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82" r:id="rId3"/>
    <p:sldId id="284" r:id="rId4"/>
    <p:sldId id="331" r:id="rId5"/>
    <p:sldId id="332" r:id="rId6"/>
    <p:sldId id="286" r:id="rId7"/>
    <p:sldId id="333" r:id="rId8"/>
    <p:sldId id="337" r:id="rId9"/>
    <p:sldId id="338" r:id="rId10"/>
    <p:sldId id="341" r:id="rId11"/>
    <p:sldId id="340" r:id="rId12"/>
    <p:sldId id="352" r:id="rId13"/>
    <p:sldId id="342" r:id="rId14"/>
    <p:sldId id="345" r:id="rId15"/>
    <p:sldId id="347" r:id="rId16"/>
    <p:sldId id="349" r:id="rId17"/>
    <p:sldId id="353" r:id="rId18"/>
    <p:sldId id="301" r:id="rId19"/>
    <p:sldId id="357" r:id="rId20"/>
    <p:sldId id="358" r:id="rId21"/>
    <p:sldId id="359" r:id="rId22"/>
    <p:sldId id="360" r:id="rId23"/>
    <p:sldId id="361" r:id="rId24"/>
    <p:sldId id="362" r:id="rId25"/>
    <p:sldId id="363" r:id="rId26"/>
    <p:sldId id="304" r:id="rId27"/>
    <p:sldId id="368" r:id="rId28"/>
    <p:sldId id="369" r:id="rId29"/>
    <p:sldId id="370" r:id="rId30"/>
    <p:sldId id="371" r:id="rId31"/>
    <p:sldId id="372" r:id="rId32"/>
    <p:sldId id="376" r:id="rId33"/>
    <p:sldId id="377" r:id="rId34"/>
    <p:sldId id="384" r:id="rId35"/>
    <p:sldId id="385"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4" autoAdjust="0"/>
    <p:restoredTop sz="70430" autoAdjust="0"/>
  </p:normalViewPr>
  <p:slideViewPr>
    <p:cSldViewPr>
      <p:cViewPr>
        <p:scale>
          <a:sx n="70" d="100"/>
          <a:sy n="70" d="100"/>
        </p:scale>
        <p:origin x="-1290" y="-84"/>
      </p:cViewPr>
      <p:guideLst>
        <p:guide orient="horz" pos="2160"/>
        <p:guide pos="2880"/>
      </p:guideLst>
    </p:cSldViewPr>
  </p:slideViewPr>
  <p:outlineViewPr>
    <p:cViewPr>
      <p:scale>
        <a:sx n="33" d="100"/>
        <a:sy n="33" d="100"/>
      </p:scale>
      <p:origin x="48" y="5123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57DCF5-F661-43BA-851C-999E805AD8E4}" type="datetimeFigureOut">
              <a:rPr lang="en-US" smtClean="0"/>
              <a:pPr/>
              <a:t>6/15/2020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61B241-8376-4FE9-B496-32DCCF80579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ldoceonline.com/dictionary/authority" TargetMode="External"/><Relationship Id="rId2" Type="http://schemas.openxmlformats.org/officeDocument/2006/relationships/slide" Target="../slides/slide20.xml"/><Relationship Id="rId1" Type="http://schemas.openxmlformats.org/officeDocument/2006/relationships/notesMaster" Target="../notesMasters/notesMaster1.xml"/><Relationship Id="rId6" Type="http://schemas.openxmlformats.org/officeDocument/2006/relationships/hyperlink" Target="https://www.ldoceonline.com/dictionary/steal" TargetMode="External"/><Relationship Id="rId5" Type="http://schemas.openxmlformats.org/officeDocument/2006/relationships/hyperlink" Target="https://www.ldoceonline.com/dictionary/weapon" TargetMode="External"/><Relationship Id="rId4" Type="http://schemas.openxmlformats.org/officeDocument/2006/relationships/hyperlink" Target="https://www.ldoceonline.com/dictionary/illegal"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8" Type="http://schemas.openxmlformats.org/officeDocument/2006/relationships/hyperlink" Target="https://www.ldoceonline.com/dictionary/divide" TargetMode="External"/><Relationship Id="rId13" Type="http://schemas.openxmlformats.org/officeDocument/2006/relationships/hyperlink" Target="https://www.ldoceonline.com/dictionary/financial" TargetMode="External"/><Relationship Id="rId3" Type="http://schemas.openxmlformats.org/officeDocument/2006/relationships/hyperlink" Target="https://www.ldoceonline.com/dictionary/row" TargetMode="External"/><Relationship Id="rId7" Type="http://schemas.openxmlformats.org/officeDocument/2006/relationships/hyperlink" Target="https://www.ldoceonline.com/dictionary/together" TargetMode="External"/><Relationship Id="rId12" Type="http://schemas.openxmlformats.org/officeDocument/2006/relationships/hyperlink" Target="https://www.ldoceonline.com/dictionary/possible" TargetMode="External"/><Relationship Id="rId2" Type="http://schemas.openxmlformats.org/officeDocument/2006/relationships/slide" Target="../slides/slide23.xml"/><Relationship Id="rId1" Type="http://schemas.openxmlformats.org/officeDocument/2006/relationships/notesMaster" Target="../notesMasters/notesMaster1.xml"/><Relationship Id="rId6" Type="http://schemas.openxmlformats.org/officeDocument/2006/relationships/hyperlink" Target="https://www.ldoceonline.com/dictionary/close" TargetMode="External"/><Relationship Id="rId11" Type="http://schemas.openxmlformats.org/officeDocument/2006/relationships/hyperlink" Target="https://www.ldoceonline.com/dictionary/protect" TargetMode="External"/><Relationship Id="rId5" Type="http://schemas.openxmlformats.org/officeDocument/2006/relationships/hyperlink" Target="https://www.ldoceonline.com/dictionary/grow" TargetMode="External"/><Relationship Id="rId10" Type="http://schemas.openxmlformats.org/officeDocument/2006/relationships/hyperlink" Target="https://www.ldoceonline.com/dictionary/garden" TargetMode="External"/><Relationship Id="rId4" Type="http://schemas.openxmlformats.org/officeDocument/2006/relationships/hyperlink" Target="https://www.ldoceonline.com/dictionary/tree" TargetMode="External"/><Relationship Id="rId9" Type="http://schemas.openxmlformats.org/officeDocument/2006/relationships/hyperlink" Target="https://www.ldoceonline.com/dictionary/field" TargetMode="External"/><Relationship Id="rId14" Type="http://schemas.openxmlformats.org/officeDocument/2006/relationships/hyperlink" Target="https://www.ldoceonline.com/dictionary/loss"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ldoceonline.com/dictionary/praise"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s://www.ldoceonline.com/dictionary/able" TargetMode="External"/><Relationship Id="rId5" Type="http://schemas.openxmlformats.org/officeDocument/2006/relationships/hyperlink" Target="https://www.ldoceonline.com/dictionary/respect" TargetMode="External"/><Relationship Id="rId4" Type="http://schemas.openxmlformats.org/officeDocument/2006/relationships/hyperlink" Target="https://www.ldoceonline.com/dictionary/behav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Lacks you-attitude</a:t>
            </a:r>
          </a:p>
          <a:p>
            <a:pPr lvl="1" eaLnBrk="1" hangingPunct="1"/>
            <a:r>
              <a:rPr lang="en-US" i="1" dirty="0" smtClean="0">
                <a:solidFill>
                  <a:srgbClr val="6A5218"/>
                </a:solidFill>
              </a:rPr>
              <a:t>We shipped your order today.</a:t>
            </a:r>
          </a:p>
          <a:p>
            <a:pPr eaLnBrk="1" hangingPunct="1"/>
            <a:r>
              <a:rPr lang="en-US" dirty="0" smtClean="0"/>
              <a:t>Contains you-attitude</a:t>
            </a:r>
          </a:p>
          <a:p>
            <a:pPr lvl="1" eaLnBrk="1" hangingPunct="1"/>
            <a:r>
              <a:rPr lang="en-US" i="1" dirty="0" smtClean="0">
                <a:solidFill>
                  <a:srgbClr val="6A5218"/>
                </a:solidFill>
              </a:rPr>
              <a:t>The 500 red and gray sweatshirts you ordered were shipped today and will reach you early next week.</a:t>
            </a:r>
          </a:p>
          <a:p>
            <a:pPr lvl="1" eaLnBrk="1" hangingPunct="1"/>
            <a:r>
              <a:rPr lang="en-US" i="1" dirty="0" smtClean="0">
                <a:solidFill>
                  <a:srgbClr val="6A5218"/>
                </a:solidFill>
              </a:rPr>
              <a:t>Your P.O. 7823-N shipped on 11/04 and will arrive within five business days.</a:t>
            </a:r>
            <a:endParaRPr lang="en-US" sz="2400" i="1" dirty="0" smtClean="0">
              <a:solidFill>
                <a:srgbClr val="6A5218"/>
              </a:solidFill>
            </a:endParaRPr>
          </a:p>
          <a:p>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6</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turn something ↔ in</a:t>
            </a:r>
            <a:r>
              <a:rPr lang="en-US" sz="1200" b="0" i="0" kern="1200" dirty="0" smtClean="0">
                <a:solidFill>
                  <a:schemeClr val="tx1"/>
                </a:solidFill>
                <a:latin typeface="+mn-lt"/>
                <a:ea typeface="+mn-ea"/>
                <a:cs typeface="+mn-cs"/>
              </a:rPr>
              <a:t> to give something to a person in </a:t>
            </a:r>
            <a:r>
              <a:rPr lang="en-US" sz="1200" b="0" i="0" kern="1200" dirty="0" smtClean="0">
                <a:solidFill>
                  <a:schemeClr val="tx1"/>
                </a:solidFill>
                <a:latin typeface="+mn-lt"/>
                <a:ea typeface="+mn-ea"/>
                <a:cs typeface="+mn-cs"/>
                <a:hlinkClick r:id="rId3" tooltip="authority"/>
              </a:rPr>
              <a:t>authority</a:t>
            </a:r>
            <a:r>
              <a:rPr lang="en-US" sz="1200" b="0" i="0" kern="1200" dirty="0" smtClean="0">
                <a:solidFill>
                  <a:schemeClr val="tx1"/>
                </a:solidFill>
                <a:latin typeface="+mn-lt"/>
                <a:ea typeface="+mn-ea"/>
                <a:cs typeface="+mn-cs"/>
              </a:rPr>
              <a:t>, especially an </a:t>
            </a:r>
            <a:r>
              <a:rPr lang="en-US" sz="1200" b="0" i="0" kern="1200" dirty="0" smtClean="0">
                <a:solidFill>
                  <a:schemeClr val="tx1"/>
                </a:solidFill>
                <a:latin typeface="+mn-lt"/>
                <a:ea typeface="+mn-ea"/>
                <a:cs typeface="+mn-cs"/>
                <a:hlinkClick r:id="rId4" tooltip="illegal"/>
              </a:rPr>
              <a:t>illegal</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hlinkClick r:id="rId5" tooltip="weapon"/>
              </a:rPr>
              <a:t>weapon</a:t>
            </a:r>
            <a:r>
              <a:rPr lang="en-US" sz="1200" b="0" i="0" kern="1200" dirty="0" smtClean="0">
                <a:solidFill>
                  <a:schemeClr val="tx1"/>
                </a:solidFill>
                <a:latin typeface="+mn-lt"/>
                <a:ea typeface="+mn-ea"/>
                <a:cs typeface="+mn-cs"/>
              </a:rPr>
              <a:t> or something lost or </a:t>
            </a:r>
            <a:r>
              <a:rPr lang="en-US" sz="1200" b="0" i="0" kern="1200" dirty="0" smtClean="0">
                <a:solidFill>
                  <a:schemeClr val="tx1"/>
                </a:solidFill>
                <a:latin typeface="+mn-lt"/>
                <a:ea typeface="+mn-ea"/>
                <a:cs typeface="+mn-cs"/>
                <a:hlinkClick r:id="rId6" tooltip="steal"/>
              </a:rPr>
              <a:t>stolen</a:t>
            </a:r>
            <a:r>
              <a:rPr lang="en-US" sz="1200" b="0" i="0" kern="1200" dirty="0" smtClean="0">
                <a:solidFill>
                  <a:schemeClr val="tx1"/>
                </a:solidFill>
                <a:latin typeface="+mn-lt"/>
                <a:ea typeface="+mn-ea"/>
                <a:cs typeface="+mn-cs"/>
              </a:rPr>
              <a: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 timesheet is a method for recording the amount of a worker's time spent on each job. Traditionally a sheet of paper with the data arranged in tabular format, a timesheet is now often a digital document or spreadsheet. The time cards stamped by time clocks can serve as a timesheet or provide the data to fill one</a:t>
            </a:r>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20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Lower politeness: To start the scheduling process, please describe your availability for meetings during the second week of the month.</a:t>
            </a:r>
          </a:p>
          <a:p>
            <a:r>
              <a:rPr lang="en-US" dirty="0" smtClean="0"/>
              <a:t>Higher politeness: Could you let me know what times you’d be free for a meeting the second week of the month?</a:t>
            </a:r>
          </a:p>
          <a:p>
            <a:r>
              <a:rPr lang="en-US" dirty="0" smtClean="0"/>
              <a:t>Generally, requests sound friendliest when they use conversational language.</a:t>
            </a:r>
          </a:p>
          <a:p>
            <a:r>
              <a:rPr lang="en-US" dirty="0" smtClean="0"/>
              <a:t>Poor tone: Return the draft with any changes by next Tuesday.</a:t>
            </a:r>
          </a:p>
          <a:p>
            <a:r>
              <a:rPr lang="en-US" dirty="0" smtClean="0"/>
              <a:t>Better tone: Let me know by Tuesday whether you’d like any changes in the draft.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21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To treat a topic, but omit its main points, often intentionally. (idiomatic) To delay or avoid talking about something difficult or unpleasant. Just stop </a:t>
            </a:r>
            <a:r>
              <a:rPr lang="en-US" sz="1200" b="1" i="0" kern="1200" dirty="0" smtClean="0">
                <a:solidFill>
                  <a:schemeClr val="tx1"/>
                </a:solidFill>
                <a:latin typeface="+mn-lt"/>
                <a:ea typeface="+mn-ea"/>
                <a:cs typeface="+mn-cs"/>
              </a:rPr>
              <a:t>beating around the bush</a:t>
            </a:r>
            <a:r>
              <a:rPr lang="en-US" sz="1200" b="0" i="0" kern="1200" dirty="0" smtClean="0">
                <a:solidFill>
                  <a:schemeClr val="tx1"/>
                </a:solidFill>
                <a:latin typeface="+mn-lt"/>
                <a:ea typeface="+mn-ea"/>
                <a:cs typeface="+mn-cs"/>
              </a:rPr>
              <a:t> and tell me what the problem is!</a:t>
            </a:r>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22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i="0" kern="1200" dirty="0" smtClean="0">
                <a:solidFill>
                  <a:schemeClr val="tx1"/>
                </a:solidFill>
                <a:latin typeface="+mn-lt"/>
                <a:ea typeface="+mn-ea"/>
                <a:cs typeface="+mn-cs"/>
              </a:rPr>
              <a:t>hedge</a:t>
            </a:r>
            <a:r>
              <a:rPr lang="en-US" sz="1200" b="1" i="0" kern="1200" baseline="30000" dirty="0" smtClean="0">
                <a:solidFill>
                  <a:schemeClr val="tx1"/>
                </a:solidFill>
                <a:latin typeface="+mn-lt"/>
                <a:ea typeface="+mn-ea"/>
                <a:cs typeface="+mn-cs"/>
              </a:rPr>
              <a:t>1</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hedʒ</a:t>
            </a:r>
            <a:r>
              <a:rPr lang="en-US" sz="1200" b="0" i="0" kern="120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 noun</a:t>
            </a:r>
            <a:r>
              <a:rPr lang="en-US" sz="1200" b="0" i="0" kern="120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countable</a:t>
            </a:r>
            <a:r>
              <a:rPr lang="en-US" sz="1200" b="0" i="0" kern="120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 1</a:t>
            </a:r>
            <a:r>
              <a:rPr lang="en-US" sz="1200" b="0" i="0" kern="1200" dirty="0" smtClean="0">
                <a:solidFill>
                  <a:schemeClr val="tx1"/>
                </a:solidFill>
                <a:latin typeface="+mn-lt"/>
                <a:ea typeface="+mn-ea"/>
                <a:cs typeface="+mn-cs"/>
              </a:rPr>
              <a:t> a </a:t>
            </a:r>
            <a:r>
              <a:rPr lang="en-US" sz="1200" b="0" i="0" kern="1200" dirty="0" smtClean="0">
                <a:solidFill>
                  <a:schemeClr val="tx1"/>
                </a:solidFill>
                <a:latin typeface="+mn-lt"/>
                <a:ea typeface="+mn-ea"/>
                <a:cs typeface="+mn-cs"/>
                <a:hlinkClick r:id="rId3" tooltip="row"/>
              </a:rPr>
              <a:t>row</a:t>
            </a:r>
            <a:r>
              <a:rPr lang="en-US" sz="1200" b="0" i="0" kern="1200" dirty="0" smtClean="0">
                <a:solidFill>
                  <a:schemeClr val="tx1"/>
                </a:solidFill>
                <a:latin typeface="+mn-lt"/>
                <a:ea typeface="+mn-ea"/>
                <a:cs typeface="+mn-cs"/>
              </a:rPr>
              <a:t> of small bushes or </a:t>
            </a:r>
            <a:r>
              <a:rPr lang="en-US" sz="1200" b="0" i="0" kern="1200" dirty="0" smtClean="0">
                <a:solidFill>
                  <a:schemeClr val="tx1"/>
                </a:solidFill>
                <a:latin typeface="+mn-lt"/>
                <a:ea typeface="+mn-ea"/>
                <a:cs typeface="+mn-cs"/>
                <a:hlinkClick r:id="rId4" tooltip="tree"/>
              </a:rPr>
              <a:t>trees</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hlinkClick r:id="rId5" tooltip="grow"/>
              </a:rPr>
              <a:t>growing</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hlinkClick r:id="rId6" tooltip="close"/>
              </a:rPr>
              <a:t>close</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hlinkClick r:id="rId7" tooltip="together"/>
              </a:rPr>
              <a:t>together</a:t>
            </a:r>
            <a:r>
              <a:rPr lang="en-US" sz="1200" b="0" i="0" kern="1200" dirty="0" smtClean="0">
                <a:solidFill>
                  <a:schemeClr val="tx1"/>
                </a:solidFill>
                <a:latin typeface="+mn-lt"/>
                <a:ea typeface="+mn-ea"/>
                <a:cs typeface="+mn-cs"/>
              </a:rPr>
              <a:t>, usually </a:t>
            </a:r>
            <a:r>
              <a:rPr lang="en-US" sz="1200" b="0" i="0" kern="1200" dirty="0" smtClean="0">
                <a:solidFill>
                  <a:schemeClr val="tx1"/>
                </a:solidFill>
                <a:latin typeface="+mn-lt"/>
                <a:ea typeface="+mn-ea"/>
                <a:cs typeface="+mn-cs"/>
                <a:hlinkClick r:id="rId8" tooltip="divide"/>
              </a:rPr>
              <a:t>dividing</a:t>
            </a:r>
            <a:r>
              <a:rPr lang="en-US" sz="1200" b="0" i="0" kern="1200" dirty="0" smtClean="0">
                <a:solidFill>
                  <a:schemeClr val="tx1"/>
                </a:solidFill>
                <a:latin typeface="+mn-lt"/>
                <a:ea typeface="+mn-ea"/>
                <a:cs typeface="+mn-cs"/>
              </a:rPr>
              <a:t> one </a:t>
            </a:r>
            <a:r>
              <a:rPr lang="en-US" sz="1200" b="0" i="0" kern="1200" dirty="0" smtClean="0">
                <a:solidFill>
                  <a:schemeClr val="tx1"/>
                </a:solidFill>
                <a:latin typeface="+mn-lt"/>
                <a:ea typeface="+mn-ea"/>
                <a:cs typeface="+mn-cs"/>
                <a:hlinkClick r:id="rId9" tooltip="field"/>
              </a:rPr>
              <a:t>field</a:t>
            </a:r>
            <a:r>
              <a:rPr lang="en-US" sz="1200" b="0" i="0" kern="1200" dirty="0" smtClean="0">
                <a:solidFill>
                  <a:schemeClr val="tx1"/>
                </a:solidFill>
                <a:latin typeface="+mn-lt"/>
                <a:ea typeface="+mn-ea"/>
                <a:cs typeface="+mn-cs"/>
              </a:rPr>
              <a:t> or </a:t>
            </a:r>
            <a:r>
              <a:rPr lang="en-US" sz="1200" b="0" i="0" kern="1200" dirty="0" smtClean="0">
                <a:solidFill>
                  <a:schemeClr val="tx1"/>
                </a:solidFill>
                <a:latin typeface="+mn-lt"/>
                <a:ea typeface="+mn-ea"/>
                <a:cs typeface="+mn-cs"/>
                <a:hlinkClick r:id="rId10" tooltip="garden"/>
              </a:rPr>
              <a:t>garden</a:t>
            </a:r>
            <a:r>
              <a:rPr lang="en-US" sz="1200" b="0" i="0" kern="1200" dirty="0" smtClean="0">
                <a:solidFill>
                  <a:schemeClr val="tx1"/>
                </a:solidFill>
                <a:latin typeface="+mn-lt"/>
                <a:ea typeface="+mn-ea"/>
                <a:cs typeface="+mn-cs"/>
              </a:rPr>
              <a:t> from another</a:t>
            </a:r>
          </a:p>
          <a:p>
            <a:endParaRPr lang="en-US" sz="1200" b="0" i="0" kern="1200" dirty="0" smtClean="0">
              <a:solidFill>
                <a:schemeClr val="tx1"/>
              </a:solidFill>
              <a:latin typeface="+mn-lt"/>
              <a:ea typeface="+mn-ea"/>
              <a:cs typeface="+mn-cs"/>
            </a:endParaRPr>
          </a:p>
          <a:p>
            <a:r>
              <a:rPr lang="en-US" sz="1200" b="1" i="0" kern="1200" dirty="0" smtClean="0">
                <a:solidFill>
                  <a:schemeClr val="tx1"/>
                </a:solidFill>
                <a:latin typeface="+mn-lt"/>
                <a:ea typeface="+mn-ea"/>
                <a:cs typeface="+mn-cs"/>
              </a:rPr>
              <a:t>2</a:t>
            </a:r>
            <a:r>
              <a:rPr lang="en-US" sz="1200" b="0" i="0" kern="1200" dirty="0" smtClean="0">
                <a:solidFill>
                  <a:schemeClr val="tx1"/>
                </a:solidFill>
                <a:latin typeface="+mn-lt"/>
                <a:ea typeface="+mn-ea"/>
                <a:cs typeface="+mn-cs"/>
              </a:rPr>
              <a:t> something that </a:t>
            </a:r>
            <a:r>
              <a:rPr lang="en-US" sz="1200" b="0" i="0" kern="1200" dirty="0" smtClean="0">
                <a:solidFill>
                  <a:schemeClr val="tx1"/>
                </a:solidFill>
                <a:latin typeface="+mn-lt"/>
                <a:ea typeface="+mn-ea"/>
                <a:cs typeface="+mn-cs"/>
                <a:hlinkClick r:id="rId11" tooltip="protect"/>
              </a:rPr>
              <a:t>protects</a:t>
            </a:r>
            <a:r>
              <a:rPr lang="en-US" sz="1200" b="0" i="0" kern="1200" dirty="0" smtClean="0">
                <a:solidFill>
                  <a:schemeClr val="tx1"/>
                </a:solidFill>
                <a:latin typeface="+mn-lt"/>
                <a:ea typeface="+mn-ea"/>
                <a:cs typeface="+mn-cs"/>
              </a:rPr>
              <a:t> you against </a:t>
            </a:r>
            <a:r>
              <a:rPr lang="en-US" sz="1200" b="0" i="0" kern="1200" dirty="0" smtClean="0">
                <a:solidFill>
                  <a:schemeClr val="tx1"/>
                </a:solidFill>
                <a:latin typeface="+mn-lt"/>
                <a:ea typeface="+mn-ea"/>
                <a:cs typeface="+mn-cs"/>
                <a:hlinkClick r:id="rId12" tooltip="possible"/>
              </a:rPr>
              <a:t>possible</a:t>
            </a:r>
            <a:r>
              <a:rPr lang="en-US" sz="1200" b="0" i="0" kern="1200" dirty="0" smtClean="0">
                <a:solidFill>
                  <a:schemeClr val="tx1"/>
                </a:solidFill>
                <a:latin typeface="+mn-lt"/>
                <a:ea typeface="+mn-ea"/>
                <a:cs typeface="+mn-cs"/>
              </a:rPr>
              <a:t> problems, especially </a:t>
            </a:r>
            <a:r>
              <a:rPr lang="en-US" sz="1200" b="0" i="0" kern="1200" dirty="0" smtClean="0">
                <a:solidFill>
                  <a:schemeClr val="tx1"/>
                </a:solidFill>
                <a:latin typeface="+mn-lt"/>
                <a:ea typeface="+mn-ea"/>
                <a:cs typeface="+mn-cs"/>
                <a:hlinkClick r:id="rId13" tooltip="financial"/>
              </a:rPr>
              <a:t>financial</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hlinkClick r:id="rId14" tooltip="loss"/>
              </a:rPr>
              <a:t>loss</a:t>
            </a:r>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23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Use Ms. as courtesy title for women</a:t>
            </a:r>
          </a:p>
          <a:p>
            <a:pPr lvl="1" eaLnBrk="1" hangingPunct="1"/>
            <a:r>
              <a:rPr lang="en-US" sz="2600" dirty="0" smtClean="0"/>
              <a:t>Use professional title instead (if any)</a:t>
            </a:r>
          </a:p>
          <a:p>
            <a:pPr lvl="1" eaLnBrk="1" hangingPunct="1"/>
            <a:r>
              <a:rPr lang="en-US" sz="2600" dirty="0" smtClean="0"/>
              <a:t>Use Miss or Mrs. if audience prefers it </a:t>
            </a:r>
          </a:p>
          <a:p>
            <a:pPr eaLnBrk="1" hangingPunct="1"/>
            <a:r>
              <a:rPr lang="en-US" dirty="0" smtClean="0"/>
              <a:t>Determine proper courtesy title for letter address and salutation</a:t>
            </a:r>
          </a:p>
          <a:p>
            <a:pPr eaLnBrk="1" hangingPunct="1"/>
            <a:r>
              <a:rPr lang="en-US" dirty="0" smtClean="0"/>
              <a:t>Omit sexist generic pronouns</a:t>
            </a:r>
          </a:p>
          <a:p>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28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sz="2800" dirty="0" smtClean="0"/>
              <a:t>Give age or race </a:t>
            </a:r>
            <a:r>
              <a:rPr lang="en-US" sz="2800" i="1" dirty="0" smtClean="0">
                <a:solidFill>
                  <a:schemeClr val="tx2"/>
                </a:solidFill>
              </a:rPr>
              <a:t>only</a:t>
            </a:r>
            <a:r>
              <a:rPr lang="en-US" sz="2800" dirty="0" smtClean="0"/>
              <a:t> if relevant</a:t>
            </a:r>
          </a:p>
          <a:p>
            <a:pPr eaLnBrk="1" hangingPunct="1"/>
            <a:r>
              <a:rPr lang="en-US" sz="2800" dirty="0" smtClean="0"/>
              <a:t>Refer to a group by term it prefers</a:t>
            </a:r>
          </a:p>
          <a:p>
            <a:pPr eaLnBrk="1" hangingPunct="1"/>
            <a:r>
              <a:rPr lang="en-US" sz="2800" dirty="0" smtClean="0"/>
              <a:t>Don’t suggest competence is rare:</a:t>
            </a:r>
          </a:p>
          <a:p>
            <a:pPr lvl="1" eaLnBrk="1" hangingPunct="1"/>
            <a:r>
              <a:rPr lang="en-US" sz="2400" dirty="0" smtClean="0"/>
              <a:t>She is an asset to her race.</a:t>
            </a:r>
          </a:p>
          <a:p>
            <a:pPr lvl="1" eaLnBrk="1" hangingPunct="1"/>
            <a:r>
              <a:rPr lang="en-US" sz="2400" dirty="0" smtClean="0"/>
              <a:t>He is an active </a:t>
            </a:r>
            <a:r>
              <a:rPr lang="en-US" sz="2400" dirty="0" smtClean="0"/>
              <a:t>83-year-old</a:t>
            </a:r>
          </a:p>
          <a:p>
            <a:pPr lvl="1" eaLnBrk="1" hangingPunct="1"/>
            <a:endParaRPr lang="en-US" sz="240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b="1" dirty="0" smtClean="0"/>
              <a:t>Give someone’s race or age only if it is relevant to your story. When </a:t>
            </a:r>
            <a:r>
              <a:rPr lang="en-US" dirty="0" smtClean="0"/>
              <a:t>you do mention these characteristics, give them for everyone in your story—not just the non-</a:t>
            </a:r>
            <a:r>
              <a:rPr lang="en-US" dirty="0" err="1" smtClean="0"/>
              <a:t>muslims</a:t>
            </a:r>
            <a:r>
              <a:rPr lang="en-US" dirty="0" smtClean="0"/>
              <a:t>, non-young-to-middle-aged adults you mention.</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b="1" i="1" dirty="0" smtClean="0"/>
              <a:t>Oriental has now been replaced by Asian</a:t>
            </a:r>
            <a:r>
              <a:rPr lang="en-US" i="1" dirty="0" smtClean="0"/>
              <a:t>.</a:t>
            </a:r>
          </a:p>
          <a:p>
            <a:r>
              <a:rPr lang="en-US" dirty="0" smtClean="0"/>
              <a:t>The term </a:t>
            </a:r>
            <a:r>
              <a:rPr lang="en-US" i="1" dirty="0" smtClean="0"/>
              <a:t>Latino is the most acceptable group term to refer to Mexican </a:t>
            </a:r>
            <a:r>
              <a:rPr lang="es-ES" dirty="0" err="1" smtClean="0"/>
              <a:t>Americans</a:t>
            </a:r>
            <a:r>
              <a:rPr lang="es-ES" dirty="0" smtClean="0"/>
              <a:t>, Cuban </a:t>
            </a:r>
            <a:r>
              <a:rPr lang="es-ES" dirty="0" err="1" smtClean="0"/>
              <a:t>Americans</a:t>
            </a:r>
            <a:r>
              <a:rPr lang="es-ES" dirty="0" smtClean="0"/>
              <a:t>, Puerto </a:t>
            </a:r>
            <a:r>
              <a:rPr lang="es-ES" dirty="0" err="1" smtClean="0"/>
              <a:t>Ricans</a:t>
            </a:r>
            <a:r>
              <a:rPr lang="es-ES" dirty="0" smtClean="0"/>
              <a:t>, </a:t>
            </a:r>
            <a:r>
              <a:rPr lang="es-ES" dirty="0" err="1" smtClean="0"/>
              <a:t>Dominicans</a:t>
            </a:r>
            <a:r>
              <a:rPr lang="es-ES" dirty="0" smtClean="0"/>
              <a:t>, </a:t>
            </a:r>
            <a:r>
              <a:rPr lang="es-ES" dirty="0" err="1" smtClean="0"/>
              <a:t>Brazilianos</a:t>
            </a:r>
            <a:r>
              <a:rPr lang="es-ES" dirty="0" smtClean="0"/>
              <a:t>, </a:t>
            </a:r>
            <a:r>
              <a:rPr lang="en-US" dirty="0" smtClean="0"/>
              <a:t>and other people with Central and Latin American backgrounds. (</a:t>
            </a:r>
            <a:r>
              <a:rPr lang="en-US" i="1" dirty="0" smtClean="0"/>
              <a:t>Latina is the term for an individual woman.) Better still is to refer to </a:t>
            </a:r>
            <a:r>
              <a:rPr lang="en-US" dirty="0" smtClean="0"/>
              <a:t>the precise group. The differences among various Latino groups are at least as great as the differences among Italian Americans, Irish Americans, Armenian Americans, and others descended from various European groups.</a:t>
            </a:r>
          </a:p>
          <a:p>
            <a:endParaRPr lang="en-US" dirty="0" smtClean="0"/>
          </a:p>
          <a:p>
            <a:r>
              <a:rPr lang="en-US" i="1" dirty="0" smtClean="0"/>
              <a:t>Baby boomers, older people, and mature customers are more generally accepted </a:t>
            </a:r>
            <a:r>
              <a:rPr lang="en-US" dirty="0" smtClean="0"/>
              <a:t>terms than </a:t>
            </a:r>
            <a:r>
              <a:rPr lang="en-US" i="1" dirty="0" smtClean="0"/>
              <a:t>Senior Citizens or Golden Agers.</a:t>
            </a:r>
            <a:endParaRPr lang="en-US" dirty="0" smtClean="0"/>
          </a:p>
          <a:p>
            <a:endParaRPr lang="en-US"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pPr lvl="1" eaLnBrk="1" hangingPunct="1"/>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31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b="1" dirty="0" smtClean="0"/>
              <a:t>Avoid negative terms, unless the audience prefers them. You-attitude</a:t>
            </a:r>
          </a:p>
          <a:p>
            <a:r>
              <a:rPr lang="en-US" dirty="0" smtClean="0"/>
              <a:t>takes precedence over positive emphasis: use the term a group</a:t>
            </a:r>
          </a:p>
          <a:p>
            <a:r>
              <a:rPr lang="en-US" dirty="0" smtClean="0"/>
              <a:t>prefers. People who lost their hearing as infants, children, or young</a:t>
            </a:r>
          </a:p>
          <a:p>
            <a:r>
              <a:rPr lang="en-US" dirty="0" smtClean="0"/>
              <a:t>adults often prefer to be called </a:t>
            </a:r>
            <a:r>
              <a:rPr lang="en-US" i="1" dirty="0" smtClean="0"/>
              <a:t>deaf, or Deaf in recognition of Deafness</a:t>
            </a:r>
          </a:p>
          <a:p>
            <a:r>
              <a:rPr lang="en-US" dirty="0" smtClean="0"/>
              <a:t>as a culture. But people who lose their hearing as older adults often</a:t>
            </a:r>
          </a:p>
          <a:p>
            <a:r>
              <a:rPr lang="en-US" dirty="0" smtClean="0"/>
              <a:t>prefer to be called </a:t>
            </a:r>
            <a:r>
              <a:rPr lang="en-US" i="1" dirty="0" smtClean="0"/>
              <a:t>hard of hearing, even when their hearing loss is just</a:t>
            </a:r>
          </a:p>
          <a:p>
            <a:r>
              <a:rPr lang="en-US" dirty="0" smtClean="0"/>
              <a:t>as great as that of someone who identifies him- or herself as part of the</a:t>
            </a:r>
          </a:p>
          <a:p>
            <a:r>
              <a:rPr lang="en-US" dirty="0" smtClean="0"/>
              <a:t>Deaf culture.</a:t>
            </a:r>
          </a:p>
          <a:p>
            <a:r>
              <a:rPr lang="en-US" dirty="0" smtClean="0"/>
              <a:t>Using the right term requires keeping up with changing preferences. If</a:t>
            </a:r>
          </a:p>
          <a:p>
            <a:r>
              <a:rPr lang="en-US" dirty="0" smtClean="0"/>
              <a:t>your target audience is smaller than the whole group, use the term preferred</a:t>
            </a:r>
          </a:p>
          <a:p>
            <a:r>
              <a:rPr lang="en-US" dirty="0" smtClean="0"/>
              <a:t>by that audience, even if the group as a whole prefers another term.</a:t>
            </a:r>
          </a:p>
          <a:p>
            <a:r>
              <a:rPr lang="en-US" dirty="0" smtClean="0"/>
              <a:t>Some negative terms, however, are never appropriate. Negative terms such</a:t>
            </a:r>
          </a:p>
          <a:p>
            <a:r>
              <a:rPr lang="en-US" dirty="0" smtClean="0"/>
              <a:t>as </a:t>
            </a:r>
            <a:r>
              <a:rPr lang="en-US" i="1" dirty="0" smtClean="0"/>
              <a:t>afflicted, suffering from, and struck down also suggest an outdated view of any</a:t>
            </a:r>
          </a:p>
          <a:p>
            <a:r>
              <a:rPr lang="en-US" dirty="0" smtClean="0"/>
              <a:t>illness as a sign of divine punishment.</a:t>
            </a:r>
          </a:p>
          <a:p>
            <a:endParaRPr lang="en-US" dirty="0" smtClean="0"/>
          </a:p>
          <a:p>
            <a:r>
              <a:rPr lang="en-US" dirty="0" smtClean="0"/>
              <a:t>According to the US Census Bureau, 18% of Americans currently have a disability; of those, about 56% who were 21–64 were employed. The number of people with disabilities will rise as the population ages.</a:t>
            </a:r>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33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In internal e-mails, it may be appropriate to comment that a project has been gratifying or frustrating. In the letter of transmittal that accompanies a report, it is permissible to talk about positive feelings about doing the work.</a:t>
            </a:r>
          </a:p>
          <a:p>
            <a:r>
              <a:rPr lang="en-US" dirty="0" smtClean="0"/>
              <a:t>But even other audiences in your own organization are primarily interested in their own concerns, not in your feelings.</a:t>
            </a:r>
          </a:p>
          <a:p>
            <a:r>
              <a:rPr lang="en-US" dirty="0" smtClean="0"/>
              <a:t>Don’t talk about your audience’s feelings, either. It’s distancing to have others tell us how we feel—especially if they are wrong.</a:t>
            </a:r>
          </a:p>
          <a:p>
            <a:r>
              <a:rPr lang="en-US" dirty="0" smtClean="0"/>
              <a:t>Lacks you-attitude: You’ll be happy to hear that Open Grip Walkway Channels meet OSHA requirements.</a:t>
            </a:r>
          </a:p>
          <a:p>
            <a:r>
              <a:rPr lang="en-US" dirty="0" smtClean="0"/>
              <a:t>You-attitude: Open Grip Walkway Channels meet OSHA requirements.</a:t>
            </a:r>
          </a:p>
          <a:p>
            <a:endParaRPr lang="en-US" dirty="0" smtClean="0"/>
          </a:p>
          <a:p>
            <a:r>
              <a:rPr lang="en-US" dirty="0" smtClean="0"/>
              <a:t>Maybe the audience expects that anything you sell would meet government</a:t>
            </a:r>
          </a:p>
          <a:p>
            <a:r>
              <a:rPr lang="en-US" dirty="0" smtClean="0"/>
              <a:t>regulations (OSHA—the Occupational Safety and Health Administration—is</a:t>
            </a:r>
          </a:p>
          <a:p>
            <a:r>
              <a:rPr lang="en-US" dirty="0" smtClean="0"/>
              <a:t>a federal agency). The audience may even be disappointed if they expected</a:t>
            </a:r>
          </a:p>
          <a:p>
            <a:r>
              <a:rPr lang="en-US" dirty="0" smtClean="0"/>
              <a:t>higher standards. Simply explain the situation or describe a product’s features;</a:t>
            </a:r>
          </a:p>
          <a:p>
            <a:r>
              <a:rPr lang="en-US" dirty="0" smtClean="0"/>
              <a:t>don’t predict the audience’s response.</a:t>
            </a:r>
          </a:p>
          <a:p>
            <a:endParaRPr lang="en-US" dirty="0" smtClean="0"/>
          </a:p>
          <a:p>
            <a:r>
              <a:rPr lang="en-US" dirty="0" smtClean="0"/>
              <a:t>It </a:t>
            </a:r>
            <a:r>
              <a:rPr lang="en-US" i="1" dirty="0" smtClean="0"/>
              <a:t>is appropriate to talk about your own emotions in a message of congratulations </a:t>
            </a:r>
            <a:r>
              <a:rPr lang="en-US" dirty="0" smtClean="0"/>
              <a:t>or condolence</a:t>
            </a:r>
          </a:p>
          <a:p>
            <a:pPr marL="796925" indent="-273050"/>
            <a:r>
              <a:rPr lang="en-US" dirty="0" smtClean="0"/>
              <a:t>You-attitude: Congratulations on your promotion to district manager! I was really pleased to read about it.</a:t>
            </a:r>
          </a:p>
          <a:p>
            <a:endParaRPr lang="en-US" dirty="0" smtClean="0"/>
          </a:p>
          <a:p>
            <a:r>
              <a:rPr lang="en-US" dirty="0" smtClean="0"/>
              <a:t>.</a:t>
            </a:r>
          </a:p>
          <a:p>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lnSpc>
                <a:spcPct val="90000"/>
              </a:lnSpc>
            </a:pPr>
            <a:r>
              <a:rPr lang="en-US" dirty="0" smtClean="0"/>
              <a:t>Lacks you-attitude</a:t>
            </a:r>
          </a:p>
          <a:p>
            <a:pPr lvl="1" eaLnBrk="1" hangingPunct="1">
              <a:lnSpc>
                <a:spcPct val="90000"/>
              </a:lnSpc>
            </a:pPr>
            <a:r>
              <a:rPr lang="en-US" sz="2600" i="1" dirty="0" smtClean="0">
                <a:solidFill>
                  <a:srgbClr val="6A5218"/>
                </a:solidFill>
              </a:rPr>
              <a:t>We provide exercise equipment to all employees.</a:t>
            </a:r>
          </a:p>
          <a:p>
            <a:pPr lvl="1" eaLnBrk="1" hangingPunct="1">
              <a:lnSpc>
                <a:spcPct val="90000"/>
              </a:lnSpc>
            </a:pPr>
            <a:r>
              <a:rPr lang="en-US" sz="2600" i="1" dirty="0" smtClean="0">
                <a:solidFill>
                  <a:srgbClr val="6A5218"/>
                </a:solidFill>
              </a:rPr>
              <a:t>I will schedule a due date that works best for my schedule.</a:t>
            </a:r>
          </a:p>
          <a:p>
            <a:pPr eaLnBrk="1" hangingPunct="1">
              <a:lnSpc>
                <a:spcPct val="90000"/>
              </a:lnSpc>
            </a:pPr>
            <a:r>
              <a:rPr lang="en-US" dirty="0" smtClean="0"/>
              <a:t>Contains you-attitude</a:t>
            </a:r>
          </a:p>
          <a:p>
            <a:pPr lvl="1" eaLnBrk="1" hangingPunct="1">
              <a:lnSpc>
                <a:spcPct val="90000"/>
              </a:lnSpc>
            </a:pPr>
            <a:r>
              <a:rPr lang="en-US" sz="2600" i="1" dirty="0" smtClean="0">
                <a:solidFill>
                  <a:srgbClr val="6A5218"/>
                </a:solidFill>
              </a:rPr>
              <a:t>You have access to the latest exercise equipment as a full-time employee of RAC Inc.</a:t>
            </a:r>
          </a:p>
          <a:p>
            <a:pPr lvl="1" eaLnBrk="1" hangingPunct="1">
              <a:lnSpc>
                <a:spcPct val="90000"/>
              </a:lnSpc>
            </a:pPr>
            <a:r>
              <a:rPr lang="en-US" sz="2600" i="1" dirty="0" smtClean="0">
                <a:solidFill>
                  <a:srgbClr val="6A5218"/>
                </a:solidFill>
              </a:rPr>
              <a:t>We will schedule the due date after we meet.</a:t>
            </a:r>
            <a:endParaRPr lang="en-US" sz="2600" dirty="0" smtClean="0"/>
          </a:p>
          <a:p>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Avoid </a:t>
            </a:r>
            <a:r>
              <a:rPr lang="en-US" i="1" dirty="0" smtClean="0"/>
              <a:t>You</a:t>
            </a:r>
            <a:r>
              <a:rPr lang="en-US" dirty="0" smtClean="0"/>
              <a:t> in Negative Situations</a:t>
            </a:r>
          </a:p>
          <a:p>
            <a:pPr eaLnBrk="1" hangingPunct="1"/>
            <a:r>
              <a:rPr lang="en-US" dirty="0" smtClean="0"/>
              <a:t>Protect audience’s ego</a:t>
            </a:r>
          </a:p>
          <a:p>
            <a:pPr eaLnBrk="1" hangingPunct="1"/>
            <a:r>
              <a:rPr lang="en-US" dirty="0" smtClean="0"/>
              <a:t>Avoid assigning blame</a:t>
            </a:r>
          </a:p>
          <a:p>
            <a:pPr lvl="1" eaLnBrk="1" hangingPunct="1"/>
            <a:r>
              <a:rPr lang="en-US" dirty="0" smtClean="0"/>
              <a:t>Use passive verbs</a:t>
            </a:r>
          </a:p>
          <a:p>
            <a:pPr lvl="1" eaLnBrk="1" hangingPunct="1"/>
            <a:r>
              <a:rPr lang="en-US" dirty="0" smtClean="0"/>
              <a:t>Use impersonal style</a:t>
            </a:r>
            <a:r>
              <a:rPr lang="en-US" sz="2400" dirty="0" smtClean="0"/>
              <a:t> </a:t>
            </a:r>
          </a:p>
          <a:p>
            <a:pPr lvl="2" eaLnBrk="1" hangingPunct="1"/>
            <a:r>
              <a:rPr lang="en-US" dirty="0" smtClean="0"/>
              <a:t>Talk about things, not people</a:t>
            </a:r>
          </a:p>
          <a:p>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purist might say that impersonal expressions are illogical: An estimate, for example, is inanimate and can’t “make” anything. In the pragmatic world of business writing, however, impersonal expressions help you convey criticism tactfully.</a:t>
            </a:r>
          </a:p>
          <a:p>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255713" indent="-273050"/>
            <a:r>
              <a:rPr lang="en-US" dirty="0" smtClean="0">
                <a:solidFill>
                  <a:srgbClr val="FF0000"/>
                </a:solidFill>
              </a:rPr>
              <a:t>Negative: If you can’t understand this explanation, feel free to call me.</a:t>
            </a:r>
          </a:p>
          <a:p>
            <a:pPr marL="1255713" indent="-273050"/>
            <a:r>
              <a:rPr lang="en-US" dirty="0" smtClean="0">
                <a:solidFill>
                  <a:srgbClr val="FF0000"/>
                </a:solidFill>
              </a:rPr>
              <a:t>Better: If you have further questions, just call me.</a:t>
            </a:r>
          </a:p>
          <a:p>
            <a:pPr marL="1255713" indent="-273050"/>
            <a:r>
              <a:rPr lang="en-US" dirty="0" smtClean="0">
                <a:solidFill>
                  <a:srgbClr val="FF0000"/>
                </a:solidFill>
              </a:rPr>
              <a:t>Still better: Omit the sentence.</a:t>
            </a:r>
          </a:p>
          <a:p>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13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Focus on What the Audience Can Do:  </a:t>
            </a:r>
            <a:r>
              <a:rPr lang="en-US" dirty="0" smtClean="0">
                <a:solidFill>
                  <a:srgbClr val="31A5A9"/>
                </a:solidFill>
              </a:rPr>
              <a:t>Example</a:t>
            </a:r>
            <a:endParaRPr lang="en-US" dirty="0" smtClean="0"/>
          </a:p>
          <a:p>
            <a:pPr eaLnBrk="1" hangingPunct="1"/>
            <a:r>
              <a:rPr lang="en-US" dirty="0" smtClean="0"/>
              <a:t>Negative</a:t>
            </a:r>
          </a:p>
          <a:p>
            <a:pPr lvl="1" eaLnBrk="1" hangingPunct="1"/>
            <a:r>
              <a:rPr lang="en-US" i="1" dirty="0" smtClean="0">
                <a:solidFill>
                  <a:srgbClr val="6A5218"/>
                </a:solidFill>
              </a:rPr>
              <a:t>You will not get your refund check until you submit your official grade report at the end of the semester.</a:t>
            </a:r>
          </a:p>
          <a:p>
            <a:pPr eaLnBrk="1" hangingPunct="1"/>
            <a:r>
              <a:rPr lang="en-US" dirty="0" smtClean="0"/>
              <a:t>Better</a:t>
            </a:r>
          </a:p>
          <a:p>
            <a:pPr lvl="1" eaLnBrk="1" hangingPunct="1"/>
            <a:r>
              <a:rPr lang="en-US" i="1" dirty="0" smtClean="0">
                <a:solidFill>
                  <a:srgbClr val="6A5218"/>
                </a:solidFill>
              </a:rPr>
              <a:t>To receive your refund check, submit your official grade report at the end of the semester.</a:t>
            </a:r>
          </a:p>
          <a:p>
            <a:pPr eaLnBrk="1" hangingPunct="1"/>
            <a:endParaRPr lang="en-US" sz="2800" i="1" dirty="0" smtClean="0">
              <a:solidFill>
                <a:srgbClr val="6A5218"/>
              </a:solidFill>
            </a:endParaRPr>
          </a:p>
          <a:p>
            <a:pPr eaLnBrk="1" hangingPunct="1"/>
            <a:endParaRPr lang="en-US" dirty="0" smtClean="0"/>
          </a:p>
          <a:p>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Justify Negative Information by Giving Reason or Linking to Audience Benefit: </a:t>
            </a:r>
            <a:r>
              <a:rPr lang="en-US" sz="2800" dirty="0" smtClean="0">
                <a:solidFill>
                  <a:srgbClr val="31A5A9"/>
                </a:solidFill>
              </a:rPr>
              <a:t>Example </a:t>
            </a:r>
            <a:endParaRPr lang="en-US" dirty="0" smtClean="0"/>
          </a:p>
          <a:p>
            <a:pPr eaLnBrk="1" hangingPunct="1"/>
            <a:r>
              <a:rPr lang="en-US" dirty="0" smtClean="0"/>
              <a:t>Negative  </a:t>
            </a:r>
          </a:p>
          <a:p>
            <a:pPr lvl="1" eaLnBrk="1" hangingPunct="1"/>
            <a:r>
              <a:rPr lang="en-US" i="1" dirty="0" smtClean="0">
                <a:solidFill>
                  <a:srgbClr val="6A5218"/>
                </a:solidFill>
              </a:rPr>
              <a:t>You cannot take vacation days without prior approval from your supervisor.</a:t>
            </a:r>
          </a:p>
          <a:p>
            <a:pPr eaLnBrk="1" hangingPunct="1"/>
            <a:r>
              <a:rPr lang="en-US" dirty="0" smtClean="0"/>
              <a:t>Better  </a:t>
            </a:r>
          </a:p>
          <a:p>
            <a:pPr lvl="1" eaLnBrk="1" hangingPunct="1"/>
            <a:r>
              <a:rPr lang="en-US" i="1" dirty="0" smtClean="0">
                <a:solidFill>
                  <a:srgbClr val="6A5218"/>
                </a:solidFill>
              </a:rPr>
              <a:t>To ensure that everyone’s duties will be covered, submit your first and second choices of vacation time to your supervisor by May 30.</a:t>
            </a:r>
          </a:p>
          <a:p>
            <a:pPr lvl="1" eaLnBrk="1" hangingPunct="1"/>
            <a:endParaRPr lang="en-US" i="1" dirty="0" smtClean="0">
              <a:solidFill>
                <a:srgbClr val="6A5218"/>
              </a:solidFill>
            </a:endParaRPr>
          </a:p>
          <a:p>
            <a:r>
              <a:rPr lang="en-US" dirty="0" smtClean="0"/>
              <a:t>Suppose the customer says, “I’ll pay the extra shipping and handling. Send me seven.” If you truly sell only in packages of 12, you need to say so:</a:t>
            </a:r>
          </a:p>
          <a:p>
            <a:r>
              <a:rPr lang="en-US" dirty="0" smtClean="0"/>
              <a:t>Better: To keep down packaging costs and to help customers save on shipping and handling costs, we sell report covers only in packages of 12.</a:t>
            </a:r>
          </a:p>
          <a:p>
            <a:endParaRPr lang="en-US" dirty="0" smtClean="0"/>
          </a:p>
          <a:p>
            <a:r>
              <a:rPr lang="en-US" dirty="0" smtClean="0"/>
              <a:t>If you link the negative element to a benefit, be sure it is a benefit your audience will acknowledge. Avoid telling people that you’re doing things “for their own good.” </a:t>
            </a:r>
          </a:p>
          <a:p>
            <a:endParaRPr lang="en-US" dirty="0" smtClean="0"/>
          </a:p>
          <a:p>
            <a:r>
              <a:rPr lang="en-US" dirty="0" smtClean="0"/>
              <a:t>They may have a different notion of what their own good is. You may think you’re doing customers a favor by limiting their credit so they don’t get in over their heads and go bankrupt. </a:t>
            </a:r>
          </a:p>
          <a:p>
            <a:endParaRPr lang="en-US" dirty="0" smtClean="0"/>
          </a:p>
          <a:p>
            <a:r>
              <a:rPr lang="en-US" dirty="0" smtClean="0"/>
              <a:t>They may think they’d be better off with more credit so they could expand in hopes of making more sales and more profits.</a:t>
            </a:r>
          </a:p>
          <a:p>
            <a:endParaRPr lang="en-US" dirty="0" smtClean="0"/>
          </a:p>
          <a:p>
            <a:endParaRPr lang="en-US" dirty="0" smtClean="0"/>
          </a:p>
          <a:p>
            <a:endParaRPr lang="en-US" dirty="0" smtClean="0"/>
          </a:p>
          <a:p>
            <a:endParaRPr lang="en-US" dirty="0" smtClean="0"/>
          </a:p>
          <a:p>
            <a:r>
              <a:rPr lang="en-US" dirty="0" smtClean="0"/>
              <a:t>The following examples suggest the kind of negatives you can omit:</a:t>
            </a:r>
          </a:p>
          <a:p>
            <a:pPr marL="914400" indent="-346075"/>
            <a:r>
              <a:rPr lang="en-US" u="sng" dirty="0" smtClean="0"/>
              <a:t>Negative: </a:t>
            </a:r>
            <a:r>
              <a:rPr lang="en-US" dirty="0" smtClean="0"/>
              <a:t>A one-year subscription to PC Magazine is $49.97. That rate is not as low as the rates charged for some magazines.</a:t>
            </a:r>
          </a:p>
          <a:p>
            <a:pPr marL="914400" indent="-346075"/>
            <a:r>
              <a:rPr lang="en-US" i="1" u="sng" dirty="0" smtClean="0"/>
              <a:t>Better: </a:t>
            </a:r>
            <a:r>
              <a:rPr lang="en-US" dirty="0" smtClean="0"/>
              <a:t>A one-year subscription to PC Magazine is $49.97.</a:t>
            </a:r>
          </a:p>
          <a:p>
            <a:pPr marL="914400" indent="-346075"/>
            <a:r>
              <a:rPr lang="en-US" i="1" u="sng" dirty="0" smtClean="0"/>
              <a:t>Still better: </a:t>
            </a:r>
            <a:r>
              <a:rPr lang="en-US" dirty="0" smtClean="0"/>
              <a:t>A one-year subscription to PC Magazine is $49.97. You save 43% off the newsstand price of $87.78.</a:t>
            </a:r>
          </a:p>
          <a:p>
            <a:endParaRPr lang="en-US" dirty="0" smtClean="0"/>
          </a:p>
          <a:p>
            <a:endParaRPr lang="en-US" dirty="0" smtClean="0"/>
          </a:p>
          <a:p>
            <a:pPr lvl="1" eaLnBrk="1" hangingPunct="1"/>
            <a:endParaRPr lang="en-US" dirty="0" smtClean="0"/>
          </a:p>
          <a:p>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15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Groveling: </a:t>
            </a:r>
            <a:r>
              <a:rPr lang="en-US" sz="1200" b="0" i="0" kern="1200" dirty="0" smtClean="0">
                <a:solidFill>
                  <a:schemeClr val="tx1"/>
                </a:solidFill>
                <a:latin typeface="+mn-lt"/>
                <a:ea typeface="+mn-ea"/>
                <a:cs typeface="+mn-cs"/>
              </a:rPr>
              <a:t>to </a:t>
            </a:r>
            <a:r>
              <a:rPr lang="en-US" sz="1200" b="0" i="0" kern="1200" dirty="0" smtClean="0">
                <a:solidFill>
                  <a:schemeClr val="tx1"/>
                </a:solidFill>
                <a:latin typeface="+mn-lt"/>
                <a:ea typeface="+mn-ea"/>
                <a:cs typeface="+mn-cs"/>
                <a:hlinkClick r:id="rId3" tooltip="praise"/>
              </a:rPr>
              <a:t>praise</a:t>
            </a:r>
            <a:r>
              <a:rPr lang="en-US" sz="1200" b="0" i="0" kern="1200" dirty="0" smtClean="0">
                <a:solidFill>
                  <a:schemeClr val="tx1"/>
                </a:solidFill>
                <a:latin typeface="+mn-lt"/>
                <a:ea typeface="+mn-ea"/>
                <a:cs typeface="+mn-cs"/>
              </a:rPr>
              <a:t> someone a lot or </a:t>
            </a:r>
            <a:r>
              <a:rPr lang="en-US" sz="1200" b="0" i="0" kern="1200" dirty="0" smtClean="0">
                <a:solidFill>
                  <a:schemeClr val="tx1"/>
                </a:solidFill>
                <a:latin typeface="+mn-lt"/>
                <a:ea typeface="+mn-ea"/>
                <a:cs typeface="+mn-cs"/>
                <a:hlinkClick r:id="rId4" tooltip="behave"/>
              </a:rPr>
              <a:t>behave</a:t>
            </a:r>
            <a:r>
              <a:rPr lang="en-US" sz="1200" b="0" i="0" kern="1200" dirty="0" smtClean="0">
                <a:solidFill>
                  <a:schemeClr val="tx1"/>
                </a:solidFill>
                <a:latin typeface="+mn-lt"/>
                <a:ea typeface="+mn-ea"/>
                <a:cs typeface="+mn-cs"/>
              </a:rPr>
              <a:t> with a lot of </a:t>
            </a:r>
            <a:r>
              <a:rPr lang="en-US" sz="1200" b="0" i="0" kern="1200" dirty="0" smtClean="0">
                <a:solidFill>
                  <a:schemeClr val="tx1"/>
                </a:solidFill>
                <a:latin typeface="+mn-lt"/>
                <a:ea typeface="+mn-ea"/>
                <a:cs typeface="+mn-cs"/>
                <a:hlinkClick r:id="rId5" tooltip="respect"/>
              </a:rPr>
              <a:t>respect</a:t>
            </a:r>
            <a:r>
              <a:rPr lang="en-US" sz="1200" b="0" i="0" kern="1200" dirty="0" smtClean="0">
                <a:solidFill>
                  <a:schemeClr val="tx1"/>
                </a:solidFill>
                <a:latin typeface="+mn-lt"/>
                <a:ea typeface="+mn-ea"/>
                <a:cs typeface="+mn-cs"/>
              </a:rPr>
              <a:t> towards them because you think that they are important and will be </a:t>
            </a:r>
            <a:r>
              <a:rPr lang="en-US" sz="1200" b="0" i="0" kern="1200" dirty="0" smtClean="0">
                <a:solidFill>
                  <a:schemeClr val="tx1"/>
                </a:solidFill>
                <a:latin typeface="+mn-lt"/>
                <a:ea typeface="+mn-ea"/>
                <a:cs typeface="+mn-cs"/>
                <a:hlinkClick r:id="rId6" tooltip="able"/>
              </a:rPr>
              <a:t>able</a:t>
            </a:r>
            <a:r>
              <a:rPr lang="en-US" sz="1200" b="0" i="0" kern="1200" dirty="0" smtClean="0">
                <a:solidFill>
                  <a:schemeClr val="tx1"/>
                </a:solidFill>
                <a:latin typeface="+mn-lt"/>
                <a:ea typeface="+mn-ea"/>
                <a:cs typeface="+mn-cs"/>
              </a:rPr>
              <a:t> to help you in some way</a:t>
            </a:r>
            <a:endParaRPr lang="en-US" dirty="0"/>
          </a:p>
        </p:txBody>
      </p:sp>
      <p:sp>
        <p:nvSpPr>
          <p:cNvPr id="4" name="Slide Number Placeholder 3"/>
          <p:cNvSpPr>
            <a:spLocks noGrp="1"/>
          </p:cNvSpPr>
          <p:nvPr>
            <p:ph type="sldNum" sz="quarter" idx="10"/>
          </p:nvPr>
        </p:nvSpPr>
        <p:spPr/>
        <p:txBody>
          <a:bodyPr/>
          <a:lstStyle/>
          <a:p>
            <a:fld id="{5D61B241-8376-4FE9-B496-32DCCF805795}"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6/15/2020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90600" y="1722438"/>
            <a:ext cx="3810000" cy="4525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53000" y="1722438"/>
            <a:ext cx="3810000" cy="4525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685800"/>
            <a:ext cx="79248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722438"/>
            <a:ext cx="3886200" cy="4525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876800" y="1722438"/>
            <a:ext cx="3886200" cy="21859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876800" y="4060825"/>
            <a:ext cx="38862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6/15/2020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sz="6000" dirty="0" smtClean="0">
                <a:solidFill>
                  <a:schemeClr val="tx2"/>
                </a:solidFill>
                <a:effectLst/>
              </a:rPr>
              <a:t>Building Goodwill</a:t>
            </a:r>
            <a:br>
              <a:rPr lang="en-US" sz="6000" dirty="0" smtClean="0">
                <a:solidFill>
                  <a:schemeClr val="tx2"/>
                </a:solidFill>
                <a:effectLst/>
              </a:rPr>
            </a:br>
            <a:endParaRPr lang="en-US" dirty="0"/>
          </a:p>
        </p:txBody>
      </p:sp>
      <p:pic>
        <p:nvPicPr>
          <p:cNvPr id="3" name="Picture 20" descr="MPj04317300000[1]"/>
          <p:cNvPicPr>
            <a:picLocks noChangeAspect="1" noChangeArrowheads="1"/>
          </p:cNvPicPr>
          <p:nvPr/>
        </p:nvPicPr>
        <p:blipFill>
          <a:blip r:embed="rId2" cstate="print"/>
          <a:srcRect/>
          <a:stretch>
            <a:fillRect/>
          </a:stretch>
        </p:blipFill>
        <p:spPr>
          <a:xfrm>
            <a:off x="6400800" y="685800"/>
            <a:ext cx="2362200" cy="3657600"/>
          </a:xfrm>
          <a:prstGeom prst="rect">
            <a:avLst/>
          </a:prstGeom>
          <a:noFill/>
          <a:ln w="76200">
            <a:solidFill>
              <a:schemeClr val="tx2"/>
            </a:solidFill>
          </a:ln>
        </p:spPr>
      </p:pic>
      <p:sp>
        <p:nvSpPr>
          <p:cNvPr id="4" name="Text Box 4"/>
          <p:cNvSpPr txBox="1">
            <a:spLocks noChangeArrowheads="1"/>
          </p:cNvSpPr>
          <p:nvPr/>
        </p:nvSpPr>
        <p:spPr bwMode="auto">
          <a:xfrm>
            <a:off x="304800" y="2514600"/>
            <a:ext cx="7391400" cy="2597230"/>
          </a:xfrm>
          <a:prstGeom prst="rect">
            <a:avLst/>
          </a:prstGeom>
          <a:noFill/>
          <a:ln w="9525">
            <a:noFill/>
            <a:miter lim="800000"/>
            <a:headEnd/>
            <a:tailEnd/>
          </a:ln>
        </p:spPr>
        <p:txBody>
          <a:bodyPr wrap="square" lIns="103231" tIns="51616" rIns="103231" bIns="51616">
            <a:spAutoFit/>
          </a:bodyPr>
          <a:lstStyle/>
          <a:p>
            <a:pPr algn="l">
              <a:buClr>
                <a:srgbClr val="31A5A9"/>
              </a:buClr>
              <a:buFont typeface="Wingdings" pitchFamily="2" charset="2"/>
              <a:buChar char="§"/>
            </a:pPr>
            <a:r>
              <a:rPr lang="en-US" sz="2700" b="1" dirty="0" smtClean="0">
                <a:effectLst/>
              </a:rPr>
              <a:t>You-Attitude</a:t>
            </a:r>
            <a:endParaRPr lang="en-US" sz="2700" b="1" dirty="0">
              <a:effectLst/>
            </a:endParaRPr>
          </a:p>
          <a:p>
            <a:pPr algn="l">
              <a:buClr>
                <a:srgbClr val="31A5A9"/>
              </a:buClr>
              <a:buFont typeface="Wingdings" pitchFamily="2" charset="2"/>
              <a:buChar char="§"/>
            </a:pPr>
            <a:r>
              <a:rPr lang="en-US" sz="2700" b="1" dirty="0">
                <a:effectLst/>
              </a:rPr>
              <a:t>Positive Emphasis </a:t>
            </a:r>
          </a:p>
          <a:p>
            <a:pPr algn="l">
              <a:buClr>
                <a:srgbClr val="31A5A9"/>
              </a:buClr>
              <a:buFont typeface="Wingdings" pitchFamily="2" charset="2"/>
              <a:buChar char="§"/>
            </a:pPr>
            <a:r>
              <a:rPr lang="en-US" sz="2700" b="1" dirty="0">
                <a:effectLst/>
              </a:rPr>
              <a:t>Tone, Power, &amp; Politeness</a:t>
            </a:r>
          </a:p>
          <a:p>
            <a:pPr algn="l">
              <a:buClr>
                <a:srgbClr val="31A5A9"/>
              </a:buClr>
              <a:buFont typeface="Wingdings" pitchFamily="2" charset="2"/>
              <a:buChar char="§"/>
            </a:pPr>
            <a:r>
              <a:rPr lang="en-US" sz="2700" b="1" dirty="0">
                <a:effectLst/>
              </a:rPr>
              <a:t>Reducing Bias </a:t>
            </a:r>
            <a:r>
              <a:rPr lang="en-US" sz="2700" b="1" dirty="0" smtClean="0">
                <a:effectLst/>
              </a:rPr>
              <a:t>Language</a:t>
            </a:r>
          </a:p>
          <a:p>
            <a:pPr algn="l">
              <a:buClr>
                <a:srgbClr val="31A5A9"/>
              </a:buClr>
              <a:buFont typeface="Wingdings" pitchFamily="2" charset="2"/>
              <a:buChar char="§"/>
            </a:pPr>
            <a:endParaRPr lang="en-US" sz="2700" b="1" dirty="0" smtClean="0">
              <a:solidFill>
                <a:schemeClr val="accent1"/>
              </a:solidFill>
            </a:endParaRPr>
          </a:p>
          <a:p>
            <a:pPr>
              <a:buClr>
                <a:srgbClr val="31A5A9"/>
              </a:buClr>
            </a:pPr>
            <a:endParaRPr lang="en-US" sz="2700" b="1" dirty="0">
              <a:solidFill>
                <a:schemeClr val="accent1"/>
              </a:solidFill>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81000"/>
            <a:ext cx="8763000" cy="6629400"/>
          </a:xfrm>
        </p:spPr>
        <p:txBody>
          <a:bodyPr>
            <a:normAutofit fontScale="85000" lnSpcReduction="20000"/>
          </a:bodyPr>
          <a:lstStyle/>
          <a:p>
            <a:r>
              <a:rPr lang="en-US" dirty="0" smtClean="0"/>
              <a:t>Use passive verbs and impersonal expressions to avoid blaming people.</a:t>
            </a:r>
          </a:p>
          <a:p>
            <a:r>
              <a:rPr lang="en-US" b="1" dirty="0" smtClean="0"/>
              <a:t>Passive verbs describe the action performed on something, without necessarily </a:t>
            </a:r>
            <a:r>
              <a:rPr lang="en-US" dirty="0" smtClean="0"/>
              <a:t>saying who did it.</a:t>
            </a:r>
          </a:p>
          <a:p>
            <a:r>
              <a:rPr lang="en-US" b="1" dirty="0" smtClean="0"/>
              <a:t>Impersonal expressions omit people and talk only about things. In most </a:t>
            </a:r>
            <a:r>
              <a:rPr lang="en-US" dirty="0" smtClean="0"/>
              <a:t>cases, active verbs are better. But when your audience is at fault, passive verbs may be useful to avoid assigning blame.</a:t>
            </a:r>
          </a:p>
          <a:p>
            <a:endParaRPr lang="en-US" dirty="0" smtClean="0"/>
          </a:p>
          <a:p>
            <a:pPr marL="969963" indent="-346075">
              <a:tabLst>
                <a:tab pos="858838" algn="l"/>
              </a:tabLst>
            </a:pPr>
            <a:r>
              <a:rPr lang="en-US" dirty="0" smtClean="0"/>
              <a:t>Lacks you-attitude: You made no allowance for inflation in your estimate.</a:t>
            </a:r>
          </a:p>
          <a:p>
            <a:pPr marL="969963" indent="-346075">
              <a:tabLst>
                <a:tab pos="858838" algn="l"/>
              </a:tabLst>
            </a:pPr>
            <a:r>
              <a:rPr lang="en-US" dirty="0" smtClean="0"/>
              <a:t>You-attitude (passive): No allowance for inflation has been made in this estimate.</a:t>
            </a:r>
          </a:p>
          <a:p>
            <a:pPr marL="969963" indent="-346075">
              <a:tabLst>
                <a:tab pos="858838" algn="l"/>
              </a:tabLst>
            </a:pPr>
            <a:r>
              <a:rPr lang="en-US" dirty="0" smtClean="0"/>
              <a:t>You-attitude (impersonal): This estimate makes no allowance for inflation.</a:t>
            </a:r>
          </a:p>
          <a:p>
            <a:pPr marL="969963" indent="-346075">
              <a:tabLst>
                <a:tab pos="858838" algn="l"/>
              </a:tabLst>
            </a:pPr>
            <a:endParaRPr lang="en-US" dirty="0" smtClean="0"/>
          </a:p>
          <a:p>
            <a:pPr marL="346075" indent="-346075">
              <a:tabLst>
                <a:tab pos="0" algn="l"/>
              </a:tabLst>
            </a:pPr>
            <a:r>
              <a:rPr lang="en-US" dirty="0" smtClean="0"/>
              <a:t>Normally, communication is most lively when it’s about people—and most interesting to audiences when it’s about them. When you have to report a mistake or bad news, however, you can protect your audience’s ego by using an impersonal expression, one in which things, not people, do the acting.</a:t>
            </a:r>
          </a:p>
          <a:p>
            <a:pPr marL="969963" indent="-346075">
              <a:tabLst>
                <a:tab pos="858838" algn="l"/>
              </a:tabLst>
            </a:pPr>
            <a:endParaRPr lang="en-US"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09600"/>
          </a:xfrm>
        </p:spPr>
        <p:txBody>
          <a:bodyPr>
            <a:normAutofit fontScale="90000"/>
          </a:bodyPr>
          <a:lstStyle/>
          <a:p>
            <a:r>
              <a:rPr lang="en-US" b="1" dirty="0" smtClean="0">
                <a:solidFill>
                  <a:schemeClr val="accent1"/>
                </a:solidFill>
              </a:rPr>
              <a:t>Positive Emphasis</a:t>
            </a:r>
          </a:p>
        </p:txBody>
      </p:sp>
      <p:sp>
        <p:nvSpPr>
          <p:cNvPr id="3" name="Content Placeholder 2"/>
          <p:cNvSpPr>
            <a:spLocks noGrp="1"/>
          </p:cNvSpPr>
          <p:nvPr>
            <p:ph idx="1"/>
          </p:nvPr>
        </p:nvSpPr>
        <p:spPr>
          <a:xfrm>
            <a:off x="304800" y="1447800"/>
            <a:ext cx="8382000" cy="5029200"/>
          </a:xfrm>
        </p:spPr>
        <p:txBody>
          <a:bodyPr>
            <a:normAutofit fontScale="92500" lnSpcReduction="10000"/>
          </a:bodyPr>
          <a:lstStyle/>
          <a:p>
            <a:r>
              <a:rPr lang="en-US" dirty="0" smtClean="0"/>
              <a:t>Some negatives are necessary. When you have bad news to give—announcements of layoffs, product defects and recalls, price increases—straightforward negatives build credibility (trustworthiness, reliability). </a:t>
            </a:r>
          </a:p>
          <a:p>
            <a:endParaRPr lang="en-US" dirty="0" smtClean="0"/>
          </a:p>
          <a:p>
            <a:r>
              <a:rPr lang="en-US" dirty="0" smtClean="0"/>
              <a:t>Sometimes negatives are needed to make people take a problem seriously. In some messages, such as disciplinary notices and negative performance appraisals, one of your purposes is to make the problem clear.</a:t>
            </a:r>
          </a:p>
          <a:p>
            <a:endParaRPr lang="en-US" dirty="0" smtClean="0"/>
          </a:p>
          <a:p>
            <a:r>
              <a:rPr lang="en-US" dirty="0" smtClean="0"/>
              <a:t>Even here, avoid insults or attacks on your audience’s integrity or wisdom. Being honest about the drawbacks of a job reduces turnover.</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4116" name="Rectangle 4"/>
          <p:cNvSpPr>
            <a:spLocks noGrp="1" noChangeArrowheads="1"/>
          </p:cNvSpPr>
          <p:nvPr>
            <p:ph type="title"/>
          </p:nvPr>
        </p:nvSpPr>
        <p:spPr>
          <a:xfrm>
            <a:off x="533400" y="685800"/>
            <a:ext cx="8610600" cy="533400"/>
          </a:xfrm>
        </p:spPr>
        <p:txBody>
          <a:bodyPr>
            <a:normAutofit fontScale="90000"/>
          </a:bodyPr>
          <a:lstStyle/>
          <a:p>
            <a:pPr eaLnBrk="1" hangingPunct="1"/>
            <a:r>
              <a:rPr lang="en-US" sz="3900" b="1" dirty="0" smtClean="0">
                <a:solidFill>
                  <a:schemeClr val="tx1"/>
                </a:solidFill>
              </a:rPr>
              <a:t>Five Ways to Create Positive Emphasis</a:t>
            </a:r>
          </a:p>
        </p:txBody>
      </p:sp>
      <p:sp>
        <p:nvSpPr>
          <p:cNvPr id="474117" name="Rectangle 5"/>
          <p:cNvSpPr>
            <a:spLocks noGrp="1" noChangeArrowheads="1"/>
          </p:cNvSpPr>
          <p:nvPr>
            <p:ph type="body" idx="1"/>
          </p:nvPr>
        </p:nvSpPr>
        <p:spPr>
          <a:xfrm>
            <a:off x="304800" y="1447800"/>
            <a:ext cx="8458200" cy="4800600"/>
          </a:xfrm>
        </p:spPr>
        <p:txBody>
          <a:bodyPr/>
          <a:lstStyle/>
          <a:p>
            <a:pPr marL="609600" indent="-609600" eaLnBrk="1" hangingPunct="1">
              <a:buFont typeface="Wingdings" pitchFamily="2" charset="2"/>
              <a:buAutoNum type="arabicPeriod"/>
            </a:pPr>
            <a:r>
              <a:rPr lang="en-US" dirty="0" smtClean="0"/>
              <a:t>Avoid negative words</a:t>
            </a:r>
          </a:p>
          <a:p>
            <a:pPr marL="609600" indent="-609600" eaLnBrk="1" hangingPunct="1">
              <a:buFont typeface="Wingdings" pitchFamily="2" charset="2"/>
              <a:buAutoNum type="arabicPeriod"/>
            </a:pPr>
            <a:r>
              <a:rPr lang="en-US" dirty="0" smtClean="0"/>
              <a:t>Focus on what audience can do, not limitations</a:t>
            </a:r>
          </a:p>
          <a:p>
            <a:pPr marL="609600" indent="-609600" eaLnBrk="1" hangingPunct="1">
              <a:buFont typeface="Wingdings" pitchFamily="2" charset="2"/>
              <a:buAutoNum type="arabicPeriod"/>
            </a:pPr>
            <a:r>
              <a:rPr lang="en-US" dirty="0" smtClean="0"/>
              <a:t>Justify negative information by giving reason or linking to audience benefit</a:t>
            </a:r>
          </a:p>
          <a:p>
            <a:pPr marL="609600" indent="-609600" eaLnBrk="1" hangingPunct="1">
              <a:buFont typeface="Wingdings" pitchFamily="2" charset="2"/>
              <a:buAutoNum type="arabicPeriod"/>
            </a:pPr>
            <a:r>
              <a:rPr lang="en-US" dirty="0" smtClean="0"/>
              <a:t>Omit unimportant negatives</a:t>
            </a:r>
          </a:p>
          <a:p>
            <a:pPr marL="609600" indent="-609600" eaLnBrk="1" hangingPunct="1">
              <a:buFont typeface="Wingdings" pitchFamily="2" charset="2"/>
              <a:buAutoNum type="arabicPeriod"/>
            </a:pPr>
            <a:r>
              <a:rPr lang="en-US" dirty="0" smtClean="0"/>
              <a:t>Put negative information in the middle and present it compactly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74116"/>
                                        </p:tgtEl>
                                        <p:attrNameLst>
                                          <p:attrName>style.visibility</p:attrName>
                                        </p:attrNameLst>
                                      </p:cBhvr>
                                      <p:to>
                                        <p:strVal val="visible"/>
                                      </p:to>
                                    </p:set>
                                    <p:animEffect transition="in" filter="dissolve">
                                      <p:cBhvr>
                                        <p:cTn id="7" dur="500"/>
                                        <p:tgtEl>
                                          <p:spTgt spid="47411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74117">
                                            <p:txEl>
                                              <p:pRg st="0" end="0"/>
                                            </p:txEl>
                                          </p:spTgt>
                                        </p:tgtEl>
                                        <p:attrNameLst>
                                          <p:attrName>style.visibility</p:attrName>
                                        </p:attrNameLst>
                                      </p:cBhvr>
                                      <p:to>
                                        <p:strVal val="visible"/>
                                      </p:to>
                                    </p:set>
                                    <p:animEffect transition="in" filter="dissolve">
                                      <p:cBhvr>
                                        <p:cTn id="12" dur="500"/>
                                        <p:tgtEl>
                                          <p:spTgt spid="47411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74117">
                                            <p:txEl>
                                              <p:pRg st="1" end="1"/>
                                            </p:txEl>
                                          </p:spTgt>
                                        </p:tgtEl>
                                        <p:attrNameLst>
                                          <p:attrName>style.visibility</p:attrName>
                                        </p:attrNameLst>
                                      </p:cBhvr>
                                      <p:to>
                                        <p:strVal val="visible"/>
                                      </p:to>
                                    </p:set>
                                    <p:animEffect transition="in" filter="dissolve">
                                      <p:cBhvr>
                                        <p:cTn id="17" dur="500"/>
                                        <p:tgtEl>
                                          <p:spTgt spid="47411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74117">
                                            <p:txEl>
                                              <p:pRg st="2" end="2"/>
                                            </p:txEl>
                                          </p:spTgt>
                                        </p:tgtEl>
                                        <p:attrNameLst>
                                          <p:attrName>style.visibility</p:attrName>
                                        </p:attrNameLst>
                                      </p:cBhvr>
                                      <p:to>
                                        <p:strVal val="visible"/>
                                      </p:to>
                                    </p:set>
                                    <p:animEffect transition="in" filter="dissolve">
                                      <p:cBhvr>
                                        <p:cTn id="22" dur="500"/>
                                        <p:tgtEl>
                                          <p:spTgt spid="47411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74117">
                                            <p:txEl>
                                              <p:pRg st="3" end="3"/>
                                            </p:txEl>
                                          </p:spTgt>
                                        </p:tgtEl>
                                        <p:attrNameLst>
                                          <p:attrName>style.visibility</p:attrName>
                                        </p:attrNameLst>
                                      </p:cBhvr>
                                      <p:to>
                                        <p:strVal val="visible"/>
                                      </p:to>
                                    </p:set>
                                    <p:animEffect transition="in" filter="dissolve">
                                      <p:cBhvr>
                                        <p:cTn id="27" dur="500"/>
                                        <p:tgtEl>
                                          <p:spTgt spid="47411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74117">
                                            <p:txEl>
                                              <p:pRg st="4" end="4"/>
                                            </p:txEl>
                                          </p:spTgt>
                                        </p:tgtEl>
                                        <p:attrNameLst>
                                          <p:attrName>style.visibility</p:attrName>
                                        </p:attrNameLst>
                                      </p:cBhvr>
                                      <p:to>
                                        <p:strVal val="visible"/>
                                      </p:to>
                                    </p:set>
                                    <p:animEffect transition="in" filter="dissolve">
                                      <p:cBhvr>
                                        <p:cTn id="32" dur="500"/>
                                        <p:tgtEl>
                                          <p:spTgt spid="47411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4116" grpId="0" autoUpdateAnimBg="0"/>
      <p:bldP spid="474117"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6629400"/>
          </a:xfrm>
        </p:spPr>
        <p:txBody>
          <a:bodyPr>
            <a:normAutofit fontScale="92500" lnSpcReduction="10000"/>
          </a:bodyPr>
          <a:lstStyle/>
          <a:p>
            <a:r>
              <a:rPr lang="en-US" b="1" dirty="0" smtClean="0"/>
              <a:t>1. Avoid negative words and words with negative connotations (implication, suggestion).</a:t>
            </a:r>
          </a:p>
          <a:p>
            <a:r>
              <a:rPr lang="en-US" dirty="0" smtClean="0"/>
              <a:t>The following examples show how to replace negative words with positive words.</a:t>
            </a:r>
          </a:p>
          <a:p>
            <a:pPr marL="1255713" indent="-273050"/>
            <a:r>
              <a:rPr lang="en-US" dirty="0" smtClean="0"/>
              <a:t>Negative: We have failed to finish taking inventory.</a:t>
            </a:r>
          </a:p>
          <a:p>
            <a:pPr marL="1255713" indent="-273050"/>
            <a:r>
              <a:rPr lang="en-US" dirty="0" smtClean="0"/>
              <a:t>Better: We haven’t finished taking inventory.</a:t>
            </a:r>
          </a:p>
          <a:p>
            <a:pPr marL="1255713" indent="-273050"/>
            <a:r>
              <a:rPr lang="en-US" dirty="0" smtClean="0"/>
              <a:t>Still better: We will be finished taking inventory at Friday.</a:t>
            </a:r>
          </a:p>
          <a:p>
            <a:pPr>
              <a:buNone/>
            </a:pPr>
            <a:endParaRPr lang="en-US" dirty="0" smtClean="0"/>
          </a:p>
          <a:p>
            <a:pPr>
              <a:buNone/>
            </a:pPr>
            <a:r>
              <a:rPr lang="en-US" dirty="0" smtClean="0"/>
              <a:t>Omit double negatives.</a:t>
            </a:r>
          </a:p>
          <a:p>
            <a:pPr marL="1201738" indent="-273050"/>
            <a:r>
              <a:rPr lang="en-US" dirty="0" smtClean="0"/>
              <a:t>Negative: Never fail to back up your documents.</a:t>
            </a:r>
          </a:p>
          <a:p>
            <a:pPr marL="1201738" indent="-273050"/>
            <a:r>
              <a:rPr lang="en-US" dirty="0" smtClean="0"/>
              <a:t>Better: Always back up your documents.</a:t>
            </a:r>
          </a:p>
          <a:p>
            <a:pPr marL="1201738" indent="-273050"/>
            <a:endParaRPr lang="en-US" dirty="0" smtClean="0"/>
          </a:p>
          <a:p>
            <a:pPr marL="341313" indent="-273050">
              <a:buNone/>
            </a:pPr>
            <a:r>
              <a:rPr lang="en-US" dirty="0" smtClean="0"/>
              <a:t>Getting rid of negatives has the added benefit of making what you write easier to understand. Sentences with three or more negatives are very hard to understand.</a:t>
            </a:r>
          </a:p>
          <a:p>
            <a:pPr marL="1201738" indent="-273050"/>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fontScale="92500"/>
          </a:bodyPr>
          <a:lstStyle/>
          <a:p>
            <a:r>
              <a:rPr lang="en-US" b="1" dirty="0" smtClean="0"/>
              <a:t>2. Focus on what the audience can do rather than on limitations.</a:t>
            </a:r>
          </a:p>
          <a:p>
            <a:r>
              <a:rPr lang="en-US" dirty="0" smtClean="0"/>
              <a:t>When there are limits, or some options are closed, focus on the alternatives that remain.</a:t>
            </a:r>
          </a:p>
          <a:p>
            <a:pPr marL="914400" indent="-512763"/>
            <a:r>
              <a:rPr lang="en-US" dirty="0" smtClean="0"/>
              <a:t>Negative: We will not allow you to charge more than $1,500 on your VISA account.</a:t>
            </a:r>
          </a:p>
          <a:p>
            <a:pPr marL="914400" indent="-512763"/>
            <a:r>
              <a:rPr lang="en-US" dirty="0" smtClean="0"/>
              <a:t>Better: You can charge $1,500 on your new VISA card. or: Your new VISA card gives you $1,500 in credit that you can use at thousands of stores nationwide.</a:t>
            </a:r>
          </a:p>
          <a:p>
            <a:pPr marL="914400" indent="-512763"/>
            <a:endParaRPr lang="en-US" dirty="0" smtClean="0"/>
          </a:p>
          <a:p>
            <a:r>
              <a:rPr lang="en-US" dirty="0" smtClean="0"/>
              <a:t>As you focus on what will happen, check for </a:t>
            </a:r>
            <a:r>
              <a:rPr lang="en-US" b="1" dirty="0" smtClean="0"/>
              <a:t>you-attitude. In the example, </a:t>
            </a:r>
            <a:r>
              <a:rPr lang="en-US" dirty="0" smtClean="0"/>
              <a:t>“We will allow you to charge $1,500” would be positive, but it lacks you-attitude.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6248400"/>
          </a:xfrm>
        </p:spPr>
        <p:txBody>
          <a:bodyPr>
            <a:normAutofit fontScale="77500" lnSpcReduction="20000"/>
          </a:bodyPr>
          <a:lstStyle/>
          <a:p>
            <a:pPr>
              <a:buNone/>
            </a:pPr>
            <a:r>
              <a:rPr lang="en-US" b="1" dirty="0" smtClean="0"/>
              <a:t>3. Justify negative information by giving a reason or linking it to an audience benefit.</a:t>
            </a:r>
          </a:p>
          <a:p>
            <a:r>
              <a:rPr lang="en-US" dirty="0" smtClean="0"/>
              <a:t>A reason can help your audience see that the information is necessary; a benefit can suggest that the negative aspect is outweighed (be more important than, balance) by positive factors.</a:t>
            </a:r>
          </a:p>
          <a:p>
            <a:endParaRPr lang="en-US" dirty="0" smtClean="0"/>
          </a:p>
          <a:p>
            <a:r>
              <a:rPr lang="en-US" dirty="0" smtClean="0"/>
              <a:t> Be careful, however, to make the logic behind your reason clear and to leave no loopholes (ambiguity, excuse).</a:t>
            </a:r>
          </a:p>
          <a:p>
            <a:pPr>
              <a:buNone/>
            </a:pPr>
            <a:endParaRPr lang="en-US" dirty="0" smtClean="0"/>
          </a:p>
          <a:p>
            <a:pPr marL="795338" indent="-273050"/>
            <a:r>
              <a:rPr lang="en-US" i="1" u="sng" dirty="0" smtClean="0"/>
              <a:t>Negative: </a:t>
            </a:r>
            <a:r>
              <a:rPr lang="en-US" dirty="0" smtClean="0"/>
              <a:t>We cannot sell individual (one)report covers.</a:t>
            </a:r>
          </a:p>
          <a:p>
            <a:pPr marL="795338" indent="-273050"/>
            <a:r>
              <a:rPr lang="en-US" i="1" u="sng" dirty="0" smtClean="0"/>
              <a:t>No Loophole: </a:t>
            </a:r>
            <a:r>
              <a:rPr lang="en-US" dirty="0" smtClean="0"/>
              <a:t>To keep down packaging costs and to help you save on shipping and handling costs, we sell report covers in packages of 12.</a:t>
            </a:r>
          </a:p>
          <a:p>
            <a:pPr marL="795338" indent="-273050"/>
            <a:endParaRPr lang="en-US" dirty="0" smtClean="0"/>
          </a:p>
          <a:p>
            <a:pPr>
              <a:buNone/>
            </a:pPr>
            <a:r>
              <a:rPr lang="en-US" b="1" dirty="0" smtClean="0"/>
              <a:t>4. If the negative is truly unimportant, omit it.</a:t>
            </a:r>
          </a:p>
          <a:p>
            <a:r>
              <a:rPr lang="en-US" dirty="0" smtClean="0"/>
              <a:t>Omit negatives only when  </a:t>
            </a:r>
          </a:p>
          <a:p>
            <a:pPr marL="1201738" indent="-273050"/>
            <a:r>
              <a:rPr lang="en-US" dirty="0" smtClean="0"/>
              <a:t>• The audience does not need the information to make a decision.</a:t>
            </a:r>
          </a:p>
          <a:p>
            <a:pPr marL="1201738" indent="-273050"/>
            <a:r>
              <a:rPr lang="en-US" dirty="0" smtClean="0"/>
              <a:t>• You have already given the audience the information and they have access to the previous communication.</a:t>
            </a:r>
          </a:p>
          <a:p>
            <a:pPr marL="1201738" indent="-273050"/>
            <a:r>
              <a:rPr lang="en-US" dirty="0" smtClean="0"/>
              <a:t>• The information is trivial (unimportant).</a:t>
            </a:r>
          </a:p>
          <a:p>
            <a:endParaRPr lang="en-US" dirty="0" smtClean="0"/>
          </a:p>
          <a:p>
            <a:pPr marL="914400" indent="-346075">
              <a:buNone/>
            </a:pPr>
            <a:endParaRPr lang="en-US" dirty="0" smtClean="0"/>
          </a:p>
          <a:p>
            <a:pPr marL="795338" indent="-273050"/>
            <a:endParaRPr lang="en-US" dirty="0" smtClean="0"/>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610600" cy="5867400"/>
          </a:xfrm>
        </p:spPr>
        <p:txBody>
          <a:bodyPr>
            <a:normAutofit fontScale="85000" lnSpcReduction="10000"/>
          </a:bodyPr>
          <a:lstStyle/>
          <a:p>
            <a:pPr>
              <a:buNone/>
            </a:pPr>
            <a:r>
              <a:rPr lang="en-US" b="1" dirty="0" smtClean="0"/>
              <a:t>5. Put the negative information in the middle and present it compactly.</a:t>
            </a:r>
          </a:p>
          <a:p>
            <a:r>
              <a:rPr lang="en-US" dirty="0" smtClean="0"/>
              <a:t>Put negatives at the beginning or end only if you want to emphasize the negative.</a:t>
            </a:r>
          </a:p>
          <a:p>
            <a:endParaRPr lang="en-US" dirty="0" smtClean="0"/>
          </a:p>
          <a:p>
            <a:r>
              <a:rPr lang="en-US" dirty="0" smtClean="0"/>
              <a:t>To deemphasize a written negative, put it in the middle of a paragraph rather than in the first or last sentence and in the middle of the message rather than in the first or last paragraphs.</a:t>
            </a:r>
          </a:p>
          <a:p>
            <a:endParaRPr lang="en-US" dirty="0" smtClean="0"/>
          </a:p>
          <a:p>
            <a:r>
              <a:rPr lang="en-US" dirty="0" smtClean="0"/>
              <a:t>When a letter or memo runs several pages, remember that the bottom of the first page is also a position of emphasis, even if it is in the middle of a paragraph, because of the extra white space of the bottom margin. (The first page gets more attention because it is on top and the reader’s eye may catch lines of the message even when he or she isn’t consciously reading it; the tops and bottoms of subsequent pages don’t get this extra attention.) If possible, avoid placing negative information at the bottom of the first page.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229600" cy="5562600"/>
          </a:xfrm>
        </p:spPr>
        <p:txBody>
          <a:bodyPr>
            <a:normAutofit/>
          </a:bodyPr>
          <a:lstStyle/>
          <a:p>
            <a:r>
              <a:rPr lang="en-US" dirty="0" smtClean="0"/>
              <a:t>Giving a </a:t>
            </a:r>
            <a:r>
              <a:rPr lang="en-US" b="1" i="1" dirty="0" smtClean="0"/>
              <a:t>topic lots of space </a:t>
            </a:r>
            <a:r>
              <a:rPr lang="en-US" dirty="0" smtClean="0"/>
              <a:t>emphasizes it. Therefore, you can de-emphasize negative information by giving it as little space as possible. </a:t>
            </a:r>
          </a:p>
          <a:p>
            <a:endParaRPr lang="en-US" dirty="0" smtClean="0"/>
          </a:p>
          <a:p>
            <a:r>
              <a:rPr lang="en-US" dirty="0" smtClean="0"/>
              <a:t>Give negative information only once in your message. </a:t>
            </a:r>
            <a:r>
              <a:rPr lang="en-US" b="1" i="1" dirty="0" smtClean="0"/>
              <a:t>Don’t repeat </a:t>
            </a:r>
            <a:r>
              <a:rPr lang="en-US" dirty="0" smtClean="0"/>
              <a:t>it. </a:t>
            </a:r>
          </a:p>
          <a:p>
            <a:endParaRPr lang="en-US" dirty="0" smtClean="0"/>
          </a:p>
          <a:p>
            <a:r>
              <a:rPr lang="en-US" dirty="0" smtClean="0"/>
              <a:t> Don’t list </a:t>
            </a:r>
            <a:r>
              <a:rPr lang="en-US" b="1" i="1" dirty="0" smtClean="0"/>
              <a:t>negatives vertically </a:t>
            </a:r>
            <a:r>
              <a:rPr lang="en-US" dirty="0" smtClean="0"/>
              <a:t>on the page since lists take space and emphasize material.</a:t>
            </a:r>
          </a:p>
          <a:p>
            <a:endParaRPr lang="en-US" dirty="0" smtClean="0"/>
          </a:p>
          <a:p>
            <a:r>
              <a:rPr lang="en-US" dirty="0" smtClean="0"/>
              <a:t>Make it </a:t>
            </a:r>
            <a:r>
              <a:rPr lang="en-US" b="1" i="1" dirty="0" smtClean="0"/>
              <a:t>short </a:t>
            </a:r>
            <a:r>
              <a:rPr lang="en-US" dirty="0" smtClean="0"/>
              <a:t>as you can. </a:t>
            </a:r>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5"/>
          <p:cNvSpPr>
            <a:spLocks noGrp="1" noChangeArrowheads="1"/>
          </p:cNvSpPr>
          <p:nvPr>
            <p:ph type="title"/>
          </p:nvPr>
        </p:nvSpPr>
        <p:spPr>
          <a:xfrm>
            <a:off x="533400" y="381000"/>
            <a:ext cx="7924800" cy="533400"/>
          </a:xfrm>
        </p:spPr>
        <p:txBody>
          <a:bodyPr>
            <a:normAutofit fontScale="90000"/>
          </a:bodyPr>
          <a:lstStyle/>
          <a:p>
            <a:pPr eaLnBrk="1" hangingPunct="1"/>
            <a:r>
              <a:rPr lang="en-US" b="1" dirty="0" smtClean="0">
                <a:solidFill>
                  <a:schemeClr val="accent1"/>
                </a:solidFill>
              </a:rPr>
              <a:t>Tone, Power, &amp; Politeness</a:t>
            </a:r>
          </a:p>
        </p:txBody>
      </p:sp>
      <p:sp>
        <p:nvSpPr>
          <p:cNvPr id="77827" name="Rectangle 6"/>
          <p:cNvSpPr>
            <a:spLocks noGrp="1" noChangeArrowheads="1"/>
          </p:cNvSpPr>
          <p:nvPr>
            <p:ph type="body" sz="half" idx="1"/>
          </p:nvPr>
        </p:nvSpPr>
        <p:spPr>
          <a:xfrm>
            <a:off x="304800" y="1295400"/>
            <a:ext cx="8458200" cy="4525962"/>
          </a:xfrm>
        </p:spPr>
        <p:txBody>
          <a:bodyPr>
            <a:normAutofit fontScale="92500" lnSpcReduction="10000"/>
          </a:bodyPr>
          <a:lstStyle/>
          <a:p>
            <a:pPr eaLnBrk="1" hangingPunct="1">
              <a:buNone/>
            </a:pPr>
            <a:r>
              <a:rPr lang="en-US" b="1" dirty="0" smtClean="0"/>
              <a:t>Tone</a:t>
            </a:r>
            <a:r>
              <a:rPr lang="en-US" dirty="0" smtClean="0"/>
              <a:t> – implied attitude of the communicator toward the audience.</a:t>
            </a:r>
          </a:p>
          <a:p>
            <a:pPr>
              <a:buNone/>
            </a:pPr>
            <a:r>
              <a:rPr lang="en-US" sz="2800" dirty="0" smtClean="0"/>
              <a:t>The desirable tone for business writing is </a:t>
            </a:r>
          </a:p>
          <a:p>
            <a:pPr marL="736600" indent="-273050"/>
            <a:r>
              <a:rPr lang="en-US" sz="2800" dirty="0" smtClean="0"/>
              <a:t>businesslike but not stiff, </a:t>
            </a:r>
          </a:p>
          <a:p>
            <a:pPr marL="752475" indent="-273050"/>
            <a:r>
              <a:rPr lang="en-US" sz="2800" dirty="0" smtClean="0"/>
              <a:t>friendly but not phony (fake), </a:t>
            </a:r>
          </a:p>
          <a:p>
            <a:pPr marL="752475" indent="-273050"/>
            <a:r>
              <a:rPr lang="en-US" sz="2800" dirty="0" smtClean="0"/>
              <a:t>confident but not arrogant (proud, overconfident), </a:t>
            </a:r>
          </a:p>
          <a:p>
            <a:pPr marL="752475" indent="-273050"/>
            <a:r>
              <a:rPr lang="en-US" sz="2800" dirty="0" smtClean="0"/>
              <a:t>polite but not groveling.</a:t>
            </a:r>
          </a:p>
          <a:p>
            <a:pPr marL="752475" indent="-273050">
              <a:buNone/>
            </a:pPr>
            <a:endParaRPr lang="en-US" sz="2800" dirty="0" smtClean="0"/>
          </a:p>
          <a:p>
            <a:pPr marL="112713" indent="-57150">
              <a:buNone/>
            </a:pPr>
            <a:r>
              <a:rPr lang="en-US" sz="2800" dirty="0" smtClean="0"/>
              <a:t> The following guidelines will help you achieve the tone you want.</a:t>
            </a:r>
            <a:endParaRPr lang="en-US" dirty="0" smtClean="0"/>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382000" cy="5486400"/>
          </a:xfrm>
        </p:spPr>
        <p:txBody>
          <a:bodyPr>
            <a:normAutofit fontScale="92500" lnSpcReduction="20000"/>
          </a:bodyPr>
          <a:lstStyle/>
          <a:p>
            <a:pPr>
              <a:buNone/>
            </a:pPr>
            <a:r>
              <a:rPr lang="en-US" dirty="0" smtClean="0"/>
              <a:t>1 • </a:t>
            </a:r>
            <a:r>
              <a:rPr lang="en-US" b="1" dirty="0" smtClean="0"/>
              <a:t>Use courtesy titles for people outside your organization whom you don’t know well. </a:t>
            </a:r>
          </a:p>
          <a:p>
            <a:pPr>
              <a:buNone/>
            </a:pPr>
            <a:endParaRPr lang="en-US" b="1" dirty="0" smtClean="0"/>
          </a:p>
          <a:p>
            <a:pPr>
              <a:buNone/>
            </a:pPr>
            <a:r>
              <a:rPr lang="en-US" b="1" dirty="0" smtClean="0"/>
              <a:t>Most US organizations use first names for everyone, </a:t>
            </a:r>
            <a:r>
              <a:rPr lang="en-US" dirty="0" smtClean="0"/>
              <a:t>whatever their age or rank. But many people don’t like being called by their first names by people they don’t know or by someone much younger. </a:t>
            </a:r>
          </a:p>
          <a:p>
            <a:pPr>
              <a:buNone/>
            </a:pPr>
            <a:endParaRPr lang="en-US" dirty="0" smtClean="0"/>
          </a:p>
          <a:p>
            <a:r>
              <a:rPr lang="en-US" dirty="0" smtClean="0"/>
              <a:t>When you talk or write to people outside your organization, use first names only if you’ve established a personal relationship.</a:t>
            </a:r>
          </a:p>
          <a:p>
            <a:endParaRPr lang="en-US" dirty="0" smtClean="0"/>
          </a:p>
          <a:p>
            <a:r>
              <a:rPr lang="en-US" dirty="0" smtClean="0"/>
              <a:t> If you don’t know someone well, use a courtesy title:</a:t>
            </a:r>
          </a:p>
          <a:p>
            <a:pPr marL="1092200" indent="-273050"/>
            <a:r>
              <a:rPr lang="en-US" dirty="0" smtClean="0"/>
              <a:t>Dear Mr. Reynolds:</a:t>
            </a:r>
          </a:p>
          <a:p>
            <a:pPr marL="1092200" indent="-273050"/>
            <a:r>
              <a:rPr lang="en-US" dirty="0" smtClean="0"/>
              <a:t>Dear Ms. Lee: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7"/>
          <p:cNvSpPr>
            <a:spLocks noGrp="1" noChangeArrowheads="1"/>
          </p:cNvSpPr>
          <p:nvPr>
            <p:ph type="title"/>
          </p:nvPr>
        </p:nvSpPr>
        <p:spPr>
          <a:xfrm>
            <a:off x="533400" y="685800"/>
            <a:ext cx="8229600" cy="381000"/>
          </a:xfrm>
        </p:spPr>
        <p:txBody>
          <a:bodyPr>
            <a:noAutofit/>
          </a:bodyPr>
          <a:lstStyle/>
          <a:p>
            <a:pPr eaLnBrk="1" hangingPunct="1"/>
            <a:r>
              <a:rPr lang="en-US" sz="4000" b="1" dirty="0" smtClean="0">
                <a:solidFill>
                  <a:schemeClr val="accent1"/>
                </a:solidFill>
              </a:rPr>
              <a:t>You-Attitude	</a:t>
            </a:r>
          </a:p>
        </p:txBody>
      </p:sp>
      <p:sp>
        <p:nvSpPr>
          <p:cNvPr id="58371" name="Rectangle 8"/>
          <p:cNvSpPr>
            <a:spLocks noGrp="1" noChangeArrowheads="1"/>
          </p:cNvSpPr>
          <p:nvPr>
            <p:ph type="body" sz="half" idx="1"/>
          </p:nvPr>
        </p:nvSpPr>
        <p:spPr>
          <a:xfrm>
            <a:off x="228600" y="1219200"/>
            <a:ext cx="8458200" cy="5334000"/>
          </a:xfrm>
        </p:spPr>
        <p:txBody>
          <a:bodyPr>
            <a:normAutofit fontScale="92500" lnSpcReduction="10000"/>
          </a:bodyPr>
          <a:lstStyle/>
          <a:p>
            <a:r>
              <a:rPr lang="en-US" dirty="0" smtClean="0"/>
              <a:t>You-attitude is a style of writing that places the writer in the reader’s position, allowing a clear view of the situation from the reader’s perspective, Emphasizes what audience wants to know, Respects audience’s intelligence, Protects audience’s ego.</a:t>
            </a:r>
          </a:p>
          <a:p>
            <a:pPr eaLnBrk="1" hangingPunct="1"/>
            <a:endParaRPr lang="en-US" dirty="0" smtClean="0"/>
          </a:p>
          <a:p>
            <a:pPr marL="609600" indent="-609600">
              <a:buNone/>
            </a:pPr>
            <a:r>
              <a:rPr lang="en-US" dirty="0" smtClean="0"/>
              <a:t>Five Ways to Create You-Attitude</a:t>
            </a:r>
          </a:p>
          <a:p>
            <a:pPr marL="609600" indent="-609600">
              <a:buFont typeface="Wingdings" pitchFamily="2" charset="2"/>
              <a:buAutoNum type="arabicPeriod"/>
            </a:pPr>
            <a:r>
              <a:rPr lang="en-US" dirty="0" smtClean="0"/>
              <a:t>Talk about audience, not yourself.</a:t>
            </a:r>
          </a:p>
          <a:p>
            <a:pPr marL="609600" indent="-609600">
              <a:buFont typeface="Wingdings" pitchFamily="2" charset="2"/>
              <a:buAutoNum type="arabicPeriod"/>
            </a:pPr>
            <a:r>
              <a:rPr lang="en-US" dirty="0" smtClean="0"/>
              <a:t>Refer to reader’s request or order.</a:t>
            </a:r>
          </a:p>
          <a:p>
            <a:pPr marL="609600" indent="-609600">
              <a:buFont typeface="Wingdings" pitchFamily="2" charset="2"/>
              <a:buAutoNum type="arabicPeriod"/>
            </a:pPr>
            <a:r>
              <a:rPr lang="en-US" dirty="0" smtClean="0"/>
              <a:t>Don’t talk about feelings.</a:t>
            </a:r>
          </a:p>
          <a:p>
            <a:pPr marL="609600" indent="-609600">
              <a:buFont typeface="Wingdings" pitchFamily="2" charset="2"/>
              <a:buAutoNum type="arabicPeriod"/>
            </a:pPr>
            <a:r>
              <a:rPr lang="en-US" dirty="0" smtClean="0"/>
              <a:t>In positive situations, use </a:t>
            </a:r>
            <a:r>
              <a:rPr lang="en-US" i="1" dirty="0" smtClean="0"/>
              <a:t>you</a:t>
            </a:r>
            <a:r>
              <a:rPr lang="en-US" dirty="0" smtClean="0"/>
              <a:t> more often than </a:t>
            </a:r>
            <a:r>
              <a:rPr lang="en-US" i="1" dirty="0" smtClean="0"/>
              <a:t>I.  </a:t>
            </a:r>
            <a:r>
              <a:rPr lang="en-US" dirty="0" smtClean="0"/>
              <a:t>Use </a:t>
            </a:r>
            <a:r>
              <a:rPr lang="en-US" i="1" dirty="0" smtClean="0"/>
              <a:t>we</a:t>
            </a:r>
            <a:r>
              <a:rPr lang="en-US" dirty="0" smtClean="0"/>
              <a:t> when it includes the audience.</a:t>
            </a:r>
          </a:p>
          <a:p>
            <a:pPr marL="609600" indent="-609600">
              <a:buFont typeface="Wingdings" pitchFamily="2" charset="2"/>
              <a:buAutoNum type="arabicPeriod"/>
            </a:pPr>
            <a:r>
              <a:rPr lang="en-US" dirty="0" smtClean="0"/>
              <a:t>In negative situations, avoid </a:t>
            </a:r>
            <a:r>
              <a:rPr lang="en-US" i="1" dirty="0" smtClean="0"/>
              <a:t>you</a:t>
            </a:r>
            <a:r>
              <a:rPr lang="en-US" dirty="0" smtClean="0"/>
              <a:t>.</a:t>
            </a:r>
          </a:p>
          <a:p>
            <a:pPr marL="609600" indent="-609600"/>
            <a:endParaRPr lang="en-US" dirty="0" smtClean="0"/>
          </a:p>
          <a:p>
            <a:pPr eaLnBrk="1" hangingPunct="1"/>
            <a:endParaRPr lang="en-US" dirty="0" smtClean="0"/>
          </a:p>
        </p:txBody>
      </p:sp>
      <p:sp>
        <p:nvSpPr>
          <p:cNvPr id="58372" name="Text Box 4"/>
          <p:cNvSpPr txBox="1">
            <a:spLocks noChangeArrowheads="1"/>
          </p:cNvSpPr>
          <p:nvPr/>
        </p:nvSpPr>
        <p:spPr bwMode="auto">
          <a:xfrm>
            <a:off x="0" y="280988"/>
            <a:ext cx="831850" cy="365125"/>
          </a:xfrm>
          <a:prstGeom prst="rect">
            <a:avLst/>
          </a:prstGeom>
          <a:noFill/>
          <a:ln w="9525">
            <a:noFill/>
            <a:miter lim="800000"/>
            <a:headEnd/>
            <a:tailEnd/>
          </a:ln>
        </p:spPr>
        <p:txBody>
          <a:bodyPr lIns="91435" tIns="45718" rIns="91435" bIns="45718">
            <a:spAutoFit/>
          </a:bodyPr>
          <a:lstStyle/>
          <a:p>
            <a:pPr eaLnBrk="0" hangingPunct="0">
              <a:spcBef>
                <a:spcPct val="50000"/>
              </a:spcBef>
            </a:pPr>
            <a:endParaRPr lang="en-US" sz="1800" b="1">
              <a:solidFill>
                <a:srgbClr val="984C7D"/>
              </a:solidFill>
              <a:effectLst/>
              <a:latin typeface="Garamond" pitchFamily="18" charset="0"/>
            </a:endParaRP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686800" cy="6324600"/>
          </a:xfrm>
        </p:spPr>
        <p:txBody>
          <a:bodyPr>
            <a:normAutofit fontScale="85000" lnSpcReduction="20000"/>
          </a:bodyPr>
          <a:lstStyle/>
          <a:p>
            <a:pPr>
              <a:buNone/>
            </a:pPr>
            <a:r>
              <a:rPr lang="en-US" b="1" dirty="0" smtClean="0"/>
              <a:t>2. Be aware of the power implications of the words you use.</a:t>
            </a:r>
          </a:p>
          <a:p>
            <a:pPr>
              <a:buNone/>
            </a:pPr>
            <a:endParaRPr lang="en-US" b="1" dirty="0" smtClean="0"/>
          </a:p>
          <a:p>
            <a:pPr>
              <a:buNone/>
            </a:pPr>
            <a:r>
              <a:rPr lang="en-US" b="1" dirty="0" smtClean="0"/>
              <a:t> “Thank you” </a:t>
            </a:r>
            <a:r>
              <a:rPr lang="en-US" dirty="0" smtClean="0"/>
              <a:t>for your cooperation” is generous coming from a superior to a subordinate; it’s not appropriate in a message to your superior.</a:t>
            </a:r>
          </a:p>
          <a:p>
            <a:pPr>
              <a:buNone/>
            </a:pPr>
            <a:endParaRPr lang="en-US" dirty="0" smtClean="0"/>
          </a:p>
          <a:p>
            <a:r>
              <a:rPr lang="en-US" dirty="0" smtClean="0"/>
              <a:t>As researchers Margaret Graham and Carol David have found, different ways of asking for action carry different levels of politeness.</a:t>
            </a:r>
          </a:p>
          <a:p>
            <a:endParaRPr lang="en-US" dirty="0" smtClean="0"/>
          </a:p>
          <a:p>
            <a:pPr marL="752475" indent="-273050"/>
            <a:r>
              <a:rPr lang="en-US" dirty="0" smtClean="0"/>
              <a:t>Order: Turn in your time card by Monday.</a:t>
            </a:r>
          </a:p>
          <a:p>
            <a:pPr marL="752475" indent="-273050">
              <a:buNone/>
            </a:pPr>
            <a:r>
              <a:rPr lang="en-US" dirty="0" smtClean="0"/>
              <a:t>        (lowest politeness)</a:t>
            </a:r>
          </a:p>
          <a:p>
            <a:pPr marL="752475" indent="-273050"/>
            <a:r>
              <a:rPr lang="en-US" dirty="0" smtClean="0"/>
              <a:t>Polite order: Please turn in your time card by Monday.</a:t>
            </a:r>
          </a:p>
          <a:p>
            <a:pPr marL="752475" indent="-273050">
              <a:buNone/>
            </a:pPr>
            <a:r>
              <a:rPr lang="en-US" dirty="0" smtClean="0"/>
              <a:t>     (midlevel politeness)</a:t>
            </a:r>
          </a:p>
          <a:p>
            <a:pPr marL="752475" indent="-273050"/>
            <a:r>
              <a:rPr lang="en-US" dirty="0" smtClean="0"/>
              <a:t>Indirect request: Time cards should be turned in by Monday.</a:t>
            </a:r>
          </a:p>
          <a:p>
            <a:pPr marL="752475" indent="-273050">
              <a:buNone/>
            </a:pPr>
            <a:r>
              <a:rPr lang="en-US" dirty="0" smtClean="0"/>
              <a:t>     (higher politeness)</a:t>
            </a:r>
          </a:p>
          <a:p>
            <a:pPr marL="752475" indent="-273050"/>
            <a:r>
              <a:rPr lang="en-US" dirty="0" smtClean="0"/>
              <a:t>Question: Would you be able to turn in your time card by Monday?</a:t>
            </a:r>
          </a:p>
          <a:p>
            <a:pPr marL="752475" indent="-273050">
              <a:buNone/>
            </a:pPr>
            <a:r>
              <a:rPr lang="en-US" dirty="0" smtClean="0"/>
              <a:t>     (highest politeness)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610600" cy="5791200"/>
          </a:xfrm>
        </p:spPr>
        <p:txBody>
          <a:bodyPr>
            <a:normAutofit fontScale="85000" lnSpcReduction="20000"/>
          </a:bodyPr>
          <a:lstStyle/>
          <a:p>
            <a:r>
              <a:rPr lang="en-US" b="1" dirty="0" smtClean="0"/>
              <a:t>Higher levels of politeness may be unclear</a:t>
            </a:r>
            <a:r>
              <a:rPr lang="en-US" dirty="0" smtClean="0"/>
              <a:t>.</a:t>
            </a:r>
          </a:p>
          <a:p>
            <a:endParaRPr lang="en-US" dirty="0" smtClean="0"/>
          </a:p>
          <a:p>
            <a:pPr marL="1023938" indent="-219075"/>
            <a:r>
              <a:rPr lang="en-US" dirty="0" smtClean="0"/>
              <a:t> In some cases, a question may seem like a request for information to which it’s acceptable to answer, “No, I can’t.” </a:t>
            </a:r>
          </a:p>
          <a:p>
            <a:pPr marL="1023938" indent="-219075"/>
            <a:endParaRPr lang="en-US" dirty="0" smtClean="0"/>
          </a:p>
          <a:p>
            <a:pPr marL="1023938" indent="-219075"/>
            <a:r>
              <a:rPr lang="en-US" dirty="0" smtClean="0"/>
              <a:t>In other cases, it will be an order, simply phrased in polite terms.</a:t>
            </a:r>
          </a:p>
          <a:p>
            <a:endParaRPr lang="en-US" dirty="0" smtClean="0"/>
          </a:p>
          <a:p>
            <a:r>
              <a:rPr lang="en-US" dirty="0" smtClean="0"/>
              <a:t>You need more politeness if you’re asking for something that will inconvenience the audience and help you more than the person who does the action.</a:t>
            </a:r>
          </a:p>
          <a:p>
            <a:endParaRPr lang="en-US" dirty="0" smtClean="0"/>
          </a:p>
          <a:p>
            <a:endParaRPr lang="en-US" dirty="0" smtClean="0"/>
          </a:p>
          <a:p>
            <a:r>
              <a:rPr lang="en-US" dirty="0" smtClean="0"/>
              <a:t>Generally, you need less politeness when you’re asking for something small, routine, or to the audience’s benefit. Some discourse communities, however, prefer that even small requests be made politely.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458200" cy="5867400"/>
          </a:xfrm>
        </p:spPr>
        <p:txBody>
          <a:bodyPr>
            <a:normAutofit/>
          </a:bodyPr>
          <a:lstStyle/>
          <a:p>
            <a:pPr>
              <a:buNone/>
            </a:pPr>
            <a:r>
              <a:rPr lang="en-US" b="1" dirty="0" smtClean="0"/>
              <a:t>3. When the stakes (risk) are low, be straightforward. Messages that beat around </a:t>
            </a:r>
            <a:r>
              <a:rPr lang="en-US" dirty="0" smtClean="0"/>
              <a:t>the bush sound pompous and defensive.</a:t>
            </a:r>
          </a:p>
          <a:p>
            <a:pPr marL="801688" indent="-407988"/>
            <a:r>
              <a:rPr lang="en-US" dirty="0" smtClean="0"/>
              <a:t>Poor tone: Distribution of the low-fat granola may be limited in your area. May we suggest that you discuss this matter  with your store manager.</a:t>
            </a:r>
          </a:p>
          <a:p>
            <a:pPr marL="801688" indent="-407988"/>
            <a:endParaRPr lang="en-US" dirty="0" smtClean="0"/>
          </a:p>
          <a:p>
            <a:pPr marL="801688" indent="-407988"/>
            <a:r>
              <a:rPr lang="en-US" dirty="0" smtClean="0"/>
              <a:t>Better tone: Our low-fat granola is so popular that there isn’t enough to go around. We’re expanding production to meet the demand. Ask your store manager to keep putting in orders, so that your grocery is on the list of stores that will get supplies when they become available.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fontScale="92500" lnSpcReduction="10000"/>
          </a:bodyPr>
          <a:lstStyle/>
          <a:p>
            <a:pPr marL="514350" indent="-514350">
              <a:buAutoNum type="arabicPeriod" startAt="4"/>
            </a:pPr>
            <a:r>
              <a:rPr lang="en-US" b="1" dirty="0" smtClean="0"/>
              <a:t>When you must give bad news, consider hedging your statement.</a:t>
            </a:r>
          </a:p>
          <a:p>
            <a:pPr marL="514350" indent="-514350">
              <a:buNone/>
            </a:pPr>
            <a:endParaRPr lang="en-US" b="1" dirty="0" smtClean="0"/>
          </a:p>
          <a:p>
            <a:pPr marL="514350" indent="-514350">
              <a:buNone/>
            </a:pPr>
            <a:r>
              <a:rPr lang="en-US" b="1" dirty="0" smtClean="0"/>
              <a:t> Researchers </a:t>
            </a:r>
            <a:r>
              <a:rPr lang="en-US" dirty="0" smtClean="0"/>
              <a:t>John </a:t>
            </a:r>
            <a:r>
              <a:rPr lang="en-US" dirty="0" err="1" smtClean="0"/>
              <a:t>Hagge</a:t>
            </a:r>
            <a:r>
              <a:rPr lang="en-US" dirty="0" smtClean="0"/>
              <a:t> and Charles </a:t>
            </a:r>
            <a:r>
              <a:rPr lang="en-US" dirty="0" err="1" smtClean="0"/>
              <a:t>Kostelnick</a:t>
            </a:r>
            <a:r>
              <a:rPr lang="en-US" dirty="0" smtClean="0"/>
              <a:t> have shown that auditors’ suggestion letters rarely say directly that firms are using unacceptable accounting practices. </a:t>
            </a:r>
          </a:p>
          <a:p>
            <a:pPr marL="514350" indent="-514350">
              <a:buAutoNum type="arabicPeriod" startAt="4"/>
            </a:pPr>
            <a:endParaRPr lang="en-US" dirty="0" smtClean="0"/>
          </a:p>
          <a:p>
            <a:pPr marL="514350" indent="-514350">
              <a:buNone/>
            </a:pPr>
            <a:r>
              <a:rPr lang="en-US" dirty="0" smtClean="0"/>
              <a:t>Instead, they use three strategies to be more diplomatic:</a:t>
            </a:r>
          </a:p>
          <a:p>
            <a:pPr marL="1201738" indent="-396875"/>
            <a:r>
              <a:rPr lang="en-US" dirty="0" smtClean="0"/>
              <a:t> specifying the time (“currently, the records are quite informal”), </a:t>
            </a:r>
          </a:p>
          <a:p>
            <a:pPr marL="1201738" indent="-396875"/>
            <a:r>
              <a:rPr lang="en-US" dirty="0" smtClean="0"/>
              <a:t>limiting statements (“it appears,” “it seems”), and</a:t>
            </a:r>
          </a:p>
          <a:p>
            <a:pPr marL="1201738" indent="-396875"/>
            <a:r>
              <a:rPr lang="en-US" dirty="0" smtClean="0"/>
              <a:t>using impersonal statements that do not specify who caused a problem or who will perform an action.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fontScale="92500" lnSpcReduction="20000"/>
          </a:bodyPr>
          <a:lstStyle/>
          <a:p>
            <a:pPr>
              <a:buNone/>
            </a:pPr>
            <a:r>
              <a:rPr lang="en-US" dirty="0" smtClean="0"/>
              <a:t>5 • </a:t>
            </a:r>
            <a:r>
              <a:rPr lang="en-US" b="1" dirty="0" smtClean="0"/>
              <a:t>When you give bad news to your supervisor, display self-confidence and competency while respecting and being sensitive to your supervisor.</a:t>
            </a:r>
          </a:p>
          <a:p>
            <a:pPr>
              <a:buNone/>
            </a:pPr>
            <a:endParaRPr lang="en-US" b="1" dirty="0" smtClean="0"/>
          </a:p>
          <a:p>
            <a:pPr>
              <a:buNone/>
            </a:pPr>
            <a:r>
              <a:rPr lang="en-US" b="1" dirty="0" smtClean="0"/>
              <a:t> Using </a:t>
            </a:r>
            <a:r>
              <a:rPr lang="en-US" dirty="0" smtClean="0"/>
              <a:t>politeness strategies in work situations can be tricky for subordinates reporting negative messages as researchers Rogers and Lee-Wong discovered. </a:t>
            </a:r>
          </a:p>
          <a:p>
            <a:pPr>
              <a:buNone/>
            </a:pPr>
            <a:endParaRPr lang="en-US" dirty="0" smtClean="0"/>
          </a:p>
          <a:p>
            <a:pPr>
              <a:buNone/>
            </a:pPr>
            <a:r>
              <a:rPr lang="en-US" dirty="0" smtClean="0"/>
              <a:t>Their study found that subordinates need to balance the display of self-confidence and competence with showing understanding of the supervisor; the sender of negative messages must demonstrate the ability to suggest or make needed changes while also giving superiors respect and helping them save face.</a:t>
            </a:r>
          </a:p>
          <a:p>
            <a:pPr>
              <a:buNone/>
            </a:pPr>
            <a:endParaRPr lang="en-US" dirty="0" smtClean="0"/>
          </a:p>
          <a:p>
            <a:pPr>
              <a:buNone/>
            </a:pPr>
            <a:r>
              <a:rPr lang="en-US" dirty="0" smtClean="0"/>
              <a:t> The subordinate should ask questions, request resources and provide feedback while not imposing on the supervisor’s areas of expertise or self-worth.</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591312"/>
          </a:xfrm>
        </p:spPr>
        <p:txBody>
          <a:bodyPr>
            <a:normAutofit fontScale="90000"/>
          </a:bodyPr>
          <a:lstStyle/>
          <a:p>
            <a:r>
              <a:rPr lang="en-US" sz="4000" b="1" dirty="0" smtClean="0">
                <a:solidFill>
                  <a:schemeClr val="accent1"/>
                </a:solidFill>
              </a:rPr>
              <a:t>Reducing Bias in Business Communication</a:t>
            </a:r>
            <a:r>
              <a:rPr lang="en-US" b="1" dirty="0" smtClean="0">
                <a:solidFill>
                  <a:schemeClr val="accent1"/>
                </a:solidFill>
              </a:rPr>
              <a:t/>
            </a:r>
            <a:br>
              <a:rPr lang="en-US" b="1" dirty="0" smtClean="0">
                <a:solidFill>
                  <a:schemeClr val="accent1"/>
                </a:solidFill>
              </a:rPr>
            </a:br>
            <a:endParaRPr lang="en-US" dirty="0">
              <a:solidFill>
                <a:schemeClr val="accent1"/>
              </a:solidFill>
            </a:endParaRPr>
          </a:p>
        </p:txBody>
      </p:sp>
      <p:sp>
        <p:nvSpPr>
          <p:cNvPr id="3" name="Content Placeholder 2"/>
          <p:cNvSpPr>
            <a:spLocks noGrp="1"/>
          </p:cNvSpPr>
          <p:nvPr>
            <p:ph idx="1"/>
          </p:nvPr>
        </p:nvSpPr>
        <p:spPr>
          <a:xfrm>
            <a:off x="304800" y="914400"/>
            <a:ext cx="8382000" cy="5410200"/>
          </a:xfrm>
        </p:spPr>
        <p:txBody>
          <a:bodyPr>
            <a:normAutofit lnSpcReduction="10000"/>
          </a:bodyPr>
          <a:lstStyle/>
          <a:p>
            <a:pPr>
              <a:buNone/>
            </a:pPr>
            <a:r>
              <a:rPr lang="en-US" b="1" dirty="0" smtClean="0"/>
              <a:t> Bias-free language is language that does not discriminate against people on the basis </a:t>
            </a:r>
            <a:r>
              <a:rPr lang="en-US" dirty="0" smtClean="0"/>
              <a:t>of sex, physical condition, race, age, religion or any other category. It includes all readers, helps to sustain goodwill, is fair and friendly, and complies with the law.</a:t>
            </a:r>
          </a:p>
          <a:p>
            <a:pPr>
              <a:buNone/>
            </a:pPr>
            <a:endParaRPr lang="en-US" dirty="0" smtClean="0"/>
          </a:p>
          <a:p>
            <a:r>
              <a:rPr lang="en-US" dirty="0" smtClean="0"/>
              <a:t>Check to be sure that your language is bias-free. When you talk about people with disabilities or diseases, talk about the people, not the condition.</a:t>
            </a:r>
          </a:p>
          <a:p>
            <a:endParaRPr lang="en-US" dirty="0" smtClean="0"/>
          </a:p>
          <a:p>
            <a:r>
              <a:rPr lang="en-US" dirty="0" smtClean="0"/>
              <a:t>When you produce newsletters or other documents with photos and illustrations, choose a sampling of the whole population, not just part of it.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6"/>
          <p:cNvSpPr>
            <a:spLocks noGrp="1" noChangeArrowheads="1"/>
          </p:cNvSpPr>
          <p:nvPr>
            <p:ph type="title"/>
          </p:nvPr>
        </p:nvSpPr>
        <p:spPr/>
        <p:txBody>
          <a:bodyPr>
            <a:normAutofit/>
          </a:bodyPr>
          <a:lstStyle/>
          <a:p>
            <a:pPr eaLnBrk="1" hangingPunct="1"/>
            <a:r>
              <a:rPr lang="en-US" sz="4000" b="1" dirty="0" smtClean="0">
                <a:solidFill>
                  <a:schemeClr val="tx1"/>
                </a:solidFill>
              </a:rPr>
              <a:t>Making Language Non-sexist</a:t>
            </a:r>
          </a:p>
        </p:txBody>
      </p:sp>
      <p:sp>
        <p:nvSpPr>
          <p:cNvPr id="80899" name="Rectangle 7"/>
          <p:cNvSpPr>
            <a:spLocks noGrp="1" noChangeArrowheads="1"/>
          </p:cNvSpPr>
          <p:nvPr>
            <p:ph type="body" sz="half" idx="1"/>
          </p:nvPr>
        </p:nvSpPr>
        <p:spPr>
          <a:xfrm>
            <a:off x="457200" y="1600200"/>
            <a:ext cx="5867400" cy="4525963"/>
          </a:xfrm>
        </p:spPr>
        <p:txBody>
          <a:bodyPr>
            <a:normAutofit fontScale="92500"/>
          </a:bodyPr>
          <a:lstStyle/>
          <a:p>
            <a:pPr eaLnBrk="1" hangingPunct="1"/>
            <a:r>
              <a:rPr lang="en-US" dirty="0" smtClean="0"/>
              <a:t>Treat both sexes neutrally</a:t>
            </a:r>
            <a:r>
              <a:rPr lang="en-US" sz="2800" dirty="0" smtClean="0"/>
              <a:t> </a:t>
            </a:r>
          </a:p>
          <a:p>
            <a:pPr lvl="1" eaLnBrk="1" hangingPunct="1"/>
            <a:r>
              <a:rPr lang="en-US" dirty="0" smtClean="0"/>
              <a:t>Business</a:t>
            </a:r>
            <a:r>
              <a:rPr lang="en-US" u="sng" dirty="0" smtClean="0"/>
              <a:t>man</a:t>
            </a:r>
            <a:r>
              <a:rPr lang="en-US" dirty="0" smtClean="0"/>
              <a:t> = Business person</a:t>
            </a:r>
          </a:p>
          <a:p>
            <a:pPr lvl="1" eaLnBrk="1" hangingPunct="1"/>
            <a:r>
              <a:rPr lang="en-US" u="sng" dirty="0" smtClean="0"/>
              <a:t>Woman</a:t>
            </a:r>
            <a:r>
              <a:rPr lang="en-US" dirty="0" smtClean="0"/>
              <a:t> doctor = Doctor</a:t>
            </a:r>
          </a:p>
          <a:p>
            <a:pPr lvl="1" eaLnBrk="1" hangingPunct="1"/>
            <a:r>
              <a:rPr lang="en-US" u="sng" dirty="0" smtClean="0"/>
              <a:t>Man</a:t>
            </a:r>
            <a:r>
              <a:rPr lang="en-US" dirty="0" smtClean="0"/>
              <a:t>ning = Staffing </a:t>
            </a:r>
          </a:p>
          <a:p>
            <a:pPr eaLnBrk="1" hangingPunct="1"/>
            <a:r>
              <a:rPr lang="en-US" dirty="0" smtClean="0"/>
              <a:t>Don’t assume everyone is </a:t>
            </a:r>
            <a:r>
              <a:rPr lang="en-US" dirty="0" smtClean="0"/>
              <a:t>married</a:t>
            </a:r>
            <a:endParaRPr lang="en-US" dirty="0" smtClean="0"/>
          </a:p>
          <a:p>
            <a:pPr eaLnBrk="1" hangingPunct="1"/>
            <a:endParaRPr lang="en-US" dirty="0" smtClean="0"/>
          </a:p>
          <a:p>
            <a:r>
              <a:rPr lang="en-US" b="1" dirty="0" smtClean="0"/>
              <a:t>Non-sexist language treats both sexes neutrally. Check to be sure that your </a:t>
            </a:r>
            <a:r>
              <a:rPr lang="en-US" dirty="0" smtClean="0"/>
              <a:t>messages are free from sexism in four areas: job titles, courtesy titles, pronouns, and other words and phrases.</a:t>
            </a:r>
          </a:p>
          <a:p>
            <a:pPr eaLnBrk="1" hangingPunct="1"/>
            <a:endParaRPr lang="en-US" dirty="0" smtClean="0"/>
          </a:p>
        </p:txBody>
      </p:sp>
      <p:sp>
        <p:nvSpPr>
          <p:cNvPr id="80900" name="Text Box 4"/>
          <p:cNvSpPr txBox="1">
            <a:spLocks noChangeArrowheads="1"/>
          </p:cNvSpPr>
          <p:nvPr/>
        </p:nvSpPr>
        <p:spPr bwMode="auto">
          <a:xfrm>
            <a:off x="0" y="280988"/>
            <a:ext cx="831850" cy="365125"/>
          </a:xfrm>
          <a:prstGeom prst="rect">
            <a:avLst/>
          </a:prstGeom>
          <a:noFill/>
          <a:ln w="9525">
            <a:noFill/>
            <a:miter lim="800000"/>
            <a:headEnd/>
            <a:tailEnd/>
          </a:ln>
        </p:spPr>
        <p:txBody>
          <a:bodyPr lIns="91435" tIns="45718" rIns="91435" bIns="45718">
            <a:spAutoFit/>
          </a:bodyPr>
          <a:lstStyle/>
          <a:p>
            <a:pPr eaLnBrk="0" hangingPunct="0">
              <a:spcBef>
                <a:spcPct val="50000"/>
              </a:spcBef>
            </a:pPr>
            <a:endParaRPr lang="en-US" sz="1800" b="1">
              <a:solidFill>
                <a:srgbClr val="984C7D"/>
              </a:solidFill>
              <a:effectLst/>
              <a:latin typeface="Garamond" pitchFamily="18" charset="0"/>
            </a:endParaRPr>
          </a:p>
        </p:txBody>
      </p:sp>
      <p:pic>
        <p:nvPicPr>
          <p:cNvPr id="80901" name="Picture 8" descr="MPj04317010000[1]"/>
          <p:cNvPicPr>
            <a:picLocks noGrp="1" noChangeAspect="1" noChangeArrowheads="1"/>
          </p:cNvPicPr>
          <p:nvPr>
            <p:ph sz="half" idx="2"/>
          </p:nvPr>
        </p:nvPicPr>
        <p:blipFill>
          <a:blip r:embed="rId2" cstate="print"/>
          <a:srcRect/>
          <a:stretch>
            <a:fillRect/>
          </a:stretch>
        </p:blipFill>
        <p:spPr>
          <a:xfrm>
            <a:off x="7162800" y="1600200"/>
            <a:ext cx="1804988" cy="3962400"/>
          </a:xfrm>
          <a:noFill/>
          <a:ln w="63500">
            <a:solidFill>
              <a:schemeClr val="tx2"/>
            </a:solidFill>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458200" cy="6096000"/>
          </a:xfrm>
        </p:spPr>
        <p:txBody>
          <a:bodyPr>
            <a:normAutofit/>
          </a:bodyPr>
          <a:lstStyle/>
          <a:p>
            <a:pPr>
              <a:buNone/>
            </a:pPr>
            <a:r>
              <a:rPr lang="en-US" sz="2400" b="1" dirty="0" smtClean="0"/>
              <a:t>1.  Making Language Non-sexist</a:t>
            </a:r>
          </a:p>
          <a:p>
            <a:r>
              <a:rPr lang="en-US" b="1" dirty="0" smtClean="0"/>
              <a:t>Nonsexist language treats both sexes neutrally. Check to be sure that your </a:t>
            </a:r>
            <a:r>
              <a:rPr lang="en-US" dirty="0" smtClean="0"/>
              <a:t>messages are free from sexism in four areas: job titles, courtesy titles, pronouns, and other words and phrases.</a:t>
            </a:r>
          </a:p>
          <a:p>
            <a:pPr>
              <a:buNone/>
            </a:pPr>
            <a:r>
              <a:rPr lang="en-US" b="1" dirty="0" smtClean="0"/>
              <a:t> a. Job titles</a:t>
            </a:r>
          </a:p>
          <a:p>
            <a:r>
              <a:rPr lang="en-US" dirty="0" smtClean="0"/>
              <a:t>Use neutral titles which do not imply that a job is held only by men or only by women. Many job titles are already neutral: </a:t>
            </a:r>
            <a:r>
              <a:rPr lang="en-US" i="1" dirty="0" smtClean="0"/>
              <a:t>accountant, banker, doctor, engineer, inspector, manager, pilot, secretary, technician, to name a few. </a:t>
            </a:r>
          </a:p>
          <a:p>
            <a:r>
              <a:rPr lang="en-US" sz="2800" dirty="0" smtClean="0"/>
              <a:t>Avoid sexist job titles</a:t>
            </a:r>
          </a:p>
          <a:p>
            <a:pPr lvl="1"/>
            <a:r>
              <a:rPr lang="en-US" dirty="0" smtClean="0">
                <a:sym typeface="Wingdings" pitchFamily="2" charset="2"/>
              </a:rPr>
              <a:t>Act</a:t>
            </a:r>
            <a:r>
              <a:rPr lang="en-US" u="sng" dirty="0" smtClean="0">
                <a:sym typeface="Wingdings" pitchFamily="2" charset="2"/>
              </a:rPr>
              <a:t>ress</a:t>
            </a:r>
            <a:r>
              <a:rPr lang="en-US" dirty="0" smtClean="0">
                <a:sym typeface="Wingdings" pitchFamily="2" charset="2"/>
              </a:rPr>
              <a:t>, Repair</a:t>
            </a:r>
            <a:r>
              <a:rPr lang="en-US" u="sng" dirty="0" smtClean="0">
                <a:sym typeface="Wingdings" pitchFamily="2" charset="2"/>
              </a:rPr>
              <a:t>man, </a:t>
            </a:r>
            <a:r>
              <a:rPr lang="en-US" dirty="0" smtClean="0"/>
              <a:t>Chair</a:t>
            </a:r>
            <a:r>
              <a:rPr lang="en-US" u="sng" dirty="0" smtClean="0"/>
              <a:t>man, </a:t>
            </a:r>
            <a:r>
              <a:rPr lang="en-US" dirty="0" smtClean="0">
                <a:sym typeface="Wingdings" pitchFamily="2" charset="2"/>
              </a:rPr>
              <a:t>Sales</a:t>
            </a:r>
            <a:r>
              <a:rPr lang="en-US" u="sng" dirty="0" smtClean="0">
                <a:sym typeface="Wingdings" pitchFamily="2" charset="2"/>
              </a:rPr>
              <a:t>man, </a:t>
            </a:r>
            <a:r>
              <a:rPr lang="en-US" dirty="0" smtClean="0"/>
              <a:t>Fore</a:t>
            </a:r>
            <a:r>
              <a:rPr lang="en-US" u="sng" dirty="0" smtClean="0"/>
              <a:t>man,</a:t>
            </a:r>
            <a:r>
              <a:rPr lang="en-US" dirty="0" smtClean="0"/>
              <a:t> Wait</a:t>
            </a:r>
            <a:r>
              <a:rPr lang="en-US" u="sng" dirty="0" smtClean="0"/>
              <a:t>ress</a:t>
            </a:r>
            <a:r>
              <a:rPr lang="en-US" dirty="0" smtClean="0"/>
              <a:t> </a:t>
            </a:r>
            <a:endParaRPr lang="en-US" dirty="0" smtClean="0">
              <a:sym typeface="Wingdings" pitchFamily="2" charset="2"/>
            </a:endParaRP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buNone/>
            </a:pPr>
            <a:r>
              <a:rPr lang="en-US" b="1" dirty="0" smtClean="0"/>
              <a:t>b. Courtesy titles</a:t>
            </a:r>
          </a:p>
          <a:p>
            <a:r>
              <a:rPr lang="en-US" dirty="0" smtClean="0"/>
              <a:t>Letters</a:t>
            </a:r>
            <a:r>
              <a:rPr lang="en-US" dirty="0" smtClean="0"/>
              <a:t>, </a:t>
            </a:r>
            <a:r>
              <a:rPr lang="en-US" dirty="0" smtClean="0"/>
              <a:t>require </a:t>
            </a:r>
            <a:r>
              <a:rPr lang="en-US" dirty="0" smtClean="0"/>
              <a:t>courtesy titles in the salutation </a:t>
            </a:r>
            <a:r>
              <a:rPr lang="en-US" i="1" dirty="0" smtClean="0"/>
              <a:t>unless you’re on a first name </a:t>
            </a:r>
            <a:r>
              <a:rPr lang="en-US" dirty="0" smtClean="0"/>
              <a:t>basis with your reader. </a:t>
            </a:r>
            <a:endParaRPr lang="en-US" dirty="0" smtClean="0"/>
          </a:p>
          <a:p>
            <a:endParaRPr lang="en-US" dirty="0" smtClean="0">
              <a:solidFill>
                <a:srgbClr val="FF0000"/>
              </a:solidFill>
            </a:endParaRPr>
          </a:p>
          <a:p>
            <a:r>
              <a:rPr lang="en-US" dirty="0" smtClean="0"/>
              <a:t>When you know your reader’s name and gender, use courtesy titles that do not indicate marital status: </a:t>
            </a:r>
            <a:r>
              <a:rPr lang="en-US" i="1" dirty="0" smtClean="0"/>
              <a:t>Mr. for men and Ms. for women.</a:t>
            </a:r>
          </a:p>
          <a:p>
            <a:endParaRPr lang="en-US" i="1" dirty="0" smtClean="0"/>
          </a:p>
          <a:p>
            <a:r>
              <a:rPr lang="en-US" i="1" dirty="0" smtClean="0"/>
              <a:t>Ms. is particularly useful when you do not know what a woman’s marital </a:t>
            </a:r>
            <a:r>
              <a:rPr lang="en-US" dirty="0" smtClean="0"/>
              <a:t>status is. However, even when you happen to know that a woman is married or single, </a:t>
            </a:r>
            <a:r>
              <a:rPr lang="en-US" b="1" dirty="0" smtClean="0"/>
              <a:t>you still use </a:t>
            </a:r>
            <a:r>
              <a:rPr lang="en-US" b="1" i="1" dirty="0" smtClean="0"/>
              <a:t>Ms. unless you know that she prefers another title.</a:t>
            </a:r>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229600" cy="4876800"/>
          </a:xfrm>
        </p:spPr>
        <p:txBody>
          <a:bodyPr>
            <a:normAutofit fontScale="92500" lnSpcReduction="20000"/>
          </a:bodyPr>
          <a:lstStyle/>
          <a:p>
            <a:r>
              <a:rPr lang="en-US" dirty="0" smtClean="0"/>
              <a:t>When you know neither the reader’s name nor gender, you have three options:</a:t>
            </a:r>
          </a:p>
          <a:p>
            <a:r>
              <a:rPr lang="en-US" dirty="0" smtClean="0"/>
              <a:t>1. Omit the salutation and use a subject line in its place. (AMS Simplified Format)</a:t>
            </a:r>
          </a:p>
          <a:p>
            <a:r>
              <a:rPr lang="en-US" dirty="0" smtClean="0"/>
              <a:t>SUBJECT: RECOMMENDATION FOR BEN WANDELL</a:t>
            </a:r>
          </a:p>
          <a:p>
            <a:endParaRPr lang="en-US" dirty="0" smtClean="0"/>
          </a:p>
          <a:p>
            <a:r>
              <a:rPr lang="en-US" dirty="0" smtClean="0"/>
              <a:t>2. Use the reader’s position or job title:</a:t>
            </a:r>
          </a:p>
          <a:p>
            <a:pPr marL="914400" indent="-168275"/>
            <a:r>
              <a:rPr lang="en-US" dirty="0" smtClean="0"/>
              <a:t>Dear Loan Officer:</a:t>
            </a:r>
          </a:p>
          <a:p>
            <a:pPr marL="914400" indent="-168275"/>
            <a:r>
              <a:rPr lang="en-US" dirty="0" smtClean="0"/>
              <a:t>Dear Registrar:</a:t>
            </a:r>
          </a:p>
          <a:p>
            <a:pPr marL="914400" indent="-168275">
              <a:buNone/>
            </a:pPr>
            <a:endParaRPr lang="en-US" dirty="0" smtClean="0"/>
          </a:p>
          <a:p>
            <a:r>
              <a:rPr lang="en-US" dirty="0" smtClean="0"/>
              <a:t>3. Use a general group to which your reader belongs:</a:t>
            </a:r>
          </a:p>
          <a:p>
            <a:pPr marL="1252538" indent="-393700">
              <a:tabLst>
                <a:tab pos="1139825" algn="l"/>
              </a:tabLst>
            </a:pPr>
            <a:r>
              <a:rPr lang="en-US" dirty="0" smtClean="0"/>
              <a:t>Dear Investor:</a:t>
            </a:r>
          </a:p>
          <a:p>
            <a:pPr marL="1252538" indent="-393700">
              <a:tabLst>
                <a:tab pos="1139825" algn="l"/>
              </a:tabLst>
            </a:pPr>
            <a:r>
              <a:rPr lang="en-US" dirty="0" smtClean="0"/>
              <a:t>Dear Admissions Committee: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3" name="AutoShape 5"/>
          <p:cNvSpPr>
            <a:spLocks noChangeArrowheads="1"/>
          </p:cNvSpPr>
          <p:nvPr/>
        </p:nvSpPr>
        <p:spPr bwMode="auto">
          <a:xfrm>
            <a:off x="6324600" y="0"/>
            <a:ext cx="2286000" cy="9906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pPr>
              <a:defRPr/>
            </a:pPr>
            <a:endParaRPr lang="en-US"/>
          </a:p>
        </p:txBody>
      </p:sp>
      <p:sp>
        <p:nvSpPr>
          <p:cNvPr id="60419" name="Rectangle 6"/>
          <p:cNvSpPr>
            <a:spLocks noGrp="1" noChangeArrowheads="1"/>
          </p:cNvSpPr>
          <p:nvPr>
            <p:ph type="title"/>
          </p:nvPr>
        </p:nvSpPr>
        <p:spPr>
          <a:xfrm>
            <a:off x="76200" y="76200"/>
            <a:ext cx="8229600" cy="1143000"/>
          </a:xfrm>
        </p:spPr>
        <p:txBody>
          <a:bodyPr>
            <a:noAutofit/>
          </a:bodyPr>
          <a:lstStyle/>
          <a:p>
            <a:pPr eaLnBrk="1" hangingPunct="1"/>
            <a:r>
              <a:rPr lang="en-US" sz="3200" b="1" dirty="0" smtClean="0">
                <a:solidFill>
                  <a:schemeClr val="accent1"/>
                </a:solidFill>
              </a:rPr>
              <a:t/>
            </a:r>
            <a:br>
              <a:rPr lang="en-US" sz="3200" b="1" dirty="0" smtClean="0">
                <a:solidFill>
                  <a:schemeClr val="accent1"/>
                </a:solidFill>
              </a:rPr>
            </a:br>
            <a:r>
              <a:rPr lang="en-US" sz="3200" b="1" dirty="0" smtClean="0">
                <a:solidFill>
                  <a:schemeClr val="accent1"/>
                </a:solidFill>
              </a:rPr>
              <a:t>1. Talk About Audience, Not Yourself</a:t>
            </a:r>
            <a:br>
              <a:rPr lang="en-US" sz="3200" b="1" dirty="0" smtClean="0">
                <a:solidFill>
                  <a:schemeClr val="accent1"/>
                </a:solidFill>
              </a:rPr>
            </a:br>
            <a:endParaRPr lang="en-US" sz="3200" b="1" dirty="0" smtClean="0">
              <a:solidFill>
                <a:schemeClr val="accent1"/>
              </a:solidFill>
            </a:endParaRPr>
          </a:p>
        </p:txBody>
      </p:sp>
      <p:sp>
        <p:nvSpPr>
          <p:cNvPr id="60420" name="Rectangle 7"/>
          <p:cNvSpPr>
            <a:spLocks noGrp="1" noChangeArrowheads="1"/>
          </p:cNvSpPr>
          <p:nvPr>
            <p:ph type="body" idx="1"/>
          </p:nvPr>
        </p:nvSpPr>
        <p:spPr>
          <a:xfrm>
            <a:off x="304800" y="990600"/>
            <a:ext cx="8382000" cy="5486400"/>
          </a:xfrm>
        </p:spPr>
        <p:txBody>
          <a:bodyPr>
            <a:normAutofit fontScale="92500" lnSpcReduction="10000"/>
          </a:bodyPr>
          <a:lstStyle/>
          <a:p>
            <a:pPr marL="858838" indent="-514350" eaLnBrk="1" hangingPunct="1">
              <a:buFont typeface="+mj-lt"/>
              <a:buAutoNum type="alphaUcPeriod"/>
            </a:pPr>
            <a:r>
              <a:rPr lang="en-US" dirty="0" smtClean="0"/>
              <a:t>Tell how message affects the audience</a:t>
            </a:r>
          </a:p>
          <a:p>
            <a:pPr marL="858838" indent="-514350" eaLnBrk="1" hangingPunct="1">
              <a:buFont typeface="+mj-lt"/>
              <a:buAutoNum type="alphaUcPeriod"/>
            </a:pPr>
            <a:r>
              <a:rPr lang="en-US" dirty="0" smtClean="0"/>
              <a:t>Don’t mention communicator’s work or kindness</a:t>
            </a:r>
          </a:p>
          <a:p>
            <a:pPr marL="858838" indent="-514350" eaLnBrk="1" hangingPunct="1">
              <a:buFont typeface="+mj-lt"/>
              <a:buAutoNum type="alphaUcPeriod"/>
            </a:pPr>
            <a:r>
              <a:rPr lang="en-US" dirty="0" smtClean="0"/>
              <a:t>Stress what audience wants to know</a:t>
            </a:r>
          </a:p>
          <a:p>
            <a:pPr eaLnBrk="1" hangingPunct="1"/>
            <a:endParaRPr lang="en-US" dirty="0" smtClean="0"/>
          </a:p>
          <a:p>
            <a:pPr>
              <a:buNone/>
            </a:pPr>
            <a:r>
              <a:rPr lang="en-US" dirty="0" smtClean="0"/>
              <a:t>A. Your audience wants to know how the benefit or are affected. When you provide this information, you make your message more complete and more interesting.</a:t>
            </a:r>
          </a:p>
          <a:p>
            <a:endParaRPr lang="en-US" dirty="0" smtClean="0"/>
          </a:p>
          <a:p>
            <a:pPr marL="917575" indent="-273050"/>
            <a:r>
              <a:rPr lang="en-US" i="1" dirty="0" smtClean="0"/>
              <a:t>Lacks you-attitude: </a:t>
            </a:r>
            <a:r>
              <a:rPr lang="en-US" dirty="0" smtClean="0"/>
              <a:t>I have negotiated an agreement with ABC (Rent-a-Car) that gives you a discount on rental cars.</a:t>
            </a:r>
          </a:p>
          <a:p>
            <a:pPr marL="917575" indent="-273050"/>
            <a:endParaRPr lang="en-US" dirty="0" smtClean="0"/>
          </a:p>
          <a:p>
            <a:pPr marL="917575" indent="-273050"/>
            <a:r>
              <a:rPr lang="en-US" i="1" dirty="0" smtClean="0"/>
              <a:t>You-attitude: </a:t>
            </a:r>
            <a:r>
              <a:rPr lang="en-US" dirty="0" smtClean="0"/>
              <a:t>As a Sun star’s employee, you can now get a 20% discount when you rent a car from ABC.</a:t>
            </a:r>
          </a:p>
        </p:txBody>
      </p:sp>
      <p:sp>
        <p:nvSpPr>
          <p:cNvPr id="462856" name="Text Box 8"/>
          <p:cNvSpPr txBox="1">
            <a:spLocks noChangeArrowheads="1"/>
          </p:cNvSpPr>
          <p:nvPr/>
        </p:nvSpPr>
        <p:spPr bwMode="auto">
          <a:xfrm>
            <a:off x="6705600" y="228600"/>
            <a:ext cx="2819400" cy="579438"/>
          </a:xfrm>
          <a:prstGeom prst="rect">
            <a:avLst/>
          </a:prstGeom>
          <a:noFill/>
          <a:ln w="38100">
            <a:noFill/>
            <a:miter lim="800000"/>
            <a:headEnd/>
            <a:tailEnd/>
          </a:ln>
          <a:effectLst/>
        </p:spPr>
        <p:txBody>
          <a:bodyPr>
            <a:spAutoFit/>
          </a:bodyPr>
          <a:lstStyle/>
          <a:p>
            <a:pPr>
              <a:spcBef>
                <a:spcPct val="50000"/>
              </a:spcBef>
              <a:defRPr/>
            </a:pPr>
            <a:r>
              <a:rPr lang="en-US" sz="3200" dirty="0">
                <a:effectLst>
                  <a:outerShdw blurRad="38100" dist="38100" dir="2700000" algn="tl">
                    <a:srgbClr val="C0C0C0"/>
                  </a:outerShdw>
                </a:effectLst>
              </a:rPr>
              <a:t>Yourself</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534400" cy="6400800"/>
          </a:xfrm>
        </p:spPr>
        <p:txBody>
          <a:bodyPr>
            <a:normAutofit fontScale="92500" lnSpcReduction="10000"/>
          </a:bodyPr>
          <a:lstStyle/>
          <a:p>
            <a:pPr>
              <a:buNone/>
            </a:pPr>
            <a:r>
              <a:rPr lang="en-US" b="1" dirty="0" smtClean="0"/>
              <a:t>c. Pronouns</a:t>
            </a:r>
          </a:p>
          <a:p>
            <a:r>
              <a:rPr lang="en-US" dirty="0" smtClean="0"/>
              <a:t>When you refer to a specific person, use the appropriate gender pronouns:</a:t>
            </a:r>
          </a:p>
          <a:p>
            <a:r>
              <a:rPr lang="en-US" dirty="0" smtClean="0"/>
              <a:t>In his speech, John Jones said that . . .</a:t>
            </a:r>
          </a:p>
          <a:p>
            <a:r>
              <a:rPr lang="en-US" dirty="0" smtClean="0"/>
              <a:t>In her speech, Judy Jones said that . . .</a:t>
            </a:r>
          </a:p>
          <a:p>
            <a:pPr>
              <a:buNone/>
            </a:pPr>
            <a:endParaRPr lang="en-US" dirty="0" smtClean="0"/>
          </a:p>
          <a:p>
            <a:pPr>
              <a:buNone/>
            </a:pPr>
            <a:r>
              <a:rPr lang="en-US" dirty="0" smtClean="0"/>
              <a:t>d. </a:t>
            </a:r>
            <a:r>
              <a:rPr lang="en-US" b="1" dirty="0" smtClean="0"/>
              <a:t>Other words and phrases</a:t>
            </a:r>
          </a:p>
          <a:p>
            <a:r>
              <a:rPr lang="en-US" dirty="0" smtClean="0"/>
              <a:t>Not </a:t>
            </a:r>
            <a:r>
              <a:rPr lang="en-US" dirty="0" smtClean="0"/>
              <a:t>every word containing </a:t>
            </a:r>
            <a:r>
              <a:rPr lang="en-US" i="1" dirty="0" smtClean="0"/>
              <a:t>man is sexist. For example, </a:t>
            </a:r>
            <a:r>
              <a:rPr lang="en-US" i="1" u="sng" dirty="0" smtClean="0"/>
              <a:t>man</a:t>
            </a:r>
            <a:r>
              <a:rPr lang="en-US" i="1" dirty="0" smtClean="0"/>
              <a:t>ager is not sexist.</a:t>
            </a:r>
          </a:p>
          <a:p>
            <a:r>
              <a:rPr lang="en-US" dirty="0" smtClean="0"/>
              <a:t>The word comes from the Latin </a:t>
            </a:r>
            <a:r>
              <a:rPr lang="en-US" i="1" dirty="0" err="1" smtClean="0"/>
              <a:t>manus</a:t>
            </a:r>
            <a:r>
              <a:rPr lang="en-US" i="1" dirty="0" smtClean="0"/>
              <a:t> meaning hand; it has nothing to do with </a:t>
            </a:r>
            <a:r>
              <a:rPr lang="en-US" dirty="0" smtClean="0"/>
              <a:t>maleness.</a:t>
            </a:r>
          </a:p>
          <a:p>
            <a:r>
              <a:rPr lang="en-US" dirty="0" smtClean="0"/>
              <a:t>Avoid terms that assume that everyone is </a:t>
            </a:r>
            <a:r>
              <a:rPr lang="en-US" dirty="0" smtClean="0"/>
              <a:t>married.</a:t>
            </a:r>
            <a:endParaRPr lang="en-US" dirty="0" smtClean="0"/>
          </a:p>
          <a:p>
            <a:pPr marL="804863" indent="-273050"/>
            <a:r>
              <a:rPr lang="en-US" dirty="0" smtClean="0"/>
              <a:t>Biased: You and your husband or wife are </a:t>
            </a:r>
            <a:r>
              <a:rPr lang="en-US" dirty="0" smtClean="0"/>
              <a:t>warmly </a:t>
            </a:r>
            <a:r>
              <a:rPr lang="en-US" dirty="0" smtClean="0"/>
              <a:t>invited to the dinner.</a:t>
            </a:r>
          </a:p>
          <a:p>
            <a:pPr marL="804863" indent="-273050"/>
            <a:r>
              <a:rPr lang="en-US" dirty="0" smtClean="0"/>
              <a:t>Better: You and your guest are </a:t>
            </a:r>
            <a:r>
              <a:rPr lang="en-US" dirty="0" smtClean="0"/>
              <a:t>warmly </a:t>
            </a:r>
            <a:r>
              <a:rPr lang="en-US" dirty="0" smtClean="0"/>
              <a:t>invited to the dinner.</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686800" cy="6096000"/>
          </a:xfrm>
        </p:spPr>
        <p:txBody>
          <a:bodyPr>
            <a:normAutofit fontScale="92500"/>
          </a:bodyPr>
          <a:lstStyle/>
          <a:p>
            <a:pPr>
              <a:buNone/>
            </a:pPr>
            <a:r>
              <a:rPr lang="en-US" b="1" dirty="0" smtClean="0"/>
              <a:t>2.  Making Language Non-racist and Non-</a:t>
            </a:r>
            <a:r>
              <a:rPr lang="en-US" b="1" dirty="0" err="1" smtClean="0"/>
              <a:t>agist</a:t>
            </a:r>
            <a:endParaRPr lang="en-US" b="1" dirty="0" smtClean="0"/>
          </a:p>
          <a:p>
            <a:r>
              <a:rPr lang="en-US" dirty="0" smtClean="0"/>
              <a:t>Language is </a:t>
            </a:r>
            <a:r>
              <a:rPr lang="en-US" b="1" dirty="0" smtClean="0"/>
              <a:t>nonracist and </a:t>
            </a:r>
            <a:r>
              <a:rPr lang="en-US" b="1" dirty="0" err="1" smtClean="0"/>
              <a:t>nonagist</a:t>
            </a:r>
            <a:r>
              <a:rPr lang="en-US" b="1" dirty="0" smtClean="0"/>
              <a:t> when it treats all races and ages fairly, </a:t>
            </a:r>
            <a:r>
              <a:rPr lang="en-US" dirty="0" smtClean="0"/>
              <a:t>voiding negative stereotypes of any group. </a:t>
            </a:r>
            <a:endParaRPr lang="en-US" dirty="0" smtClean="0"/>
          </a:p>
          <a:p>
            <a:endParaRPr lang="en-US" dirty="0" smtClean="0"/>
          </a:p>
          <a:p>
            <a:r>
              <a:rPr lang="en-US" b="1" dirty="0" smtClean="0"/>
              <a:t>Refer to a group by the term it prefers. As preferences change, change your usage. Fifty years ago, </a:t>
            </a:r>
            <a:r>
              <a:rPr lang="en-US" b="1" i="1" dirty="0" smtClean="0"/>
              <a:t>Negro was preferred as a more dignified </a:t>
            </a:r>
            <a:r>
              <a:rPr lang="en-US" dirty="0" smtClean="0"/>
              <a:t>term than </a:t>
            </a:r>
            <a:r>
              <a:rPr lang="en-US" i="1" dirty="0" smtClean="0"/>
              <a:t>colored for African Americans. As times changed, Black and African American replaced it. </a:t>
            </a:r>
          </a:p>
          <a:p>
            <a:endParaRPr lang="en-US" i="1" dirty="0" smtClean="0"/>
          </a:p>
          <a:p>
            <a:r>
              <a:rPr lang="en-US" i="1" dirty="0" smtClean="0"/>
              <a:t>Surveys in the mid-1990s showed that almost </a:t>
            </a:r>
            <a:r>
              <a:rPr lang="en-US" dirty="0" smtClean="0"/>
              <a:t>half of blacks aged 40 and older preferred </a:t>
            </a:r>
            <a:r>
              <a:rPr lang="en-US" i="1" dirty="0" smtClean="0"/>
              <a:t>Black, but those 18 to 39 </a:t>
            </a:r>
            <a:r>
              <a:rPr lang="en-US" dirty="0" smtClean="0"/>
              <a:t>preferred </a:t>
            </a:r>
            <a:r>
              <a:rPr lang="en-US" i="1" dirty="0" smtClean="0"/>
              <a:t>African American. Currently, the National Association for the </a:t>
            </a:r>
            <a:r>
              <a:rPr lang="en-US" dirty="0" smtClean="0"/>
              <a:t>Advancement of Colored People (NAACP) uses African American on its Web page.</a:t>
            </a:r>
          </a:p>
          <a:p>
            <a:endParaRPr lang="en-US" dirty="0" smtClean="0"/>
          </a:p>
          <a:p>
            <a:endParaRPr lang="en-US"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lstStyle/>
          <a:p>
            <a:r>
              <a:rPr lang="en-US" b="1" dirty="0" smtClean="0"/>
              <a:t>Avoid terms that suggest that competent people are unusual. The statement</a:t>
            </a:r>
          </a:p>
          <a:p>
            <a:r>
              <a:rPr lang="en-US" dirty="0" smtClean="0"/>
              <a:t>“She is an intelligent black woman” suggests that the writer expects most black women to be stupid. </a:t>
            </a:r>
          </a:p>
          <a:p>
            <a:endParaRPr lang="en-US" dirty="0" smtClean="0"/>
          </a:p>
          <a:p>
            <a:r>
              <a:rPr lang="en-US" dirty="0" smtClean="0"/>
              <a:t>“He is an asset to his race” suggests that excellence in the race is rare. </a:t>
            </a:r>
          </a:p>
          <a:p>
            <a:endParaRPr lang="en-US" dirty="0" smtClean="0"/>
          </a:p>
          <a:p>
            <a:r>
              <a:rPr lang="en-US" dirty="0" smtClean="0"/>
              <a:t>“He is an active 70-year-old” suggests that the writer is amazed that anyone that old can still move.</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229600" cy="5486400"/>
          </a:xfrm>
        </p:spPr>
        <p:txBody>
          <a:bodyPr>
            <a:normAutofit fontScale="92500" lnSpcReduction="10000"/>
          </a:bodyPr>
          <a:lstStyle/>
          <a:p>
            <a:pPr>
              <a:buNone/>
            </a:pPr>
            <a:r>
              <a:rPr lang="en-US" b="1" dirty="0" smtClean="0"/>
              <a:t>3. Talking about People </a:t>
            </a:r>
            <a:r>
              <a:rPr lang="en-US" b="1" dirty="0" smtClean="0"/>
              <a:t>not about</a:t>
            </a:r>
            <a:r>
              <a:rPr lang="en-US" b="1" dirty="0" smtClean="0"/>
              <a:t> </a:t>
            </a:r>
            <a:r>
              <a:rPr lang="en-US" b="1" dirty="0" smtClean="0"/>
              <a:t>Disabilities and Diseases</a:t>
            </a:r>
          </a:p>
          <a:p>
            <a:r>
              <a:rPr lang="en-US" dirty="0" smtClean="0"/>
              <a:t>A disability is a physical, mental, sensory, or emotional impairment that interferes with the major tasks of daily living. </a:t>
            </a:r>
          </a:p>
          <a:p>
            <a:endParaRPr lang="en-US" dirty="0" smtClean="0"/>
          </a:p>
          <a:p>
            <a:r>
              <a:rPr lang="en-US" b="1" i="1" dirty="0" smtClean="0"/>
              <a:t>People-first language focuses on the person, not the condition. People first </a:t>
            </a:r>
            <a:r>
              <a:rPr lang="en-US" b="1" dirty="0" smtClean="0"/>
              <a:t>language names the person first, then adds the condition</a:t>
            </a:r>
            <a:r>
              <a:rPr lang="en-US" dirty="0" smtClean="0"/>
              <a:t>, </a:t>
            </a:r>
            <a:r>
              <a:rPr lang="en-US" sz="2800" dirty="0" smtClean="0"/>
              <a:t>if relevant. </a:t>
            </a:r>
          </a:p>
          <a:p>
            <a:endParaRPr lang="en-US" sz="2800" dirty="0" smtClean="0"/>
          </a:p>
          <a:p>
            <a:r>
              <a:rPr lang="en-US" sz="2800" dirty="0" smtClean="0"/>
              <a:t>Don’t imply that disability or disease defines person.</a:t>
            </a:r>
          </a:p>
          <a:p>
            <a:endParaRPr lang="en-US" sz="2800" dirty="0" smtClean="0"/>
          </a:p>
          <a:p>
            <a:r>
              <a:rPr lang="en-US" sz="2800" dirty="0" smtClean="0"/>
              <a:t>Don’t use negative terms, unless audience prefers them (deaf vs. hard of hearing)</a:t>
            </a:r>
          </a:p>
          <a:p>
            <a:endParaRPr lang="en-US"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763000" cy="5334000"/>
          </a:xfrm>
        </p:spPr>
        <p:txBody>
          <a:bodyPr>
            <a:normAutofit fontScale="92500" lnSpcReduction="10000"/>
          </a:bodyPr>
          <a:lstStyle/>
          <a:p>
            <a:pPr>
              <a:buNone/>
            </a:pPr>
            <a:r>
              <a:rPr lang="en-US" b="1" dirty="0" smtClean="0"/>
              <a:t>4. Choosing Bias-Free Photos and Illustrations</a:t>
            </a:r>
          </a:p>
          <a:p>
            <a:r>
              <a:rPr lang="en-US" dirty="0" smtClean="0"/>
              <a:t>When you produce a document with photographs or illustrations, check the visuals for possible bias. </a:t>
            </a:r>
          </a:p>
          <a:p>
            <a:endParaRPr lang="en-US" dirty="0" smtClean="0"/>
          </a:p>
          <a:p>
            <a:r>
              <a:rPr lang="en-US" dirty="0" smtClean="0"/>
              <a:t>Do they show people of both sexes and all races? Is there a sprinkling of various kinds of people (younger and older, people using wheelchairs, etc.)?</a:t>
            </a:r>
          </a:p>
          <a:p>
            <a:endParaRPr lang="en-US" dirty="0" smtClean="0"/>
          </a:p>
          <a:p>
            <a:r>
              <a:rPr lang="en-US" dirty="0" smtClean="0"/>
              <a:t> It’s OK to have individual pictures that have just one sex or one race; the photos as a whole do not need to show exactly 50% men and 50% women. </a:t>
            </a:r>
          </a:p>
          <a:p>
            <a:endParaRPr lang="en-US" dirty="0" smtClean="0"/>
          </a:p>
          <a:p>
            <a:r>
              <a:rPr lang="en-US" dirty="0" smtClean="0"/>
              <a:t>But the general impression should suggest that diversity is welcome and normal.</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458200" cy="5562600"/>
          </a:xfrm>
        </p:spPr>
        <p:txBody>
          <a:bodyPr>
            <a:normAutofit fontScale="92500" lnSpcReduction="20000"/>
          </a:bodyPr>
          <a:lstStyle/>
          <a:p>
            <a:r>
              <a:rPr lang="en-US" dirty="0" smtClean="0"/>
              <a:t>Check relationships and authority figures as well as numbers. If all the men appear in business suits and the women in maids’ uniforms, the pictures are sexist even if an equal number of men and women are pictured. </a:t>
            </a:r>
          </a:p>
          <a:p>
            <a:endParaRPr lang="en-US" dirty="0" smtClean="0"/>
          </a:p>
          <a:p>
            <a:r>
              <a:rPr lang="en-US" dirty="0" smtClean="0"/>
              <a:t>If the only blacks and Latinos pictured are factory workers, the photos support racism even when an equal number of people from each race are shown.</a:t>
            </a:r>
          </a:p>
          <a:p>
            <a:endParaRPr lang="en-US" dirty="0" smtClean="0"/>
          </a:p>
          <a:p>
            <a:r>
              <a:rPr lang="en-US" dirty="0" smtClean="0"/>
              <a:t>In 1997, as Marilyn </a:t>
            </a:r>
            <a:r>
              <a:rPr lang="en-US" dirty="0" err="1" smtClean="0"/>
              <a:t>Dyrud</a:t>
            </a:r>
            <a:r>
              <a:rPr lang="en-US" dirty="0" smtClean="0"/>
              <a:t> has shown, only 22% of the images of humans in clip art files were women, and most of those showed women in traditional roles. An even smaller percent pictured members of minority groups.</a:t>
            </a:r>
          </a:p>
          <a:p>
            <a:endParaRPr lang="en-US" dirty="0" smtClean="0"/>
          </a:p>
          <a:p>
            <a:r>
              <a:rPr lang="en-US" dirty="0" smtClean="0"/>
              <a:t>Don’t use biased clip art or stock photos: create your own biasfree illustrations.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382000" cy="5638800"/>
          </a:xfrm>
        </p:spPr>
        <p:txBody>
          <a:bodyPr>
            <a:normAutofit/>
          </a:bodyPr>
          <a:lstStyle/>
          <a:p>
            <a:pPr>
              <a:buNone/>
            </a:pPr>
            <a:r>
              <a:rPr lang="en-US" dirty="0" smtClean="0"/>
              <a:t>B. Any sentence that focuses on the communicator’s work or generosity lacks you-attitude, even if the sentence contains the word </a:t>
            </a:r>
            <a:r>
              <a:rPr lang="en-US" i="1" dirty="0" smtClean="0"/>
              <a:t>you. Instead of focusing </a:t>
            </a:r>
            <a:r>
              <a:rPr lang="en-US" dirty="0" smtClean="0"/>
              <a:t>on what you are giving, focus on fulfillment of your audience request. To do that, you may need to change the grammatical subject.</a:t>
            </a:r>
          </a:p>
          <a:p>
            <a:pPr>
              <a:buNone/>
            </a:pPr>
            <a:endParaRPr lang="en-US" dirty="0" smtClean="0"/>
          </a:p>
          <a:p>
            <a:pPr marL="1143000" indent="-273050"/>
            <a:r>
              <a:rPr lang="en-US" i="1" dirty="0" smtClean="0"/>
              <a:t>Lacks you-attitude: </a:t>
            </a:r>
            <a:r>
              <a:rPr lang="en-US" dirty="0" smtClean="0"/>
              <a:t>We are shipping your order of September 21 this afternoon.</a:t>
            </a:r>
          </a:p>
          <a:p>
            <a:pPr marL="1143000" indent="-273050"/>
            <a:endParaRPr lang="en-US" dirty="0" smtClean="0"/>
          </a:p>
          <a:p>
            <a:pPr marL="1143000" indent="-273050"/>
            <a:r>
              <a:rPr lang="en-US" i="1" dirty="0" smtClean="0"/>
              <a:t>You-attitude: Your </a:t>
            </a:r>
            <a:r>
              <a:rPr lang="en-US" dirty="0" smtClean="0"/>
              <a:t>order of September 21 will be shipped this afternoon.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686800" cy="5715000"/>
          </a:xfrm>
        </p:spPr>
        <p:txBody>
          <a:bodyPr>
            <a:normAutofit/>
          </a:bodyPr>
          <a:lstStyle/>
          <a:p>
            <a:pPr>
              <a:buNone/>
            </a:pPr>
            <a:r>
              <a:rPr lang="en-US" dirty="0" smtClean="0"/>
              <a:t>C. Emphasize what the audience wants to know. Your audience is less interested in when you shipped the order than in when it will arrive. </a:t>
            </a:r>
          </a:p>
          <a:p>
            <a:pPr>
              <a:buNone/>
            </a:pPr>
            <a:endParaRPr lang="en-US" dirty="0" smtClean="0"/>
          </a:p>
          <a:p>
            <a:r>
              <a:rPr lang="en-US" dirty="0" smtClean="0"/>
              <a:t>If you can’t be exact, give your audience the information you do have: “A UPS shipment from California to Texas normally takes three days.” </a:t>
            </a:r>
          </a:p>
          <a:p>
            <a:endParaRPr lang="en-US" dirty="0" smtClean="0"/>
          </a:p>
          <a:p>
            <a:r>
              <a:rPr lang="en-US" dirty="0" smtClean="0"/>
              <a:t>If you have absolutely no idea, give your audience the name of the carrier, so then he or she knows whom to contact if the order doesn’t arrive promptly. You might also provide the tracking number.</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8"/>
          <p:cNvSpPr>
            <a:spLocks noGrp="1" noChangeArrowheads="1"/>
          </p:cNvSpPr>
          <p:nvPr>
            <p:ph type="body" sz="half" idx="1"/>
          </p:nvPr>
        </p:nvSpPr>
        <p:spPr>
          <a:xfrm>
            <a:off x="304800" y="457200"/>
            <a:ext cx="8610600" cy="5791200"/>
          </a:xfrm>
        </p:spPr>
        <p:txBody>
          <a:bodyPr>
            <a:normAutofit fontScale="92500" lnSpcReduction="10000"/>
          </a:bodyPr>
          <a:lstStyle/>
          <a:p>
            <a:pPr>
              <a:buNone/>
            </a:pPr>
            <a:r>
              <a:rPr lang="en-US" sz="2800" b="1" dirty="0" smtClean="0"/>
              <a:t>2. Refer to the customer’s request or order specifically.</a:t>
            </a:r>
          </a:p>
          <a:p>
            <a:pPr>
              <a:buNone/>
            </a:pPr>
            <a:r>
              <a:rPr lang="en-US" sz="2800" dirty="0" smtClean="0"/>
              <a:t> Refer to the customer’s request, order, or policy specifically, not as a generic, </a:t>
            </a:r>
            <a:r>
              <a:rPr lang="en-US" sz="2800" i="1" dirty="0" smtClean="0"/>
              <a:t>your order or your policy. If your customer is an individual or a small business, </a:t>
            </a:r>
            <a:r>
              <a:rPr lang="en-US" sz="2800" dirty="0" smtClean="0"/>
              <a:t>it’s friendly to specify the content of the order. </a:t>
            </a:r>
          </a:p>
          <a:p>
            <a:pPr>
              <a:buNone/>
            </a:pPr>
            <a:endParaRPr lang="en-US" sz="2800" dirty="0" smtClean="0"/>
          </a:p>
          <a:p>
            <a:pPr>
              <a:buNone/>
            </a:pPr>
            <a:r>
              <a:rPr lang="en-US" sz="2800" dirty="0" smtClean="0"/>
              <a:t>If you’re dealing with a company with which you do a great deal of business, give the invoice or purchase order number.</a:t>
            </a:r>
          </a:p>
          <a:p>
            <a:endParaRPr lang="en-US" sz="2800" dirty="0" smtClean="0"/>
          </a:p>
          <a:p>
            <a:pPr marL="1262063" indent="-273050"/>
            <a:r>
              <a:rPr lang="en-US" sz="2800" i="1" dirty="0" smtClean="0"/>
              <a:t>You-attitude</a:t>
            </a:r>
            <a:r>
              <a:rPr lang="en-US" sz="2800" dirty="0" smtClean="0"/>
              <a:t>(to individual): The desk chair you ordered . . .</a:t>
            </a:r>
          </a:p>
          <a:p>
            <a:pPr marL="1262063" indent="-273050"/>
            <a:r>
              <a:rPr lang="en-US" sz="2800" i="1" dirty="0" smtClean="0"/>
              <a:t>You-attitude </a:t>
            </a:r>
            <a:r>
              <a:rPr lang="en-US" sz="2800" dirty="0" smtClean="0"/>
              <a:t>(to a large store): Your invoice #783329 . .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400800"/>
          </a:xfrm>
        </p:spPr>
        <p:txBody>
          <a:bodyPr>
            <a:normAutofit fontScale="85000" lnSpcReduction="20000"/>
          </a:bodyPr>
          <a:lstStyle/>
          <a:p>
            <a:pPr>
              <a:buNone/>
            </a:pPr>
            <a:r>
              <a:rPr lang="en-US" b="1" dirty="0" smtClean="0"/>
              <a:t>3. Don’t talk about feelings, except to congratulate or offer sympathy.</a:t>
            </a:r>
          </a:p>
          <a:p>
            <a:r>
              <a:rPr lang="en-US" dirty="0" smtClean="0"/>
              <a:t>In most business situations, your feelings are irrelevant and should be omitted.</a:t>
            </a:r>
          </a:p>
          <a:p>
            <a:endParaRPr lang="en-US" dirty="0" smtClean="0"/>
          </a:p>
          <a:p>
            <a:pPr marL="749300" indent="-344488"/>
            <a:r>
              <a:rPr lang="en-US" i="1" dirty="0" smtClean="0"/>
              <a:t>Lacks you-attitude</a:t>
            </a:r>
            <a:r>
              <a:rPr lang="en-US" dirty="0" smtClean="0"/>
              <a:t>: We are happy to extend you a credit line of $5,000.</a:t>
            </a:r>
          </a:p>
          <a:p>
            <a:pPr marL="749300" indent="-344488"/>
            <a:r>
              <a:rPr lang="en-US" i="1" dirty="0" smtClean="0"/>
              <a:t>You-attitude</a:t>
            </a:r>
            <a:r>
              <a:rPr lang="en-US" dirty="0" smtClean="0"/>
              <a:t>: You can now charge up to $5,000 on your American Express card.</a:t>
            </a:r>
          </a:p>
          <a:p>
            <a:endParaRPr lang="en-US" dirty="0" smtClean="0"/>
          </a:p>
          <a:p>
            <a:r>
              <a:rPr lang="en-US" dirty="0" smtClean="0"/>
              <a:t>Your audience doesn’t care whether you’re happy, bored at granting a routine application, or worried about granting so much to someone who barely qualifies. All your audience cares about is the situation from their point of view.</a:t>
            </a:r>
          </a:p>
          <a:p>
            <a:pPr>
              <a:buNone/>
            </a:pPr>
            <a:endParaRPr lang="en-US" dirty="0" smtClean="0"/>
          </a:p>
          <a:p>
            <a:r>
              <a:rPr lang="en-US" dirty="0" smtClean="0"/>
              <a:t>When you have good news, simply give the good news.</a:t>
            </a:r>
          </a:p>
          <a:p>
            <a:pPr marL="798513" indent="-273050"/>
            <a:r>
              <a:rPr lang="en-US" i="1" dirty="0" smtClean="0"/>
              <a:t>Lacks you-attitude</a:t>
            </a:r>
            <a:r>
              <a:rPr lang="en-US" dirty="0" smtClean="0"/>
              <a:t>: You’ll be happy to hear that your scholarship has been renewed.</a:t>
            </a:r>
          </a:p>
          <a:p>
            <a:pPr marL="798513" indent="-273050"/>
            <a:r>
              <a:rPr lang="en-US" i="1" dirty="0" smtClean="0"/>
              <a:t>You-attitude</a:t>
            </a:r>
            <a:r>
              <a:rPr lang="en-US" dirty="0" smtClean="0"/>
              <a:t>: Congratulations! Your scholarship has been renewed</a:t>
            </a:r>
          </a:p>
          <a:p>
            <a:pPr>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534400" cy="6172200"/>
          </a:xfrm>
        </p:spPr>
        <p:txBody>
          <a:bodyPr>
            <a:normAutofit fontScale="92500"/>
          </a:bodyPr>
          <a:lstStyle/>
          <a:p>
            <a:pPr>
              <a:buNone/>
            </a:pPr>
            <a:r>
              <a:rPr lang="en-US" b="1" dirty="0" smtClean="0"/>
              <a:t>4. In positive situations, use </a:t>
            </a:r>
            <a:r>
              <a:rPr lang="en-US" b="1" i="1" dirty="0" smtClean="0"/>
              <a:t>you more often than I. Use we when it </a:t>
            </a:r>
            <a:r>
              <a:rPr lang="en-US" b="1" dirty="0" smtClean="0"/>
              <a:t>includes the audience.</a:t>
            </a:r>
          </a:p>
          <a:p>
            <a:r>
              <a:rPr lang="en-US" dirty="0" smtClean="0"/>
              <a:t>Talk about the audience, not you or your company.</a:t>
            </a:r>
          </a:p>
          <a:p>
            <a:pPr marL="854075" indent="-273050"/>
            <a:r>
              <a:rPr lang="en-US" i="1" dirty="0" smtClean="0"/>
              <a:t>Lacks you-attitude: </a:t>
            </a:r>
            <a:r>
              <a:rPr lang="en-US" dirty="0" smtClean="0"/>
              <a:t>We provide health insurance to all employees.</a:t>
            </a:r>
          </a:p>
          <a:p>
            <a:pPr marL="854075" indent="-273050"/>
            <a:r>
              <a:rPr lang="en-US" i="1" dirty="0" smtClean="0"/>
              <a:t>You-attitude</a:t>
            </a:r>
            <a:r>
              <a:rPr lang="en-US" dirty="0" smtClean="0"/>
              <a:t>: You receive health insurance as a full-time Procter &amp; Gamble employee.</a:t>
            </a:r>
          </a:p>
          <a:p>
            <a:pPr marL="854075" indent="-273050"/>
            <a:endParaRPr lang="en-US" dirty="0" smtClean="0"/>
          </a:p>
          <a:p>
            <a:r>
              <a:rPr lang="en-US" dirty="0" smtClean="0"/>
              <a:t>Most readers are tolerant of the word </a:t>
            </a:r>
            <a:r>
              <a:rPr lang="en-US" i="1" dirty="0" smtClean="0"/>
              <a:t>I in e-mail messages, which seem </a:t>
            </a:r>
            <a:r>
              <a:rPr lang="en-US" dirty="0" smtClean="0"/>
              <a:t>like conversation. </a:t>
            </a:r>
          </a:p>
          <a:p>
            <a:endParaRPr lang="en-US" dirty="0" smtClean="0"/>
          </a:p>
          <a:p>
            <a:r>
              <a:rPr lang="en-US" dirty="0" smtClean="0"/>
              <a:t>But avoid “I” in papers, letters or documents </a:t>
            </a:r>
            <a:r>
              <a:rPr lang="en-US" i="1" dirty="0" smtClean="0"/>
              <a:t>at all. As “I” suggests </a:t>
            </a:r>
            <a:r>
              <a:rPr lang="en-US" dirty="0" smtClean="0"/>
              <a:t>that you’re concerned about personal issues, not about the organization’s problems, needs, and opportunities. “</a:t>
            </a:r>
            <a:r>
              <a:rPr lang="en-US" i="1" dirty="0" smtClean="0"/>
              <a:t>We” works well when it includes </a:t>
            </a:r>
            <a:r>
              <a:rPr lang="en-US" dirty="0" smtClean="0"/>
              <a:t>the reader. </a:t>
            </a:r>
          </a:p>
          <a:p>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382000" cy="5715000"/>
          </a:xfrm>
        </p:spPr>
        <p:txBody>
          <a:bodyPr>
            <a:normAutofit fontScale="92500"/>
          </a:bodyPr>
          <a:lstStyle/>
          <a:p>
            <a:pPr>
              <a:buNone/>
            </a:pPr>
            <a:r>
              <a:rPr lang="en-US" b="1" dirty="0" smtClean="0"/>
              <a:t>5. In negative situations, avoid the word </a:t>
            </a:r>
            <a:r>
              <a:rPr lang="en-US" b="1" i="1" dirty="0" smtClean="0"/>
              <a:t>you. Protect your audience’s </a:t>
            </a:r>
            <a:r>
              <a:rPr lang="en-US" b="1" dirty="0" smtClean="0"/>
              <a:t>ego. Use passive verbs and impersonal expressions to avoid assigning blame.</a:t>
            </a:r>
          </a:p>
          <a:p>
            <a:pPr>
              <a:buNone/>
            </a:pPr>
            <a:endParaRPr lang="en-US" b="1" dirty="0" smtClean="0"/>
          </a:p>
          <a:p>
            <a:r>
              <a:rPr lang="en-US" dirty="0" smtClean="0"/>
              <a:t>When you report bad news or limitations, use a</a:t>
            </a:r>
            <a:r>
              <a:rPr lang="en-US" b="1" dirty="0" smtClean="0"/>
              <a:t> noun </a:t>
            </a:r>
            <a:r>
              <a:rPr lang="en-US" dirty="0" smtClean="0"/>
              <a:t>for a group of which your audience is a part instead of </a:t>
            </a:r>
            <a:r>
              <a:rPr lang="en-US" i="1" dirty="0" smtClean="0"/>
              <a:t>you so people don’t feel that they’re singled </a:t>
            </a:r>
            <a:r>
              <a:rPr lang="en-US" dirty="0" smtClean="0"/>
              <a:t>out for bad news.</a:t>
            </a:r>
          </a:p>
          <a:p>
            <a:endParaRPr lang="en-US" dirty="0" smtClean="0"/>
          </a:p>
          <a:p>
            <a:pPr marL="798513" indent="-273050"/>
            <a:r>
              <a:rPr lang="en-US" dirty="0" smtClean="0"/>
              <a:t>Lacks you-attitude: You must get approval from the director before you publish any articles based on your work in the agency.</a:t>
            </a:r>
          </a:p>
          <a:p>
            <a:pPr marL="798513" indent="-273050"/>
            <a:r>
              <a:rPr lang="en-US" dirty="0" smtClean="0"/>
              <a:t>You-attitude:</a:t>
            </a:r>
            <a:r>
              <a:rPr lang="en-US" b="1" dirty="0" smtClean="0"/>
              <a:t> Agency </a:t>
            </a:r>
            <a:r>
              <a:rPr lang="en-US" dirty="0" smtClean="0"/>
              <a:t>personnel must get approval from the director to publish any articles based on their work at the agency.</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862</TotalTime>
  <Words>4894</Words>
  <Application>Microsoft Office PowerPoint</Application>
  <PresentationFormat>On-screen Show (4:3)</PresentationFormat>
  <Paragraphs>408</Paragraphs>
  <Slides>35</Slides>
  <Notes>16</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Flow</vt:lpstr>
      <vt:lpstr>Building Goodwill </vt:lpstr>
      <vt:lpstr>You-Attitude </vt:lpstr>
      <vt:lpstr> 1. Talk About Audience, Not Yourself </vt:lpstr>
      <vt:lpstr>Slide 4</vt:lpstr>
      <vt:lpstr>Slide 5</vt:lpstr>
      <vt:lpstr>Slide 6</vt:lpstr>
      <vt:lpstr>Slide 7</vt:lpstr>
      <vt:lpstr>Slide 8</vt:lpstr>
      <vt:lpstr>Slide 9</vt:lpstr>
      <vt:lpstr>Slide 10</vt:lpstr>
      <vt:lpstr>Positive Emphasis</vt:lpstr>
      <vt:lpstr>Five Ways to Create Positive Emphasis</vt:lpstr>
      <vt:lpstr>Slide 13</vt:lpstr>
      <vt:lpstr>Slide 14</vt:lpstr>
      <vt:lpstr>Slide 15</vt:lpstr>
      <vt:lpstr>Slide 16</vt:lpstr>
      <vt:lpstr>Slide 17</vt:lpstr>
      <vt:lpstr>Tone, Power, &amp; Politeness</vt:lpstr>
      <vt:lpstr>Slide 19</vt:lpstr>
      <vt:lpstr>Slide 20</vt:lpstr>
      <vt:lpstr>Slide 21</vt:lpstr>
      <vt:lpstr>Slide 22</vt:lpstr>
      <vt:lpstr>Slide 23</vt:lpstr>
      <vt:lpstr>Slide 24</vt:lpstr>
      <vt:lpstr>Reducing Bias in Business Communication </vt:lpstr>
      <vt:lpstr>Making Language Non-sexist</vt:lpstr>
      <vt:lpstr>Slide 27</vt:lpstr>
      <vt:lpstr>Slide 28</vt:lpstr>
      <vt:lpstr>Slide 29</vt:lpstr>
      <vt:lpstr>Slide 30</vt:lpstr>
      <vt:lpstr>Slide 31</vt:lpstr>
      <vt:lpstr>Slide 32</vt:lpstr>
      <vt:lpstr>Slide 33</vt:lpstr>
      <vt:lpstr>Slide 34</vt:lpstr>
      <vt:lpstr>Slide 35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HAIER</dc:creator>
  <cp:lastModifiedBy>HAIER</cp:lastModifiedBy>
  <cp:revision>102</cp:revision>
  <dcterms:created xsi:type="dcterms:W3CDTF">2006-08-16T00:00:00Z</dcterms:created>
  <dcterms:modified xsi:type="dcterms:W3CDTF">2020-06-16T05:21:31Z</dcterms:modified>
</cp:coreProperties>
</file>