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63850" y="339090"/>
            <a:ext cx="3110865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9419" y="2762418"/>
            <a:ext cx="5803265" cy="14503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6600" y="711200"/>
            <a:ext cx="512508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/>
              <a:t>Body</a:t>
            </a:r>
            <a:r>
              <a:rPr sz="6000" spc="-50" dirty="0"/>
              <a:t> </a:t>
            </a:r>
            <a:r>
              <a:rPr sz="6000" spc="-10" dirty="0"/>
              <a:t>Language</a:t>
            </a:r>
            <a:endParaRPr sz="6000"/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1905000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3964940"/>
            <a:ext cx="2440940" cy="2512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903220" y="1604010"/>
            <a:ext cx="6059170" cy="4408170"/>
            <a:chOff x="2903220" y="1604010"/>
            <a:chExt cx="6059170" cy="4408170"/>
          </a:xfrm>
        </p:grpSpPr>
        <p:sp>
          <p:nvSpPr>
            <p:cNvPr id="6" name="object 6"/>
            <p:cNvSpPr/>
            <p:nvPr/>
          </p:nvSpPr>
          <p:spPr>
            <a:xfrm>
              <a:off x="7705090" y="5267960"/>
              <a:ext cx="334010" cy="353060"/>
            </a:xfrm>
            <a:custGeom>
              <a:avLst/>
              <a:gdLst/>
              <a:ahLst/>
              <a:cxnLst/>
              <a:rect l="l" t="t" r="r" b="b"/>
              <a:pathLst>
                <a:path w="334009" h="353060">
                  <a:moveTo>
                    <a:pt x="247650" y="340359"/>
                  </a:moveTo>
                  <a:lnTo>
                    <a:pt x="133350" y="340359"/>
                  </a:lnTo>
                  <a:lnTo>
                    <a:pt x="152400" y="353059"/>
                  </a:lnTo>
                  <a:lnTo>
                    <a:pt x="228600" y="353059"/>
                  </a:lnTo>
                  <a:lnTo>
                    <a:pt x="247650" y="340359"/>
                  </a:lnTo>
                  <a:close/>
                </a:path>
                <a:path w="334009" h="353060">
                  <a:moveTo>
                    <a:pt x="304800" y="313689"/>
                  </a:moveTo>
                  <a:lnTo>
                    <a:pt x="29209" y="313689"/>
                  </a:lnTo>
                  <a:lnTo>
                    <a:pt x="29209" y="327659"/>
                  </a:lnTo>
                  <a:lnTo>
                    <a:pt x="57150" y="327659"/>
                  </a:lnTo>
                  <a:lnTo>
                    <a:pt x="67309" y="340359"/>
                  </a:lnTo>
                  <a:lnTo>
                    <a:pt x="276859" y="340359"/>
                  </a:lnTo>
                  <a:lnTo>
                    <a:pt x="295909" y="327659"/>
                  </a:lnTo>
                  <a:lnTo>
                    <a:pt x="304800" y="313689"/>
                  </a:lnTo>
                  <a:close/>
                </a:path>
                <a:path w="334009" h="353060">
                  <a:moveTo>
                    <a:pt x="219709" y="13969"/>
                  </a:moveTo>
                  <a:lnTo>
                    <a:pt x="133350" y="13969"/>
                  </a:lnTo>
                  <a:lnTo>
                    <a:pt x="124459" y="26669"/>
                  </a:lnTo>
                  <a:lnTo>
                    <a:pt x="105409" y="39369"/>
                  </a:lnTo>
                  <a:lnTo>
                    <a:pt x="86359" y="66039"/>
                  </a:lnTo>
                  <a:lnTo>
                    <a:pt x="67309" y="78739"/>
                  </a:lnTo>
                  <a:lnTo>
                    <a:pt x="48259" y="105409"/>
                  </a:lnTo>
                  <a:lnTo>
                    <a:pt x="29209" y="118109"/>
                  </a:lnTo>
                  <a:lnTo>
                    <a:pt x="19050" y="144779"/>
                  </a:lnTo>
                  <a:lnTo>
                    <a:pt x="10159" y="170179"/>
                  </a:lnTo>
                  <a:lnTo>
                    <a:pt x="10159" y="196849"/>
                  </a:lnTo>
                  <a:lnTo>
                    <a:pt x="0" y="222249"/>
                  </a:lnTo>
                  <a:lnTo>
                    <a:pt x="0" y="248919"/>
                  </a:lnTo>
                  <a:lnTo>
                    <a:pt x="10159" y="275589"/>
                  </a:lnTo>
                  <a:lnTo>
                    <a:pt x="10159" y="288289"/>
                  </a:lnTo>
                  <a:lnTo>
                    <a:pt x="19050" y="313689"/>
                  </a:lnTo>
                  <a:lnTo>
                    <a:pt x="314959" y="313689"/>
                  </a:lnTo>
                  <a:lnTo>
                    <a:pt x="314959" y="300989"/>
                  </a:lnTo>
                  <a:lnTo>
                    <a:pt x="323850" y="288289"/>
                  </a:lnTo>
                  <a:lnTo>
                    <a:pt x="323850" y="261619"/>
                  </a:lnTo>
                  <a:lnTo>
                    <a:pt x="334009" y="248919"/>
                  </a:lnTo>
                  <a:lnTo>
                    <a:pt x="334009" y="196849"/>
                  </a:lnTo>
                  <a:lnTo>
                    <a:pt x="323850" y="170179"/>
                  </a:lnTo>
                  <a:lnTo>
                    <a:pt x="323850" y="144779"/>
                  </a:lnTo>
                  <a:lnTo>
                    <a:pt x="314959" y="118109"/>
                  </a:lnTo>
                  <a:lnTo>
                    <a:pt x="304800" y="92709"/>
                  </a:lnTo>
                  <a:lnTo>
                    <a:pt x="295909" y="78739"/>
                  </a:lnTo>
                  <a:lnTo>
                    <a:pt x="285750" y="66039"/>
                  </a:lnTo>
                  <a:lnTo>
                    <a:pt x="276859" y="52069"/>
                  </a:lnTo>
                  <a:lnTo>
                    <a:pt x="266700" y="52069"/>
                  </a:lnTo>
                  <a:lnTo>
                    <a:pt x="257809" y="39369"/>
                  </a:lnTo>
                  <a:lnTo>
                    <a:pt x="247650" y="26669"/>
                  </a:lnTo>
                  <a:lnTo>
                    <a:pt x="228600" y="26669"/>
                  </a:lnTo>
                  <a:lnTo>
                    <a:pt x="219709" y="13969"/>
                  </a:lnTo>
                  <a:close/>
                </a:path>
                <a:path w="334009" h="353060">
                  <a:moveTo>
                    <a:pt x="171450" y="0"/>
                  </a:moveTo>
                  <a:lnTo>
                    <a:pt x="162559" y="13969"/>
                  </a:lnTo>
                  <a:lnTo>
                    <a:pt x="190500" y="13969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81800" y="5855969"/>
              <a:ext cx="2180590" cy="156210"/>
            </a:xfrm>
            <a:custGeom>
              <a:avLst/>
              <a:gdLst/>
              <a:ahLst/>
              <a:cxnLst/>
              <a:rect l="l" t="t" r="r" b="b"/>
              <a:pathLst>
                <a:path w="2180590" h="156210">
                  <a:moveTo>
                    <a:pt x="1770379" y="0"/>
                  </a:moveTo>
                  <a:lnTo>
                    <a:pt x="381000" y="52069"/>
                  </a:lnTo>
                  <a:lnTo>
                    <a:pt x="247650" y="104139"/>
                  </a:lnTo>
                  <a:lnTo>
                    <a:pt x="57150" y="78739"/>
                  </a:lnTo>
                  <a:lnTo>
                    <a:pt x="0" y="143509"/>
                  </a:lnTo>
                  <a:lnTo>
                    <a:pt x="162559" y="156209"/>
                  </a:lnTo>
                  <a:lnTo>
                    <a:pt x="2180590" y="143509"/>
                  </a:lnTo>
                  <a:lnTo>
                    <a:pt x="2142490" y="104139"/>
                  </a:lnTo>
                  <a:lnTo>
                    <a:pt x="2180590" y="91439"/>
                  </a:lnTo>
                  <a:lnTo>
                    <a:pt x="2094229" y="66039"/>
                  </a:lnTo>
                  <a:lnTo>
                    <a:pt x="1979929" y="66039"/>
                  </a:lnTo>
                  <a:lnTo>
                    <a:pt x="1770379" y="0"/>
                  </a:lnTo>
                  <a:close/>
                </a:path>
              </a:pathLst>
            </a:custGeom>
            <a:solidFill>
              <a:srgbClr val="CC6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28790" y="4876800"/>
              <a:ext cx="2057400" cy="11099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03220" y="1604010"/>
              <a:ext cx="5802630" cy="33108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896870" y="4872989"/>
            <a:ext cx="2834640" cy="123063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50"/>
              </a:spcBef>
            </a:pP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1371600"/>
            <a:ext cx="4648200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41039" y="567690"/>
            <a:ext cx="3041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Times New Roman"/>
                <a:cs typeface="Times New Roman"/>
              </a:rPr>
              <a:t>FACIAL</a:t>
            </a:r>
            <a:r>
              <a:rPr sz="2400" b="0" spc="-55" dirty="0">
                <a:latin typeface="Times New Roman"/>
                <a:cs typeface="Times New Roman"/>
              </a:rPr>
              <a:t> </a:t>
            </a:r>
            <a:r>
              <a:rPr sz="2400" b="0" spc="-10" dirty="0">
                <a:latin typeface="Times New Roman"/>
                <a:cs typeface="Times New Roman"/>
              </a:rPr>
              <a:t>EXPRESSION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9160" y="796290"/>
            <a:ext cx="4038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rgbClr val="CC0000"/>
                </a:solidFill>
                <a:latin typeface="Times New Roman"/>
                <a:cs typeface="Times New Roman"/>
              </a:rPr>
              <a:t>CAN FACE</a:t>
            </a:r>
            <a:r>
              <a:rPr sz="3600" b="0" spc="-7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3600" b="0" spc="-5" dirty="0">
                <a:solidFill>
                  <a:srgbClr val="CC0000"/>
                </a:solidFill>
                <a:latin typeface="Times New Roman"/>
                <a:cs typeface="Times New Roman"/>
              </a:rPr>
              <a:t>SPEAK?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1344929"/>
            <a:ext cx="2235200" cy="336296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94310" indent="-181610">
              <a:lnSpc>
                <a:spcPct val="100000"/>
              </a:lnSpc>
              <a:spcBef>
                <a:spcPts val="1600"/>
              </a:spcBef>
              <a:buChar char="•"/>
              <a:tabLst>
                <a:tab pos="194310" algn="l"/>
              </a:tabLst>
            </a:pPr>
            <a:r>
              <a:rPr sz="2400" spc="-10" dirty="0">
                <a:latin typeface="Times New Roman"/>
                <a:cs typeface="Times New Roman"/>
              </a:rPr>
              <a:t>HAPPINESS</a:t>
            </a:r>
            <a:endParaRPr sz="2400">
              <a:latin typeface="Times New Roman"/>
              <a:cs typeface="Times New Roman"/>
            </a:endParaRPr>
          </a:p>
          <a:p>
            <a:pPr marL="194310" indent="-181610">
              <a:lnSpc>
                <a:spcPct val="100000"/>
              </a:lnSpc>
              <a:spcBef>
                <a:spcPts val="1500"/>
              </a:spcBef>
              <a:buChar char="•"/>
              <a:tabLst>
                <a:tab pos="194310" algn="l"/>
              </a:tabLst>
            </a:pPr>
            <a:r>
              <a:rPr sz="2400" spc="-10" dirty="0">
                <a:latin typeface="Times New Roman"/>
                <a:cs typeface="Times New Roman"/>
              </a:rPr>
              <a:t>SADNESS</a:t>
            </a:r>
            <a:endParaRPr sz="2400">
              <a:latin typeface="Times New Roman"/>
              <a:cs typeface="Times New Roman"/>
            </a:endParaRPr>
          </a:p>
          <a:p>
            <a:pPr marL="194310" indent="-181610">
              <a:lnSpc>
                <a:spcPct val="100000"/>
              </a:lnSpc>
              <a:spcBef>
                <a:spcPts val="1500"/>
              </a:spcBef>
              <a:buChar char="•"/>
              <a:tabLst>
                <a:tab pos="194310" algn="l"/>
              </a:tabLst>
            </a:pPr>
            <a:r>
              <a:rPr sz="2400" spc="-10" dirty="0">
                <a:latin typeface="Times New Roman"/>
                <a:cs typeface="Times New Roman"/>
              </a:rPr>
              <a:t>DISPLEASURE</a:t>
            </a:r>
            <a:endParaRPr sz="2400">
              <a:latin typeface="Times New Roman"/>
              <a:cs typeface="Times New Roman"/>
            </a:endParaRPr>
          </a:p>
          <a:p>
            <a:pPr marL="194310" indent="-181610">
              <a:lnSpc>
                <a:spcPct val="100000"/>
              </a:lnSpc>
              <a:spcBef>
                <a:spcPts val="1500"/>
              </a:spcBef>
              <a:buChar char="•"/>
              <a:tabLst>
                <a:tab pos="194310" algn="l"/>
              </a:tabLst>
            </a:pPr>
            <a:r>
              <a:rPr sz="2400" spc="-5" dirty="0">
                <a:latin typeface="Times New Roman"/>
                <a:cs typeface="Times New Roman"/>
              </a:rPr>
              <a:t>ANGER</a:t>
            </a:r>
            <a:endParaRPr sz="2400">
              <a:latin typeface="Times New Roman"/>
              <a:cs typeface="Times New Roman"/>
            </a:endParaRPr>
          </a:p>
          <a:p>
            <a:pPr marL="194310" indent="-181610">
              <a:lnSpc>
                <a:spcPct val="100000"/>
              </a:lnSpc>
              <a:spcBef>
                <a:spcPts val="1500"/>
              </a:spcBef>
              <a:buChar char="•"/>
              <a:tabLst>
                <a:tab pos="194310" algn="l"/>
              </a:tabLst>
            </a:pPr>
            <a:r>
              <a:rPr sz="2400" spc="-10" dirty="0">
                <a:latin typeface="Times New Roman"/>
                <a:cs typeface="Times New Roman"/>
              </a:rPr>
              <a:t>FEAR</a:t>
            </a:r>
            <a:endParaRPr sz="2400">
              <a:latin typeface="Times New Roman"/>
              <a:cs typeface="Times New Roman"/>
            </a:endParaRPr>
          </a:p>
          <a:p>
            <a:pPr marL="194310" indent="-181610">
              <a:lnSpc>
                <a:spcPct val="100000"/>
              </a:lnSpc>
              <a:spcBef>
                <a:spcPts val="1500"/>
              </a:spcBef>
              <a:buChar char="•"/>
              <a:tabLst>
                <a:tab pos="194310" algn="l"/>
              </a:tabLst>
            </a:pPr>
            <a:r>
              <a:rPr sz="2400" spc="-5" dirty="0">
                <a:latin typeface="Times New Roman"/>
                <a:cs typeface="Times New Roman"/>
              </a:rPr>
              <a:t>INTEREST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" y="609600"/>
            <a:ext cx="73152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609600"/>
            <a:ext cx="7010400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0529" y="796290"/>
            <a:ext cx="3508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10" dirty="0">
                <a:latin typeface="Times New Roman"/>
                <a:cs typeface="Times New Roman"/>
              </a:rPr>
              <a:t>GESTURES </a:t>
            </a:r>
            <a:r>
              <a:rPr sz="2400" b="0" spc="-5" dirty="0">
                <a:latin typeface="Times New Roman"/>
                <a:cs typeface="Times New Roman"/>
              </a:rPr>
              <a:t>OR</a:t>
            </a:r>
            <a:r>
              <a:rPr sz="2400" b="0" spc="-45" dirty="0">
                <a:latin typeface="Times New Roman"/>
                <a:cs typeface="Times New Roman"/>
              </a:rPr>
              <a:t> </a:t>
            </a:r>
            <a:r>
              <a:rPr sz="2400" b="0" spc="-5" dirty="0">
                <a:latin typeface="Times New Roman"/>
                <a:cs typeface="Times New Roman"/>
              </a:rPr>
              <a:t>KINESICS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56229" y="1902459"/>
            <a:ext cx="3732529" cy="2249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5880" marR="139700" indent="-1177290">
              <a:lnSpc>
                <a:spcPct val="152100"/>
              </a:lnSpc>
              <a:spcBef>
                <a:spcPts val="100"/>
              </a:spcBef>
            </a:pPr>
            <a:r>
              <a:rPr sz="3200" spc="-5" dirty="0">
                <a:latin typeface="Times New Roman"/>
                <a:cs typeface="Times New Roman"/>
              </a:rPr>
              <a:t>“LET YOUR BODY  TALK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90"/>
              </a:spcBef>
            </a:pPr>
            <a:r>
              <a:rPr sz="3200" dirty="0">
                <a:latin typeface="Times New Roman"/>
                <a:cs typeface="Times New Roman"/>
              </a:rPr>
              <a:t>ON </a:t>
            </a:r>
            <a:r>
              <a:rPr sz="3200" spc="-5" dirty="0">
                <a:latin typeface="Times New Roman"/>
                <a:cs typeface="Times New Roman"/>
              </a:rPr>
              <a:t>YOUR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BEHALF”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9469" y="529590"/>
            <a:ext cx="6094095" cy="447421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2400" spc="-5" dirty="0">
                <a:latin typeface="Times New Roman"/>
                <a:cs typeface="Times New Roman"/>
              </a:rPr>
              <a:t>SOME </a:t>
            </a:r>
            <a:r>
              <a:rPr sz="2400" spc="-10" dirty="0">
                <a:latin typeface="Times New Roman"/>
                <a:cs typeface="Times New Roman"/>
              </a:rPr>
              <a:t>COMMON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GESTURES</a:t>
            </a:r>
            <a:endParaRPr sz="2400">
              <a:latin typeface="Times New Roman"/>
              <a:cs typeface="Times New Roman"/>
            </a:endParaRPr>
          </a:p>
          <a:p>
            <a:pPr marL="194310" indent="-181610">
              <a:lnSpc>
                <a:spcPct val="100000"/>
              </a:lnSpc>
              <a:spcBef>
                <a:spcPts val="1500"/>
              </a:spcBef>
              <a:buChar char="•"/>
              <a:tabLst>
                <a:tab pos="194310" algn="l"/>
                <a:tab pos="3149600" algn="l"/>
              </a:tabLst>
            </a:pPr>
            <a:r>
              <a:rPr sz="2400" spc="-10" dirty="0">
                <a:latin typeface="Times New Roman"/>
                <a:cs typeface="Times New Roman"/>
              </a:rPr>
              <a:t>SHOULDER </a:t>
            </a:r>
            <a:r>
              <a:rPr sz="2400" spc="-5" dirty="0">
                <a:latin typeface="Times New Roman"/>
                <a:cs typeface="Times New Roman"/>
              </a:rPr>
              <a:t>SHRUG	</a:t>
            </a:r>
            <a:r>
              <a:rPr sz="2400" dirty="0">
                <a:latin typeface="Times New Roman"/>
                <a:cs typeface="Times New Roman"/>
              </a:rPr>
              <a:t>: I don’t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know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Char char="•"/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Times New Roman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194310" indent="-181610">
              <a:lnSpc>
                <a:spcPct val="100000"/>
              </a:lnSpc>
              <a:buChar char="•"/>
              <a:tabLst>
                <a:tab pos="194310" algn="l"/>
              </a:tabLst>
            </a:pPr>
            <a:r>
              <a:rPr sz="2400" spc="-10" dirty="0">
                <a:latin typeface="Times New Roman"/>
                <a:cs typeface="Times New Roman"/>
              </a:rPr>
              <a:t>PUFFED CHEST </a:t>
            </a:r>
            <a:r>
              <a:rPr sz="2400" dirty="0">
                <a:latin typeface="Times New Roman"/>
                <a:cs typeface="Times New Roman"/>
              </a:rPr>
              <a:t>: pride or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achievement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Char char="•"/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194310" indent="-181610">
              <a:lnSpc>
                <a:spcPct val="100000"/>
              </a:lnSpc>
              <a:buChar char="•"/>
              <a:tabLst>
                <a:tab pos="194310" algn="l"/>
              </a:tabLst>
            </a:pPr>
            <a:r>
              <a:rPr sz="2400" spc="-10" dirty="0">
                <a:latin typeface="Times New Roman"/>
                <a:cs typeface="Times New Roman"/>
              </a:rPr>
              <a:t>SUCKED </a:t>
            </a:r>
            <a:r>
              <a:rPr sz="2400" spc="-5" dirty="0">
                <a:latin typeface="Times New Roman"/>
                <a:cs typeface="Times New Roman"/>
              </a:rPr>
              <a:t>STOMACH </a:t>
            </a:r>
            <a:r>
              <a:rPr sz="2400" dirty="0">
                <a:latin typeface="Times New Roman"/>
                <a:cs typeface="Times New Roman"/>
              </a:rPr>
              <a:t>: I am not as </a:t>
            </a:r>
            <a:r>
              <a:rPr sz="2400" spc="-5" dirty="0">
                <a:latin typeface="Times New Roman"/>
                <a:cs typeface="Times New Roman"/>
              </a:rPr>
              <a:t>fat as 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look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Char char="•"/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Times New Roman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194310" indent="-181610">
              <a:lnSpc>
                <a:spcPct val="100000"/>
              </a:lnSpc>
              <a:buChar char="•"/>
              <a:tabLst>
                <a:tab pos="194310" algn="l"/>
              </a:tabLst>
            </a:pPr>
            <a:r>
              <a:rPr sz="2400" spc="-5" dirty="0">
                <a:latin typeface="Times New Roman"/>
                <a:cs typeface="Times New Roman"/>
              </a:rPr>
              <a:t>FINGER </a:t>
            </a:r>
            <a:r>
              <a:rPr sz="2400" spc="-10" dirty="0">
                <a:latin typeface="Times New Roman"/>
                <a:cs typeface="Times New Roman"/>
              </a:rPr>
              <a:t>CROSSING </a:t>
            </a:r>
            <a:r>
              <a:rPr sz="2400" dirty="0">
                <a:latin typeface="Times New Roman"/>
                <a:cs typeface="Times New Roman"/>
              </a:rPr>
              <a:t>: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protection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262890"/>
            <a:ext cx="3826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310" indent="-181610">
              <a:lnSpc>
                <a:spcPct val="100000"/>
              </a:lnSpc>
              <a:spcBef>
                <a:spcPts val="100"/>
              </a:spcBef>
              <a:buChar char="•"/>
              <a:tabLst>
                <a:tab pos="194310" algn="l"/>
              </a:tabLst>
            </a:pPr>
            <a:r>
              <a:rPr sz="2400" spc="-5" dirty="0">
                <a:latin typeface="Times New Roman"/>
                <a:cs typeface="Times New Roman"/>
              </a:rPr>
              <a:t>EYELID PULLING </a:t>
            </a:r>
            <a:r>
              <a:rPr sz="2400" dirty="0">
                <a:latin typeface="Times New Roman"/>
                <a:cs typeface="Times New Roman"/>
              </a:rPr>
              <a:t>: be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alert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1931670"/>
            <a:ext cx="5574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310" indent="-181610">
              <a:lnSpc>
                <a:spcPct val="100000"/>
              </a:lnSpc>
              <a:spcBef>
                <a:spcPts val="100"/>
              </a:spcBef>
              <a:buChar char="•"/>
              <a:tabLst>
                <a:tab pos="194310" algn="l"/>
              </a:tabLst>
            </a:pPr>
            <a:r>
              <a:rPr sz="2400" spc="-5" dirty="0">
                <a:latin typeface="Times New Roman"/>
                <a:cs typeface="Times New Roman"/>
              </a:rPr>
              <a:t>NOSE TAPPING </a:t>
            </a:r>
            <a:r>
              <a:rPr sz="2400" dirty="0">
                <a:latin typeface="Times New Roman"/>
                <a:cs typeface="Times New Roman"/>
              </a:rPr>
              <a:t>: </a:t>
            </a:r>
            <a:r>
              <a:rPr sz="2400" spc="-5" dirty="0">
                <a:latin typeface="Times New Roman"/>
                <a:cs typeface="Times New Roman"/>
              </a:rPr>
              <a:t>mind </a:t>
            </a:r>
            <a:r>
              <a:rPr sz="2400" spc="5" dirty="0">
                <a:latin typeface="Times New Roman"/>
                <a:cs typeface="Times New Roman"/>
              </a:rPr>
              <a:t>your </a:t>
            </a:r>
            <a:r>
              <a:rPr sz="2400" spc="-5" dirty="0">
                <a:latin typeface="Times New Roman"/>
                <a:cs typeface="Times New Roman"/>
              </a:rPr>
              <a:t>own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business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600" y="3600450"/>
            <a:ext cx="4905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310" indent="-181610">
              <a:lnSpc>
                <a:spcPct val="100000"/>
              </a:lnSpc>
              <a:spcBef>
                <a:spcPts val="100"/>
              </a:spcBef>
              <a:buChar char="•"/>
              <a:tabLst>
                <a:tab pos="194310" algn="l"/>
              </a:tabLst>
            </a:pPr>
            <a:r>
              <a:rPr sz="2400" spc="-5" dirty="0">
                <a:latin typeface="Times New Roman"/>
                <a:cs typeface="Times New Roman"/>
              </a:rPr>
              <a:t>THUMB UPPING </a:t>
            </a:r>
            <a:r>
              <a:rPr sz="2400" dirty="0">
                <a:latin typeface="Times New Roman"/>
                <a:cs typeface="Times New Roman"/>
              </a:rPr>
              <a:t>: </a:t>
            </a:r>
            <a:r>
              <a:rPr sz="2400" spc="-5" dirty="0">
                <a:latin typeface="Times New Roman"/>
                <a:cs typeface="Times New Roman"/>
              </a:rPr>
              <a:t>best luck 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victory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600" y="5269229"/>
            <a:ext cx="6866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310" indent="-181610">
              <a:lnSpc>
                <a:spcPct val="100000"/>
              </a:lnSpc>
              <a:spcBef>
                <a:spcPts val="100"/>
              </a:spcBef>
              <a:buChar char="•"/>
              <a:tabLst>
                <a:tab pos="194310" algn="l"/>
              </a:tabLst>
            </a:pPr>
            <a:r>
              <a:rPr sz="2400" spc="-10" dirty="0">
                <a:latin typeface="Times New Roman"/>
                <a:cs typeface="Times New Roman"/>
              </a:rPr>
              <a:t>RUBBING PALM </a:t>
            </a:r>
            <a:r>
              <a:rPr sz="2400" spc="-5" dirty="0">
                <a:latin typeface="Times New Roman"/>
                <a:cs typeface="Times New Roman"/>
              </a:rPr>
              <a:t>TOGETHER </a:t>
            </a:r>
            <a:r>
              <a:rPr sz="2400" dirty="0">
                <a:latin typeface="Times New Roman"/>
                <a:cs typeface="Times New Roman"/>
              </a:rPr>
              <a:t>: positive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expectation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9469" y="148590"/>
            <a:ext cx="6431915" cy="169418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94310" indent="-181610">
              <a:lnSpc>
                <a:spcPct val="100000"/>
              </a:lnSpc>
              <a:spcBef>
                <a:spcPts val="1600"/>
              </a:spcBef>
              <a:buChar char="•"/>
              <a:tabLst>
                <a:tab pos="194310" algn="l"/>
              </a:tabLst>
            </a:pPr>
            <a:r>
              <a:rPr sz="2400" spc="-5" dirty="0">
                <a:latin typeface="Times New Roman"/>
                <a:cs typeface="Times New Roman"/>
              </a:rPr>
              <a:t>THUMB </a:t>
            </a:r>
            <a:r>
              <a:rPr sz="2400" spc="-1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FINGER </a:t>
            </a:r>
            <a:r>
              <a:rPr sz="2400" spc="-10" dirty="0">
                <a:latin typeface="Times New Roman"/>
                <a:cs typeface="Times New Roman"/>
              </a:rPr>
              <a:t>RUB </a:t>
            </a:r>
            <a:r>
              <a:rPr sz="2400" dirty="0">
                <a:latin typeface="Times New Roman"/>
                <a:cs typeface="Times New Roman"/>
              </a:rPr>
              <a:t>: </a:t>
            </a:r>
            <a:r>
              <a:rPr sz="2400" spc="-10" dirty="0">
                <a:latin typeface="Times New Roman"/>
                <a:cs typeface="Times New Roman"/>
              </a:rPr>
              <a:t>money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expectancy</a:t>
            </a:r>
            <a:endParaRPr sz="2400">
              <a:latin typeface="Times New Roman"/>
              <a:cs typeface="Times New Roman"/>
            </a:endParaRPr>
          </a:p>
          <a:p>
            <a:pPr marL="194310" indent="-181610">
              <a:lnSpc>
                <a:spcPct val="100000"/>
              </a:lnSpc>
              <a:spcBef>
                <a:spcPts val="1500"/>
              </a:spcBef>
              <a:buChar char="•"/>
              <a:tabLst>
                <a:tab pos="194310" algn="l"/>
              </a:tabLst>
            </a:pPr>
            <a:r>
              <a:rPr sz="2400" spc="-10" dirty="0">
                <a:latin typeface="Times New Roman"/>
                <a:cs typeface="Times New Roman"/>
              </a:rPr>
              <a:t>HANDS CLENCHED </a:t>
            </a:r>
            <a:r>
              <a:rPr sz="2400" spc="-5" dirty="0">
                <a:latin typeface="Times New Roman"/>
                <a:cs typeface="Times New Roman"/>
              </a:rPr>
              <a:t>TOGETHER </a:t>
            </a:r>
            <a:r>
              <a:rPr sz="2400" dirty="0">
                <a:latin typeface="Times New Roman"/>
                <a:cs typeface="Times New Roman"/>
              </a:rPr>
              <a:t>: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confident</a:t>
            </a:r>
            <a:endParaRPr sz="2400">
              <a:latin typeface="Times New Roman"/>
              <a:cs typeface="Times New Roman"/>
            </a:endParaRPr>
          </a:p>
          <a:p>
            <a:pPr marL="194310" indent="-181610">
              <a:lnSpc>
                <a:spcPct val="100000"/>
              </a:lnSpc>
              <a:spcBef>
                <a:spcPts val="1500"/>
              </a:spcBef>
              <a:buChar char="•"/>
              <a:tabLst>
                <a:tab pos="194310" algn="l"/>
              </a:tabLst>
            </a:pPr>
            <a:r>
              <a:rPr sz="2400" spc="-5" dirty="0">
                <a:latin typeface="Times New Roman"/>
                <a:cs typeface="Times New Roman"/>
              </a:rPr>
              <a:t>STEEPLING </a:t>
            </a:r>
            <a:r>
              <a:rPr sz="2400" spc="-10" dirty="0">
                <a:latin typeface="Times New Roman"/>
                <a:cs typeface="Times New Roman"/>
              </a:rPr>
              <a:t>HANDS </a:t>
            </a:r>
            <a:r>
              <a:rPr sz="2400" dirty="0">
                <a:latin typeface="Times New Roman"/>
                <a:cs typeface="Times New Roman"/>
              </a:rPr>
              <a:t>: frustrated 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request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00200" y="1905000"/>
            <a:ext cx="5334000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533400"/>
            <a:ext cx="7086600" cy="556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69" y="567690"/>
            <a:ext cx="3718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10" dirty="0">
                <a:latin typeface="Times New Roman"/>
                <a:cs typeface="Times New Roman"/>
              </a:rPr>
              <a:t>Some </a:t>
            </a:r>
            <a:r>
              <a:rPr sz="2400" b="0" spc="-5" dirty="0">
                <a:latin typeface="Times New Roman"/>
                <a:cs typeface="Times New Roman"/>
              </a:rPr>
              <a:t>more </a:t>
            </a:r>
            <a:r>
              <a:rPr sz="2400" b="0" spc="-10" dirty="0">
                <a:latin typeface="Times New Roman"/>
                <a:cs typeface="Times New Roman"/>
              </a:rPr>
              <a:t>common </a:t>
            </a:r>
            <a:r>
              <a:rPr sz="2400" b="0" spc="-5" dirty="0">
                <a:latin typeface="Times New Roman"/>
                <a:cs typeface="Times New Roman"/>
              </a:rPr>
              <a:t>gestures: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91200" y="914400"/>
            <a:ext cx="2362200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2270" y="1558290"/>
            <a:ext cx="3286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310" indent="-181610">
              <a:lnSpc>
                <a:spcPct val="100000"/>
              </a:lnSpc>
              <a:spcBef>
                <a:spcPts val="100"/>
              </a:spcBef>
              <a:buChar char="•"/>
              <a:tabLst>
                <a:tab pos="194310" algn="l"/>
              </a:tabLst>
            </a:pPr>
            <a:r>
              <a:rPr sz="2400" spc="-5" dirty="0">
                <a:latin typeface="Times New Roman"/>
                <a:cs typeface="Times New Roman"/>
              </a:rPr>
              <a:t>Palm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Palm </a:t>
            </a:r>
            <a:r>
              <a:rPr sz="2400" dirty="0">
                <a:latin typeface="Times New Roman"/>
                <a:cs typeface="Times New Roman"/>
              </a:rPr>
              <a:t>: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Authority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2270" y="4894579"/>
            <a:ext cx="4239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310" indent="-181610">
              <a:lnSpc>
                <a:spcPct val="100000"/>
              </a:lnSpc>
              <a:spcBef>
                <a:spcPts val="100"/>
              </a:spcBef>
              <a:buChar char="•"/>
              <a:tabLst>
                <a:tab pos="194310" algn="l"/>
              </a:tabLst>
            </a:pPr>
            <a:r>
              <a:rPr sz="2400" spc="-5" dirty="0">
                <a:latin typeface="Times New Roman"/>
                <a:cs typeface="Times New Roman"/>
              </a:rPr>
              <a:t>Hand </a:t>
            </a:r>
            <a:r>
              <a:rPr sz="2400" dirty="0">
                <a:latin typeface="Times New Roman"/>
                <a:cs typeface="Times New Roman"/>
              </a:rPr>
              <a:t>gripping </a:t>
            </a:r>
            <a:r>
              <a:rPr sz="2400" spc="-5" dirty="0">
                <a:latin typeface="Times New Roman"/>
                <a:cs typeface="Times New Roman"/>
              </a:rPr>
              <a:t>wrist </a:t>
            </a:r>
            <a:r>
              <a:rPr sz="2400" dirty="0">
                <a:latin typeface="Times New Roman"/>
                <a:cs typeface="Times New Roman"/>
              </a:rPr>
              <a:t>: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Frustration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67400" y="3429000"/>
            <a:ext cx="2286000" cy="243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39419" y="2762418"/>
          <a:ext cx="5803265" cy="14500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0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901">
                <a:tc>
                  <a:txBody>
                    <a:bodyPr/>
                    <a:lstStyle/>
                    <a:p>
                      <a:pPr marL="31750">
                        <a:lnSpc>
                          <a:spcPts val="262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%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2620"/>
                        </a:lnSpc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VERBAL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(Conveyed through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words)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38</a:t>
                      </a:r>
                      <a:r>
                        <a:rPr sz="2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%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7620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VOCAL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(intonation , pitch,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pauses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2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etc)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76200" marB="0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901">
                <a:tc>
                  <a:txBody>
                    <a:bodyPr/>
                    <a:lstStyle/>
                    <a:p>
                      <a:pPr marL="31750">
                        <a:lnSpc>
                          <a:spcPts val="2820"/>
                        </a:lnSpc>
                        <a:spcBef>
                          <a:spcPts val="60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55</a:t>
                      </a:r>
                      <a:r>
                        <a:rPr sz="2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%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7620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2820"/>
                        </a:lnSpc>
                        <a:spcBef>
                          <a:spcPts val="600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NON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VERBAL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(body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language)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76200" marB="0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64639" y="339090"/>
            <a:ext cx="60064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What's </a:t>
            </a: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your body telling</a:t>
            </a:r>
            <a:r>
              <a:rPr sz="3200" spc="-5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you?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680" y="1017270"/>
            <a:ext cx="790638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0" marR="5080" indent="-41275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Body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language: The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gestures,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poses, movements, and  expressions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that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person uses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communicate.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1177290"/>
            <a:ext cx="3731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310" indent="-181610">
              <a:lnSpc>
                <a:spcPct val="100000"/>
              </a:lnSpc>
              <a:spcBef>
                <a:spcPts val="100"/>
              </a:spcBef>
              <a:buChar char="•"/>
              <a:tabLst>
                <a:tab pos="194310" algn="l"/>
              </a:tabLst>
            </a:pPr>
            <a:r>
              <a:rPr sz="2400" spc="-5" dirty="0">
                <a:latin typeface="Times New Roman"/>
                <a:cs typeface="Times New Roman"/>
              </a:rPr>
              <a:t>Hands </a:t>
            </a:r>
            <a:r>
              <a:rPr sz="2400" dirty="0">
                <a:latin typeface="Times New Roman"/>
                <a:cs typeface="Times New Roman"/>
              </a:rPr>
              <a:t>in pocket :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aggression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900" y="3766820"/>
            <a:ext cx="4059554" cy="113792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94310" indent="-181610">
              <a:lnSpc>
                <a:spcPct val="100000"/>
              </a:lnSpc>
              <a:spcBef>
                <a:spcPts val="1600"/>
              </a:spcBef>
              <a:buChar char="•"/>
              <a:tabLst>
                <a:tab pos="194310" algn="l"/>
              </a:tabLst>
            </a:pPr>
            <a:r>
              <a:rPr sz="2400" spc="-5" dirty="0">
                <a:latin typeface="Times New Roman"/>
                <a:cs typeface="Times New Roman"/>
              </a:rPr>
              <a:t>Hands </a:t>
            </a:r>
            <a:r>
              <a:rPr sz="2400" dirty="0">
                <a:latin typeface="Times New Roman"/>
                <a:cs typeface="Times New Roman"/>
              </a:rPr>
              <a:t>on hips : </a:t>
            </a:r>
            <a:r>
              <a:rPr sz="2400" spc="-5" dirty="0">
                <a:latin typeface="Times New Roman"/>
                <a:cs typeface="Times New Roman"/>
              </a:rPr>
              <a:t>aggressive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,</a:t>
            </a:r>
            <a:endParaRPr sz="2400">
              <a:latin typeface="Times New Roman"/>
              <a:cs typeface="Times New Roman"/>
            </a:endParaRPr>
          </a:p>
          <a:p>
            <a:pPr marL="2174240">
              <a:lnSpc>
                <a:spcPct val="100000"/>
              </a:lnSpc>
              <a:spcBef>
                <a:spcPts val="1500"/>
              </a:spcBef>
            </a:pPr>
            <a:r>
              <a:rPr sz="2400" spc="-5" dirty="0">
                <a:latin typeface="Times New Roman"/>
                <a:cs typeface="Times New Roman"/>
              </a:rPr>
              <a:t>achiever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stance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1200" y="685800"/>
            <a:ext cx="2438400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5800" y="4419600"/>
            <a:ext cx="1905000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0869" y="720090"/>
            <a:ext cx="6691630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Some </a:t>
            </a:r>
            <a:r>
              <a:rPr sz="2400" spc="-5" dirty="0">
                <a:latin typeface="Times New Roman"/>
                <a:cs typeface="Times New Roman"/>
              </a:rPr>
              <a:t>more </a:t>
            </a:r>
            <a:r>
              <a:rPr sz="2400" spc="-10" dirty="0">
                <a:latin typeface="Times New Roman"/>
                <a:cs typeface="Times New Roman"/>
              </a:rPr>
              <a:t>common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gestures:</a:t>
            </a:r>
            <a:endParaRPr sz="2400">
              <a:latin typeface="Times New Roman"/>
              <a:cs typeface="Times New Roman"/>
            </a:endParaRPr>
          </a:p>
          <a:p>
            <a:pPr marL="194310" marR="1118870" indent="-194310">
              <a:lnSpc>
                <a:spcPct val="100000"/>
              </a:lnSpc>
              <a:buChar char="•"/>
              <a:tabLst>
                <a:tab pos="194310" algn="l"/>
              </a:tabLst>
            </a:pPr>
            <a:r>
              <a:rPr sz="2400" spc="-5" dirty="0">
                <a:latin typeface="Times New Roman"/>
                <a:cs typeface="Times New Roman"/>
              </a:rPr>
              <a:t>Mouth Guard </a:t>
            </a:r>
            <a:r>
              <a:rPr sz="2400" dirty="0">
                <a:latin typeface="Times New Roman"/>
                <a:cs typeface="Times New Roman"/>
              </a:rPr>
              <a:t>: suppressing </a:t>
            </a:r>
            <a:r>
              <a:rPr sz="2400" spc="-5" dirty="0">
                <a:latin typeface="Times New Roman"/>
                <a:cs typeface="Times New Roman"/>
              </a:rPr>
              <a:t>deceitful words,  </a:t>
            </a:r>
            <a:r>
              <a:rPr sz="2400" dirty="0">
                <a:latin typeface="Times New Roman"/>
                <a:cs typeface="Times New Roman"/>
              </a:rPr>
              <a:t>telling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lie</a:t>
            </a:r>
            <a:endParaRPr sz="2400">
              <a:latin typeface="Times New Roman"/>
              <a:cs typeface="Times New Roman"/>
            </a:endParaRPr>
          </a:p>
          <a:p>
            <a:pPr marL="194310" indent="-181610">
              <a:lnSpc>
                <a:spcPct val="100000"/>
              </a:lnSpc>
              <a:buChar char="•"/>
              <a:tabLst>
                <a:tab pos="194310" algn="l"/>
              </a:tabLst>
            </a:pPr>
            <a:r>
              <a:rPr sz="2400" spc="-5" dirty="0">
                <a:latin typeface="Times New Roman"/>
                <a:cs typeface="Times New Roman"/>
              </a:rPr>
              <a:t>nose </a:t>
            </a:r>
            <a:r>
              <a:rPr sz="2400" dirty="0">
                <a:latin typeface="Times New Roman"/>
                <a:cs typeface="Times New Roman"/>
              </a:rPr>
              <a:t>touching : listener </a:t>
            </a:r>
            <a:r>
              <a:rPr sz="2400" spc="-5" dirty="0">
                <a:latin typeface="Times New Roman"/>
                <a:cs typeface="Times New Roman"/>
              </a:rPr>
              <a:t>doubting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speaker’s</a:t>
            </a:r>
            <a:endParaRPr sz="2400">
              <a:latin typeface="Times New Roman"/>
              <a:cs typeface="Times New Roman"/>
            </a:endParaRPr>
          </a:p>
          <a:p>
            <a:pPr marL="2146300" marR="88773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words, </a:t>
            </a:r>
            <a:r>
              <a:rPr sz="2400" dirty="0">
                <a:latin typeface="Times New Roman"/>
                <a:cs typeface="Times New Roman"/>
              </a:rPr>
              <a:t>disguising </a:t>
            </a:r>
            <a:r>
              <a:rPr sz="2400" spc="-5" dirty="0">
                <a:latin typeface="Times New Roman"/>
                <a:cs typeface="Times New Roman"/>
              </a:rPr>
              <a:t>own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words,  mind </a:t>
            </a:r>
            <a:r>
              <a:rPr sz="2400" spc="5" dirty="0">
                <a:latin typeface="Times New Roman"/>
                <a:cs typeface="Times New Roman"/>
              </a:rPr>
              <a:t>your </a:t>
            </a:r>
            <a:r>
              <a:rPr sz="2400" spc="-5" dirty="0">
                <a:latin typeface="Times New Roman"/>
                <a:cs typeface="Times New Roman"/>
              </a:rPr>
              <a:t>own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business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94310" indent="-181610">
              <a:lnSpc>
                <a:spcPct val="100000"/>
              </a:lnSpc>
              <a:buChar char="•"/>
              <a:tabLst>
                <a:tab pos="194310" algn="l"/>
              </a:tabLst>
            </a:pPr>
            <a:r>
              <a:rPr sz="2400" spc="5" dirty="0">
                <a:latin typeface="Times New Roman"/>
                <a:cs typeface="Times New Roman"/>
              </a:rPr>
              <a:t>eye </a:t>
            </a:r>
            <a:r>
              <a:rPr sz="2400" dirty="0">
                <a:latin typeface="Times New Roman"/>
                <a:cs typeface="Times New Roman"/>
              </a:rPr>
              <a:t>rub : avoiding </a:t>
            </a:r>
            <a:r>
              <a:rPr sz="2400" spc="5" dirty="0">
                <a:latin typeface="Times New Roman"/>
                <a:cs typeface="Times New Roman"/>
              </a:rPr>
              <a:t>eye </a:t>
            </a:r>
            <a:r>
              <a:rPr sz="2400" dirty="0">
                <a:latin typeface="Times New Roman"/>
                <a:cs typeface="Times New Roman"/>
              </a:rPr>
              <a:t>contact,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lying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194310" indent="-181610">
              <a:lnSpc>
                <a:spcPct val="100000"/>
              </a:lnSpc>
              <a:buChar char="•"/>
              <a:tabLst>
                <a:tab pos="194310" algn="l"/>
              </a:tabLst>
            </a:pPr>
            <a:r>
              <a:rPr sz="2400" spc="-5" dirty="0">
                <a:latin typeface="Times New Roman"/>
                <a:cs typeface="Times New Roman"/>
              </a:rPr>
              <a:t>finger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mouth </a:t>
            </a:r>
            <a:r>
              <a:rPr sz="2400" dirty="0">
                <a:latin typeface="Times New Roman"/>
                <a:cs typeface="Times New Roman"/>
              </a:rPr>
              <a:t>: </a:t>
            </a:r>
            <a:r>
              <a:rPr sz="2400" spc="-5" dirty="0">
                <a:latin typeface="Times New Roman"/>
                <a:cs typeface="Times New Roman"/>
              </a:rPr>
              <a:t>needs reassurance, making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decision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194310" indent="-181610">
              <a:lnSpc>
                <a:spcPct val="100000"/>
              </a:lnSpc>
              <a:buChar char="•"/>
              <a:tabLst>
                <a:tab pos="194310" algn="l"/>
              </a:tabLst>
            </a:pPr>
            <a:r>
              <a:rPr sz="2400" spc="-5" dirty="0">
                <a:latin typeface="Times New Roman"/>
                <a:cs typeface="Times New Roman"/>
              </a:rPr>
              <a:t>chin </a:t>
            </a:r>
            <a:r>
              <a:rPr sz="2400" dirty="0">
                <a:latin typeface="Times New Roman"/>
                <a:cs typeface="Times New Roman"/>
              </a:rPr>
              <a:t>stroking : </a:t>
            </a:r>
            <a:r>
              <a:rPr sz="2400" spc="-5" dirty="0">
                <a:latin typeface="Times New Roman"/>
                <a:cs typeface="Times New Roman"/>
              </a:rPr>
              <a:t>making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decision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6000" y="4724400"/>
            <a:ext cx="1950720" cy="1741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77000" y="2286000"/>
            <a:ext cx="1828800" cy="167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567690"/>
            <a:ext cx="37211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Some more common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gestures:</a:t>
            </a:r>
            <a:endParaRPr sz="2400">
              <a:latin typeface="Times New Roman"/>
              <a:cs typeface="Times New Roman"/>
            </a:endParaRPr>
          </a:p>
          <a:p>
            <a:pPr marL="193040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2400" dirty="0">
                <a:latin typeface="Times New Roman"/>
                <a:cs typeface="Times New Roman"/>
              </a:rPr>
              <a:t>clenched </a:t>
            </a:r>
            <a:r>
              <a:rPr sz="2400" spc="-5" dirty="0">
                <a:latin typeface="Times New Roman"/>
                <a:cs typeface="Times New Roman"/>
              </a:rPr>
              <a:t>teeth </a:t>
            </a:r>
            <a:r>
              <a:rPr sz="2400" dirty="0">
                <a:latin typeface="Times New Roman"/>
                <a:cs typeface="Times New Roman"/>
              </a:rPr>
              <a:t>: </a:t>
            </a:r>
            <a:r>
              <a:rPr sz="2400" spc="-5" dirty="0">
                <a:latin typeface="Times New Roman"/>
                <a:cs typeface="Times New Roman"/>
              </a:rPr>
              <a:t>anger,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lying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4669" y="2396490"/>
            <a:ext cx="2450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040" indent="-180340">
              <a:lnSpc>
                <a:spcPct val="100000"/>
              </a:lnSpc>
              <a:spcBef>
                <a:spcPts val="100"/>
              </a:spcBef>
              <a:buChar char="•"/>
              <a:tabLst>
                <a:tab pos="193040" algn="l"/>
              </a:tabLst>
            </a:pPr>
            <a:r>
              <a:rPr sz="2400" dirty="0">
                <a:latin typeface="Times New Roman"/>
                <a:cs typeface="Times New Roman"/>
              </a:rPr>
              <a:t>boredom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gestures: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669" y="3859529"/>
            <a:ext cx="2714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040" indent="-180340">
              <a:lnSpc>
                <a:spcPct val="100000"/>
              </a:lnSpc>
              <a:spcBef>
                <a:spcPts val="100"/>
              </a:spcBef>
              <a:buChar char="•"/>
              <a:tabLst>
                <a:tab pos="193040" algn="l"/>
              </a:tabLst>
            </a:pPr>
            <a:r>
              <a:rPr sz="2400" dirty="0">
                <a:latin typeface="Times New Roman"/>
                <a:cs typeface="Times New Roman"/>
              </a:rPr>
              <a:t>evaluating gestures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15000" y="533400"/>
            <a:ext cx="2057400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4200" y="2209800"/>
            <a:ext cx="1905000" cy="167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91200" y="2286000"/>
            <a:ext cx="1802129" cy="1752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96000" y="4495800"/>
            <a:ext cx="1524000" cy="1752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1295400"/>
            <a:ext cx="7010400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8469" y="4286250"/>
            <a:ext cx="3172460" cy="169418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2400" spc="-5" dirty="0">
                <a:latin typeface="Times New Roman"/>
                <a:cs typeface="Times New Roman"/>
              </a:rPr>
              <a:t>Calculating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52100"/>
              </a:lnSpc>
            </a:pPr>
            <a:r>
              <a:rPr sz="2400" spc="-5" dirty="0">
                <a:latin typeface="Times New Roman"/>
                <a:cs typeface="Times New Roman"/>
              </a:rPr>
              <a:t>Every </a:t>
            </a:r>
            <a:r>
              <a:rPr sz="2400" dirty="0">
                <a:latin typeface="Times New Roman"/>
                <a:cs typeface="Times New Roman"/>
              </a:rPr>
              <a:t>thing under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control  relaxing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1770" y="339090"/>
            <a:ext cx="3373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Times New Roman"/>
                <a:cs typeface="Times New Roman"/>
              </a:rPr>
              <a:t>POSTURE AND</a:t>
            </a:r>
            <a:r>
              <a:rPr sz="2400" b="0" spc="-95" dirty="0">
                <a:latin typeface="Times New Roman"/>
                <a:cs typeface="Times New Roman"/>
              </a:rPr>
              <a:t> </a:t>
            </a:r>
            <a:r>
              <a:rPr sz="2400" b="0" spc="-5" dirty="0">
                <a:latin typeface="Times New Roman"/>
                <a:cs typeface="Times New Roman"/>
              </a:rPr>
              <a:t>STANCE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6070" y="706119"/>
            <a:ext cx="6149975" cy="4564380"/>
          </a:xfrm>
          <a:prstGeom prst="rect">
            <a:avLst/>
          </a:prstGeom>
        </p:spPr>
        <p:txBody>
          <a:bodyPr vert="horz" wrap="square" lIns="0" tIns="233680" rIns="0" bIns="0" rtlCol="0">
            <a:spAutoFit/>
          </a:bodyPr>
          <a:lstStyle/>
          <a:p>
            <a:pPr marL="193040" indent="-180340">
              <a:lnSpc>
                <a:spcPct val="100000"/>
              </a:lnSpc>
              <a:spcBef>
                <a:spcPts val="1840"/>
              </a:spcBef>
              <a:buSzPct val="85714"/>
              <a:buChar char="•"/>
              <a:tabLst>
                <a:tab pos="193040" algn="l"/>
              </a:tabLst>
            </a:pPr>
            <a:r>
              <a:rPr sz="2800" spc="-10" dirty="0">
                <a:latin typeface="Times New Roman"/>
                <a:cs typeface="Times New Roman"/>
              </a:rPr>
              <a:t>STANDING</a:t>
            </a:r>
            <a:endParaRPr sz="2800">
              <a:latin typeface="Times New Roman"/>
              <a:cs typeface="Times New Roman"/>
            </a:endParaRPr>
          </a:p>
          <a:p>
            <a:pPr marL="222250" indent="-209550">
              <a:lnSpc>
                <a:spcPct val="100000"/>
              </a:lnSpc>
              <a:spcBef>
                <a:spcPts val="1740"/>
              </a:spcBef>
              <a:buChar char="•"/>
              <a:tabLst>
                <a:tab pos="222250" algn="l"/>
              </a:tabLst>
            </a:pPr>
            <a:r>
              <a:rPr sz="2800" spc="-5" dirty="0">
                <a:latin typeface="Times New Roman"/>
                <a:cs typeface="Times New Roman"/>
              </a:rPr>
              <a:t>SITTING</a:t>
            </a:r>
            <a:endParaRPr sz="2800">
              <a:latin typeface="Times New Roman"/>
              <a:cs typeface="Times New Roman"/>
            </a:endParaRPr>
          </a:p>
          <a:p>
            <a:pPr marL="222250" indent="-209550">
              <a:lnSpc>
                <a:spcPct val="100000"/>
              </a:lnSpc>
              <a:spcBef>
                <a:spcPts val="1750"/>
              </a:spcBef>
              <a:buChar char="•"/>
              <a:tabLst>
                <a:tab pos="222250" algn="l"/>
              </a:tabLst>
            </a:pPr>
            <a:r>
              <a:rPr sz="2800" spc="-10" dirty="0">
                <a:latin typeface="Times New Roman"/>
                <a:cs typeface="Times New Roman"/>
              </a:rPr>
              <a:t>LYING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50"/>
              </a:spcBef>
            </a:pPr>
            <a:r>
              <a:rPr sz="2800" spc="-5" dirty="0">
                <a:latin typeface="Times New Roman"/>
                <a:cs typeface="Times New Roman"/>
              </a:rPr>
              <a:t>SOME </a:t>
            </a:r>
            <a:r>
              <a:rPr sz="2800" spc="-10" dirty="0">
                <a:latin typeface="Times New Roman"/>
                <a:cs typeface="Times New Roman"/>
              </a:rPr>
              <a:t>COMMON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POSTURES:</a:t>
            </a:r>
            <a:endParaRPr sz="2800">
              <a:latin typeface="Times New Roman"/>
              <a:cs typeface="Times New Roman"/>
            </a:endParaRPr>
          </a:p>
          <a:p>
            <a:pPr marL="222250" indent="-209550">
              <a:lnSpc>
                <a:spcPct val="100000"/>
              </a:lnSpc>
              <a:spcBef>
                <a:spcPts val="1750"/>
              </a:spcBef>
              <a:buChar char="•"/>
              <a:tabLst>
                <a:tab pos="222250" algn="l"/>
              </a:tabLst>
            </a:pPr>
            <a:r>
              <a:rPr sz="2800" spc="-10" dirty="0">
                <a:latin typeface="Times New Roman"/>
                <a:cs typeface="Times New Roman"/>
              </a:rPr>
              <a:t>SAGGING </a:t>
            </a:r>
            <a:r>
              <a:rPr sz="2800" dirty="0">
                <a:latin typeface="Times New Roman"/>
                <a:cs typeface="Times New Roman"/>
              </a:rPr>
              <a:t>: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Depression</a:t>
            </a:r>
            <a:endParaRPr sz="2800">
              <a:latin typeface="Times New Roman"/>
              <a:cs typeface="Times New Roman"/>
            </a:endParaRPr>
          </a:p>
          <a:p>
            <a:pPr marL="222250" indent="-209550">
              <a:lnSpc>
                <a:spcPct val="100000"/>
              </a:lnSpc>
              <a:spcBef>
                <a:spcPts val="1750"/>
              </a:spcBef>
              <a:buChar char="•"/>
              <a:tabLst>
                <a:tab pos="222250" algn="l"/>
              </a:tabLst>
            </a:pPr>
            <a:r>
              <a:rPr sz="2800" spc="-5" dirty="0">
                <a:latin typeface="Times New Roman"/>
                <a:cs typeface="Times New Roman"/>
              </a:rPr>
              <a:t>FORWARD </a:t>
            </a:r>
            <a:r>
              <a:rPr sz="2800" spc="-10" dirty="0">
                <a:latin typeface="Times New Roman"/>
                <a:cs typeface="Times New Roman"/>
              </a:rPr>
              <a:t>LEAN </a:t>
            </a:r>
            <a:r>
              <a:rPr sz="2800" dirty="0">
                <a:latin typeface="Times New Roman"/>
                <a:cs typeface="Times New Roman"/>
              </a:rPr>
              <a:t>: </a:t>
            </a:r>
            <a:r>
              <a:rPr sz="2800" spc="-5" dirty="0">
                <a:latin typeface="Times New Roman"/>
                <a:cs typeface="Times New Roman"/>
              </a:rPr>
              <a:t>Positive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Attitude</a:t>
            </a:r>
            <a:endParaRPr sz="2800">
              <a:latin typeface="Times New Roman"/>
              <a:cs typeface="Times New Roman"/>
            </a:endParaRPr>
          </a:p>
          <a:p>
            <a:pPr marL="222250" indent="-209550">
              <a:lnSpc>
                <a:spcPct val="100000"/>
              </a:lnSpc>
              <a:spcBef>
                <a:spcPts val="1740"/>
              </a:spcBef>
              <a:buChar char="•"/>
              <a:tabLst>
                <a:tab pos="222250" algn="l"/>
              </a:tabLst>
            </a:pPr>
            <a:r>
              <a:rPr sz="2800" spc="-5" dirty="0">
                <a:latin typeface="Times New Roman"/>
                <a:cs typeface="Times New Roman"/>
              </a:rPr>
              <a:t>BACKWARD </a:t>
            </a:r>
            <a:r>
              <a:rPr sz="2800" spc="-10" dirty="0">
                <a:latin typeface="Times New Roman"/>
                <a:cs typeface="Times New Roman"/>
              </a:rPr>
              <a:t>LEAN </a:t>
            </a:r>
            <a:r>
              <a:rPr sz="2800" dirty="0">
                <a:latin typeface="Times New Roman"/>
                <a:cs typeface="Times New Roman"/>
              </a:rPr>
              <a:t>: </a:t>
            </a:r>
            <a:r>
              <a:rPr sz="2800" spc="-5" dirty="0">
                <a:latin typeface="Times New Roman"/>
                <a:cs typeface="Times New Roman"/>
              </a:rPr>
              <a:t>Negative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Attitude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790" y="0"/>
            <a:ext cx="5721350" cy="503174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2400" spc="-10" dirty="0">
                <a:latin typeface="Times New Roman"/>
                <a:cs typeface="Times New Roman"/>
              </a:rPr>
              <a:t>Some common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postures:</a:t>
            </a:r>
            <a:endParaRPr sz="2400">
              <a:latin typeface="Times New Roman"/>
              <a:cs typeface="Times New Roman"/>
            </a:endParaRPr>
          </a:p>
          <a:p>
            <a:pPr marL="193040" indent="-180340">
              <a:lnSpc>
                <a:spcPct val="100000"/>
              </a:lnSpc>
              <a:spcBef>
                <a:spcPts val="1500"/>
              </a:spcBef>
              <a:buChar char="•"/>
              <a:tabLst>
                <a:tab pos="193040" algn="l"/>
              </a:tabLst>
            </a:pPr>
            <a:r>
              <a:rPr sz="2400" spc="-5" dirty="0">
                <a:latin typeface="Times New Roman"/>
                <a:cs typeface="Times New Roman"/>
              </a:rPr>
              <a:t>arms folded </a:t>
            </a:r>
            <a:r>
              <a:rPr sz="2400" dirty="0">
                <a:latin typeface="Times New Roman"/>
                <a:cs typeface="Times New Roman"/>
              </a:rPr>
              <a:t>across the </a:t>
            </a:r>
            <a:r>
              <a:rPr sz="2400" spc="-5" dirty="0">
                <a:latin typeface="Times New Roman"/>
                <a:cs typeface="Times New Roman"/>
              </a:rPr>
              <a:t>chest </a:t>
            </a:r>
            <a:r>
              <a:rPr sz="2400" dirty="0">
                <a:latin typeface="Times New Roman"/>
                <a:cs typeface="Times New Roman"/>
              </a:rPr>
              <a:t>: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unsympathetic</a:t>
            </a:r>
            <a:endParaRPr sz="2400">
              <a:latin typeface="Times New Roman"/>
              <a:cs typeface="Times New Roman"/>
            </a:endParaRPr>
          </a:p>
          <a:p>
            <a:pPr marL="193040" indent="-180340">
              <a:lnSpc>
                <a:spcPct val="100000"/>
              </a:lnSpc>
              <a:spcBef>
                <a:spcPts val="1500"/>
              </a:spcBef>
              <a:buChar char="•"/>
              <a:tabLst>
                <a:tab pos="193040" algn="l"/>
              </a:tabLst>
            </a:pPr>
            <a:r>
              <a:rPr sz="2400" spc="-5" dirty="0">
                <a:latin typeface="Times New Roman"/>
                <a:cs typeface="Times New Roman"/>
              </a:rPr>
              <a:t>arms </a:t>
            </a:r>
            <a:r>
              <a:rPr sz="2400" dirty="0">
                <a:latin typeface="Times New Roman"/>
                <a:cs typeface="Times New Roman"/>
              </a:rPr>
              <a:t>held </a:t>
            </a:r>
            <a:r>
              <a:rPr sz="2400" spc="-5" dirty="0">
                <a:latin typeface="Times New Roman"/>
                <a:cs typeface="Times New Roman"/>
              </a:rPr>
              <a:t>loose </a:t>
            </a:r>
            <a:r>
              <a:rPr sz="2400" dirty="0">
                <a:latin typeface="Times New Roman"/>
                <a:cs typeface="Times New Roman"/>
              </a:rPr>
              <a:t>: </a:t>
            </a:r>
            <a:r>
              <a:rPr sz="2400" spc="-5" dirty="0">
                <a:latin typeface="Times New Roman"/>
                <a:cs typeface="Times New Roman"/>
              </a:rPr>
              <a:t>open </a:t>
            </a:r>
            <a:r>
              <a:rPr sz="2400" dirty="0">
                <a:latin typeface="Times New Roman"/>
                <a:cs typeface="Times New Roman"/>
              </a:rPr>
              <a:t>positive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attitude</a:t>
            </a:r>
            <a:endParaRPr sz="2400">
              <a:latin typeface="Times New Roman"/>
              <a:cs typeface="Times New Roman"/>
            </a:endParaRPr>
          </a:p>
          <a:p>
            <a:pPr marL="193040" indent="-180340">
              <a:lnSpc>
                <a:spcPct val="100000"/>
              </a:lnSpc>
              <a:spcBef>
                <a:spcPts val="1500"/>
              </a:spcBef>
              <a:buChar char="•"/>
              <a:tabLst>
                <a:tab pos="193040" algn="l"/>
              </a:tabLst>
            </a:pPr>
            <a:r>
              <a:rPr sz="2400" dirty="0">
                <a:latin typeface="Times New Roman"/>
                <a:cs typeface="Times New Roman"/>
              </a:rPr>
              <a:t>upright posture : high status , I am the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boss</a:t>
            </a:r>
            <a:endParaRPr sz="2400">
              <a:latin typeface="Times New Roman"/>
              <a:cs typeface="Times New Roman"/>
            </a:endParaRPr>
          </a:p>
          <a:p>
            <a:pPr marL="193040" indent="-180340">
              <a:lnSpc>
                <a:spcPct val="100000"/>
              </a:lnSpc>
              <a:spcBef>
                <a:spcPts val="1500"/>
              </a:spcBef>
              <a:buChar char="•"/>
              <a:tabLst>
                <a:tab pos="193040" algn="l"/>
              </a:tabLst>
            </a:pPr>
            <a:r>
              <a:rPr sz="2400" spc="-5" dirty="0">
                <a:latin typeface="Times New Roman"/>
                <a:cs typeface="Times New Roman"/>
              </a:rPr>
              <a:t>bowing </a:t>
            </a:r>
            <a:r>
              <a:rPr sz="2400" dirty="0">
                <a:latin typeface="Times New Roman"/>
                <a:cs typeface="Times New Roman"/>
              </a:rPr>
              <a:t>head : </a:t>
            </a:r>
            <a:r>
              <a:rPr sz="2400" spc="-5" dirty="0">
                <a:latin typeface="Times New Roman"/>
                <a:cs typeface="Times New Roman"/>
              </a:rPr>
              <a:t>lower </a:t>
            </a:r>
            <a:r>
              <a:rPr sz="2400" dirty="0">
                <a:latin typeface="Times New Roman"/>
                <a:cs typeface="Times New Roman"/>
              </a:rPr>
              <a:t>status</a:t>
            </a:r>
            <a:endParaRPr sz="2400">
              <a:latin typeface="Times New Roman"/>
              <a:cs typeface="Times New Roman"/>
            </a:endParaRPr>
          </a:p>
          <a:p>
            <a:pPr marL="193040" indent="-180340">
              <a:lnSpc>
                <a:spcPct val="100000"/>
              </a:lnSpc>
              <a:spcBef>
                <a:spcPts val="1500"/>
              </a:spcBef>
              <a:buChar char="•"/>
              <a:tabLst>
                <a:tab pos="193040" algn="l"/>
              </a:tabLst>
            </a:pPr>
            <a:r>
              <a:rPr sz="2400" spc="-5" dirty="0">
                <a:latin typeface="Times New Roman"/>
                <a:cs typeface="Times New Roman"/>
              </a:rPr>
              <a:t>sideway </a:t>
            </a:r>
            <a:r>
              <a:rPr sz="2400" dirty="0">
                <a:latin typeface="Times New Roman"/>
                <a:cs typeface="Times New Roman"/>
              </a:rPr>
              <a:t>lean : relaxation,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friendliness</a:t>
            </a:r>
            <a:endParaRPr sz="2400">
              <a:latin typeface="Times New Roman"/>
              <a:cs typeface="Times New Roman"/>
            </a:endParaRPr>
          </a:p>
          <a:p>
            <a:pPr marL="193040" indent="-180340">
              <a:lnSpc>
                <a:spcPct val="100000"/>
              </a:lnSpc>
              <a:spcBef>
                <a:spcPts val="1500"/>
              </a:spcBef>
              <a:buChar char="•"/>
              <a:tabLst>
                <a:tab pos="193040" algn="l"/>
              </a:tabLst>
            </a:pPr>
            <a:r>
              <a:rPr sz="2400" dirty="0">
                <a:latin typeface="Times New Roman"/>
                <a:cs typeface="Times New Roman"/>
              </a:rPr>
              <a:t>self </a:t>
            </a:r>
            <a:r>
              <a:rPr sz="2400" spc="-5" dirty="0">
                <a:latin typeface="Times New Roman"/>
                <a:cs typeface="Times New Roman"/>
              </a:rPr>
              <a:t>wrapping </a:t>
            </a:r>
            <a:r>
              <a:rPr sz="2400" dirty="0">
                <a:latin typeface="Times New Roman"/>
                <a:cs typeface="Times New Roman"/>
              </a:rPr>
              <a:t>: </a:t>
            </a:r>
            <a:r>
              <a:rPr sz="2400" spc="-5" dirty="0">
                <a:latin typeface="Times New Roman"/>
                <a:cs typeface="Times New Roman"/>
              </a:rPr>
              <a:t>withdrawal, </a:t>
            </a:r>
            <a:r>
              <a:rPr sz="2400" dirty="0">
                <a:latin typeface="Times New Roman"/>
                <a:cs typeface="Times New Roman"/>
              </a:rPr>
              <a:t>self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protection</a:t>
            </a:r>
            <a:endParaRPr sz="2400">
              <a:latin typeface="Times New Roman"/>
              <a:cs typeface="Times New Roman"/>
            </a:endParaRPr>
          </a:p>
          <a:p>
            <a:pPr marL="193040" indent="-180340">
              <a:lnSpc>
                <a:spcPct val="100000"/>
              </a:lnSpc>
              <a:spcBef>
                <a:spcPts val="1500"/>
              </a:spcBef>
              <a:buChar char="•"/>
              <a:tabLst>
                <a:tab pos="193040" algn="l"/>
              </a:tabLst>
            </a:pPr>
            <a:r>
              <a:rPr sz="2400" dirty="0">
                <a:latin typeface="Times New Roman"/>
                <a:cs typeface="Times New Roman"/>
              </a:rPr>
              <a:t>slouching </a:t>
            </a:r>
            <a:r>
              <a:rPr sz="2400" spc="-5" dirty="0">
                <a:latin typeface="Times New Roman"/>
                <a:cs typeface="Times New Roman"/>
              </a:rPr>
              <a:t>with forward lean </a:t>
            </a:r>
            <a:r>
              <a:rPr sz="2400" dirty="0">
                <a:latin typeface="Times New Roman"/>
                <a:cs typeface="Times New Roman"/>
              </a:rPr>
              <a:t>: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lowliness</a:t>
            </a:r>
            <a:endParaRPr sz="2400">
              <a:latin typeface="Times New Roman"/>
              <a:cs typeface="Times New Roman"/>
            </a:endParaRPr>
          </a:p>
          <a:p>
            <a:pPr marL="193040" indent="-180340">
              <a:lnSpc>
                <a:spcPct val="100000"/>
              </a:lnSpc>
              <a:spcBef>
                <a:spcPts val="1500"/>
              </a:spcBef>
              <a:buChar char="•"/>
              <a:tabLst>
                <a:tab pos="193040" algn="l"/>
              </a:tabLst>
            </a:pPr>
            <a:r>
              <a:rPr sz="2400" spc="-5" dirty="0">
                <a:latin typeface="Times New Roman"/>
                <a:cs typeface="Times New Roman"/>
              </a:rPr>
              <a:t>moderately </a:t>
            </a:r>
            <a:r>
              <a:rPr sz="2400" dirty="0">
                <a:latin typeface="Times New Roman"/>
                <a:cs typeface="Times New Roman"/>
              </a:rPr>
              <a:t>upright : </a:t>
            </a:r>
            <a:r>
              <a:rPr sz="2400" spc="-5" dirty="0">
                <a:latin typeface="Times New Roman"/>
                <a:cs typeface="Times New Roman"/>
              </a:rPr>
              <a:t>enthusiasm,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friendliness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6000" y="304800"/>
            <a:ext cx="2514600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0" y="2971800"/>
            <a:ext cx="2514600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6669" y="345440"/>
            <a:ext cx="4730750" cy="5215890"/>
          </a:xfrm>
          <a:prstGeom prst="rect">
            <a:avLst/>
          </a:prstGeom>
        </p:spPr>
        <p:txBody>
          <a:bodyPr vert="horz" wrap="square" lIns="0" tIns="234950" rIns="0" bIns="0" rtlCol="0">
            <a:spAutoFit/>
          </a:bodyPr>
          <a:lstStyle/>
          <a:p>
            <a:pPr marL="2526030">
              <a:lnSpc>
                <a:spcPct val="100000"/>
              </a:lnSpc>
              <a:spcBef>
                <a:spcPts val="1850"/>
              </a:spcBef>
            </a:pPr>
            <a:r>
              <a:rPr sz="2800" spc="-10" dirty="0">
                <a:latin typeface="Times New Roman"/>
                <a:cs typeface="Times New Roman"/>
              </a:rPr>
              <a:t>PROXEMICS</a:t>
            </a:r>
            <a:endParaRPr sz="2800">
              <a:latin typeface="Times New Roman"/>
              <a:cs typeface="Times New Roman"/>
            </a:endParaRPr>
          </a:p>
          <a:p>
            <a:pPr marL="223520" indent="-210820">
              <a:lnSpc>
                <a:spcPct val="100000"/>
              </a:lnSpc>
              <a:spcBef>
                <a:spcPts val="1750"/>
              </a:spcBef>
              <a:buChar char="•"/>
              <a:tabLst>
                <a:tab pos="223520" algn="l"/>
                <a:tab pos="3307079" algn="l"/>
              </a:tabLst>
            </a:pPr>
            <a:r>
              <a:rPr sz="2800" spc="-5" dirty="0">
                <a:latin typeface="Times New Roman"/>
                <a:cs typeface="Times New Roman"/>
              </a:rPr>
              <a:t>Intimate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Touching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:	0-18”</a:t>
            </a:r>
            <a:endParaRPr sz="2800">
              <a:latin typeface="Times New Roman"/>
              <a:cs typeface="Times New Roman"/>
            </a:endParaRPr>
          </a:p>
          <a:p>
            <a:pPr marL="223520" indent="-210820">
              <a:lnSpc>
                <a:spcPct val="100000"/>
              </a:lnSpc>
              <a:spcBef>
                <a:spcPts val="1750"/>
              </a:spcBef>
              <a:buChar char="•"/>
              <a:tabLst>
                <a:tab pos="223520" algn="l"/>
              </a:tabLst>
            </a:pPr>
            <a:r>
              <a:rPr sz="2800" spc="-5" dirty="0">
                <a:latin typeface="Times New Roman"/>
                <a:cs typeface="Times New Roman"/>
              </a:rPr>
              <a:t>Personal </a:t>
            </a:r>
            <a:r>
              <a:rPr sz="2800" dirty="0">
                <a:latin typeface="Times New Roman"/>
                <a:cs typeface="Times New Roman"/>
              </a:rPr>
              <a:t>: </a:t>
            </a:r>
            <a:r>
              <a:rPr sz="2800" spc="-5" dirty="0">
                <a:latin typeface="Times New Roman"/>
                <a:cs typeface="Times New Roman"/>
              </a:rPr>
              <a:t>Close </a:t>
            </a:r>
            <a:r>
              <a:rPr sz="2800" dirty="0">
                <a:latin typeface="Times New Roman"/>
                <a:cs typeface="Times New Roman"/>
              </a:rPr>
              <a:t>-1½ to 2½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feet</a:t>
            </a:r>
            <a:endParaRPr sz="2800">
              <a:latin typeface="Times New Roman"/>
              <a:cs typeface="Times New Roman"/>
            </a:endParaRPr>
          </a:p>
          <a:p>
            <a:pPr marL="1780539">
              <a:lnSpc>
                <a:spcPct val="100000"/>
              </a:lnSpc>
              <a:spcBef>
                <a:spcPts val="1740"/>
              </a:spcBef>
            </a:pPr>
            <a:r>
              <a:rPr sz="2800" spc="-5" dirty="0">
                <a:latin typeface="Times New Roman"/>
                <a:cs typeface="Times New Roman"/>
              </a:rPr>
              <a:t>Far </a:t>
            </a:r>
            <a:r>
              <a:rPr sz="2800" dirty="0">
                <a:latin typeface="Times New Roman"/>
                <a:cs typeface="Times New Roman"/>
              </a:rPr>
              <a:t>- 2½ to 4 ½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feet</a:t>
            </a:r>
            <a:endParaRPr sz="2800">
              <a:latin typeface="Times New Roman"/>
              <a:cs typeface="Times New Roman"/>
            </a:endParaRPr>
          </a:p>
          <a:p>
            <a:pPr marL="223520" indent="-210820">
              <a:lnSpc>
                <a:spcPct val="100000"/>
              </a:lnSpc>
              <a:spcBef>
                <a:spcPts val="1750"/>
              </a:spcBef>
              <a:buChar char="•"/>
              <a:tabLst>
                <a:tab pos="223520" algn="l"/>
              </a:tabLst>
            </a:pPr>
            <a:r>
              <a:rPr sz="2800" spc="-5" dirty="0">
                <a:latin typeface="Times New Roman"/>
                <a:cs typeface="Times New Roman"/>
              </a:rPr>
              <a:t>Social </a:t>
            </a:r>
            <a:r>
              <a:rPr sz="2800" dirty="0">
                <a:latin typeface="Times New Roman"/>
                <a:cs typeface="Times New Roman"/>
              </a:rPr>
              <a:t>: </a:t>
            </a:r>
            <a:r>
              <a:rPr sz="2800" spc="-5" dirty="0">
                <a:latin typeface="Times New Roman"/>
                <a:cs typeface="Times New Roman"/>
              </a:rPr>
              <a:t>Close </a:t>
            </a:r>
            <a:r>
              <a:rPr sz="2800" dirty="0">
                <a:latin typeface="Times New Roman"/>
                <a:cs typeface="Times New Roman"/>
              </a:rPr>
              <a:t>4-7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feet</a:t>
            </a:r>
            <a:endParaRPr sz="2800">
              <a:latin typeface="Times New Roman"/>
              <a:cs typeface="Times New Roman"/>
            </a:endParaRPr>
          </a:p>
          <a:p>
            <a:pPr marL="1515110">
              <a:lnSpc>
                <a:spcPct val="100000"/>
              </a:lnSpc>
              <a:spcBef>
                <a:spcPts val="1750"/>
              </a:spcBef>
            </a:pPr>
            <a:r>
              <a:rPr sz="2800" spc="-5" dirty="0">
                <a:latin typeface="Times New Roman"/>
                <a:cs typeface="Times New Roman"/>
              </a:rPr>
              <a:t>Far </a:t>
            </a:r>
            <a:r>
              <a:rPr sz="2800" dirty="0">
                <a:latin typeface="Times New Roman"/>
                <a:cs typeface="Times New Roman"/>
              </a:rPr>
              <a:t>- 7-12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feet</a:t>
            </a:r>
            <a:endParaRPr sz="2800">
              <a:latin typeface="Times New Roman"/>
              <a:cs typeface="Times New Roman"/>
            </a:endParaRPr>
          </a:p>
          <a:p>
            <a:pPr marL="223520" indent="-210820">
              <a:lnSpc>
                <a:spcPct val="100000"/>
              </a:lnSpc>
              <a:spcBef>
                <a:spcPts val="1750"/>
              </a:spcBef>
              <a:buChar char="•"/>
              <a:tabLst>
                <a:tab pos="223520" algn="l"/>
                <a:tab pos="1496060" algn="l"/>
              </a:tabLst>
            </a:pPr>
            <a:r>
              <a:rPr sz="2800" spc="-5" dirty="0">
                <a:latin typeface="Times New Roman"/>
                <a:cs typeface="Times New Roman"/>
              </a:rPr>
              <a:t>Public</a:t>
            </a:r>
            <a:r>
              <a:rPr sz="2800" dirty="0">
                <a:latin typeface="Times New Roman"/>
                <a:cs typeface="Times New Roman"/>
              </a:rPr>
              <a:t> :	</a:t>
            </a:r>
            <a:r>
              <a:rPr sz="2800" spc="-5" dirty="0">
                <a:latin typeface="Times New Roman"/>
                <a:cs typeface="Times New Roman"/>
              </a:rPr>
              <a:t>Close </a:t>
            </a:r>
            <a:r>
              <a:rPr sz="2800" dirty="0">
                <a:latin typeface="Times New Roman"/>
                <a:cs typeface="Times New Roman"/>
              </a:rPr>
              <a:t>- 12-25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feet</a:t>
            </a:r>
            <a:endParaRPr sz="2800">
              <a:latin typeface="Times New Roman"/>
              <a:cs typeface="Times New Roman"/>
            </a:endParaRPr>
          </a:p>
          <a:p>
            <a:pPr marL="1515110">
              <a:lnSpc>
                <a:spcPct val="100000"/>
              </a:lnSpc>
              <a:spcBef>
                <a:spcPts val="1750"/>
              </a:spcBef>
            </a:pPr>
            <a:r>
              <a:rPr sz="2800" spc="-5" dirty="0">
                <a:latin typeface="Times New Roman"/>
                <a:cs typeface="Times New Roman"/>
              </a:rPr>
              <a:t>Far </a:t>
            </a:r>
            <a:r>
              <a:rPr sz="2800" dirty="0">
                <a:latin typeface="Times New Roman"/>
                <a:cs typeface="Times New Roman"/>
              </a:rPr>
              <a:t>- 25 </a:t>
            </a:r>
            <a:r>
              <a:rPr sz="2800" spc="-10" dirty="0">
                <a:latin typeface="Times New Roman"/>
                <a:cs typeface="Times New Roman"/>
              </a:rPr>
              <a:t>feet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greater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98969" y="2980689"/>
            <a:ext cx="200660" cy="858519"/>
          </a:xfrm>
          <a:custGeom>
            <a:avLst/>
            <a:gdLst/>
            <a:ahLst/>
            <a:cxnLst/>
            <a:rect l="l" t="t" r="r" b="b"/>
            <a:pathLst>
              <a:path w="200659" h="858520">
                <a:moveTo>
                  <a:pt x="0" y="0"/>
                </a:moveTo>
                <a:lnTo>
                  <a:pt x="66039" y="858520"/>
                </a:lnTo>
                <a:lnTo>
                  <a:pt x="200659" y="858520"/>
                </a:lnTo>
                <a:lnTo>
                  <a:pt x="200659" y="1397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400800" y="838200"/>
            <a:ext cx="902969" cy="993140"/>
            <a:chOff x="6400800" y="838200"/>
            <a:chExt cx="902969" cy="993140"/>
          </a:xfrm>
        </p:grpSpPr>
        <p:sp>
          <p:nvSpPr>
            <p:cNvPr id="4" name="object 4"/>
            <p:cNvSpPr/>
            <p:nvPr/>
          </p:nvSpPr>
          <p:spPr>
            <a:xfrm>
              <a:off x="6677659" y="1621790"/>
              <a:ext cx="626110" cy="209550"/>
            </a:xfrm>
            <a:custGeom>
              <a:avLst/>
              <a:gdLst/>
              <a:ahLst/>
              <a:cxnLst/>
              <a:rect l="l" t="t" r="r" b="b"/>
              <a:pathLst>
                <a:path w="626109" h="209550">
                  <a:moveTo>
                    <a:pt x="544830" y="0"/>
                  </a:moveTo>
                  <a:lnTo>
                    <a:pt x="447040" y="0"/>
                  </a:lnTo>
                  <a:lnTo>
                    <a:pt x="387350" y="15239"/>
                  </a:lnTo>
                  <a:lnTo>
                    <a:pt x="313690" y="36830"/>
                  </a:lnTo>
                  <a:lnTo>
                    <a:pt x="246380" y="59689"/>
                  </a:lnTo>
                  <a:lnTo>
                    <a:pt x="194310" y="74930"/>
                  </a:lnTo>
                  <a:lnTo>
                    <a:pt x="148590" y="82550"/>
                  </a:lnTo>
                  <a:lnTo>
                    <a:pt x="81280" y="82550"/>
                  </a:lnTo>
                  <a:lnTo>
                    <a:pt x="52070" y="96520"/>
                  </a:lnTo>
                  <a:lnTo>
                    <a:pt x="21590" y="119380"/>
                  </a:lnTo>
                  <a:lnTo>
                    <a:pt x="6350" y="127000"/>
                  </a:lnTo>
                  <a:lnTo>
                    <a:pt x="0" y="142239"/>
                  </a:lnTo>
                  <a:lnTo>
                    <a:pt x="13970" y="149860"/>
                  </a:lnTo>
                  <a:lnTo>
                    <a:pt x="36830" y="157480"/>
                  </a:lnTo>
                  <a:lnTo>
                    <a:pt x="67310" y="163830"/>
                  </a:lnTo>
                  <a:lnTo>
                    <a:pt x="156210" y="186689"/>
                  </a:lnTo>
                  <a:lnTo>
                    <a:pt x="252730" y="201930"/>
                  </a:lnTo>
                  <a:lnTo>
                    <a:pt x="335280" y="209550"/>
                  </a:lnTo>
                  <a:lnTo>
                    <a:pt x="373380" y="201930"/>
                  </a:lnTo>
                  <a:lnTo>
                    <a:pt x="417830" y="179070"/>
                  </a:lnTo>
                  <a:lnTo>
                    <a:pt x="514350" y="111760"/>
                  </a:lnTo>
                  <a:lnTo>
                    <a:pt x="596900" y="52070"/>
                  </a:lnTo>
                  <a:lnTo>
                    <a:pt x="626110" y="22860"/>
                  </a:lnTo>
                  <a:lnTo>
                    <a:pt x="619760" y="22860"/>
                  </a:lnTo>
                  <a:lnTo>
                    <a:pt x="604520" y="15239"/>
                  </a:lnTo>
                  <a:lnTo>
                    <a:pt x="544830" y="0"/>
                  </a:lnTo>
                  <a:close/>
                </a:path>
              </a:pathLst>
            </a:custGeom>
            <a:solidFill>
              <a:srgbClr val="7FC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00800" y="838200"/>
              <a:ext cx="717550" cy="791210"/>
            </a:xfrm>
            <a:custGeom>
              <a:avLst/>
              <a:gdLst/>
              <a:ahLst/>
              <a:cxnLst/>
              <a:rect l="l" t="t" r="r" b="b"/>
              <a:pathLst>
                <a:path w="717550" h="791210">
                  <a:moveTo>
                    <a:pt x="358140" y="0"/>
                  </a:moveTo>
                  <a:lnTo>
                    <a:pt x="313401" y="3072"/>
                  </a:lnTo>
                  <a:lnTo>
                    <a:pt x="270268" y="12044"/>
                  </a:lnTo>
                  <a:lnTo>
                    <a:pt x="229085" y="26548"/>
                  </a:lnTo>
                  <a:lnTo>
                    <a:pt x="190194" y="46217"/>
                  </a:lnTo>
                  <a:lnTo>
                    <a:pt x="153939" y="70682"/>
                  </a:lnTo>
                  <a:lnTo>
                    <a:pt x="120664" y="99576"/>
                  </a:lnTo>
                  <a:lnTo>
                    <a:pt x="90711" y="132532"/>
                  </a:lnTo>
                  <a:lnTo>
                    <a:pt x="64424" y="169182"/>
                  </a:lnTo>
                  <a:lnTo>
                    <a:pt x="42147" y="209158"/>
                  </a:lnTo>
                  <a:lnTo>
                    <a:pt x="24223" y="252092"/>
                  </a:lnTo>
                  <a:lnTo>
                    <a:pt x="10994" y="297617"/>
                  </a:lnTo>
                  <a:lnTo>
                    <a:pt x="2805" y="345366"/>
                  </a:lnTo>
                  <a:lnTo>
                    <a:pt x="0" y="394970"/>
                  </a:lnTo>
                  <a:lnTo>
                    <a:pt x="2805" y="444845"/>
                  </a:lnTo>
                  <a:lnTo>
                    <a:pt x="10994" y="492823"/>
                  </a:lnTo>
                  <a:lnTo>
                    <a:pt x="24223" y="538539"/>
                  </a:lnTo>
                  <a:lnTo>
                    <a:pt x="42147" y="581630"/>
                  </a:lnTo>
                  <a:lnTo>
                    <a:pt x="64424" y="621731"/>
                  </a:lnTo>
                  <a:lnTo>
                    <a:pt x="90711" y="658479"/>
                  </a:lnTo>
                  <a:lnTo>
                    <a:pt x="120664" y="691508"/>
                  </a:lnTo>
                  <a:lnTo>
                    <a:pt x="153939" y="720455"/>
                  </a:lnTo>
                  <a:lnTo>
                    <a:pt x="190194" y="744955"/>
                  </a:lnTo>
                  <a:lnTo>
                    <a:pt x="229085" y="764645"/>
                  </a:lnTo>
                  <a:lnTo>
                    <a:pt x="270268" y="779160"/>
                  </a:lnTo>
                  <a:lnTo>
                    <a:pt x="313401" y="788137"/>
                  </a:lnTo>
                  <a:lnTo>
                    <a:pt x="358140" y="791210"/>
                  </a:lnTo>
                  <a:lnTo>
                    <a:pt x="403149" y="788137"/>
                  </a:lnTo>
                  <a:lnTo>
                    <a:pt x="446511" y="779160"/>
                  </a:lnTo>
                  <a:lnTo>
                    <a:pt x="487886" y="764645"/>
                  </a:lnTo>
                  <a:lnTo>
                    <a:pt x="526933" y="744955"/>
                  </a:lnTo>
                  <a:lnTo>
                    <a:pt x="563314" y="720455"/>
                  </a:lnTo>
                  <a:lnTo>
                    <a:pt x="596687" y="691508"/>
                  </a:lnTo>
                  <a:lnTo>
                    <a:pt x="626713" y="658479"/>
                  </a:lnTo>
                  <a:lnTo>
                    <a:pt x="653052" y="621731"/>
                  </a:lnTo>
                  <a:lnTo>
                    <a:pt x="675365" y="581630"/>
                  </a:lnTo>
                  <a:lnTo>
                    <a:pt x="693311" y="538539"/>
                  </a:lnTo>
                  <a:lnTo>
                    <a:pt x="706550" y="492823"/>
                  </a:lnTo>
                  <a:lnTo>
                    <a:pt x="714743" y="444845"/>
                  </a:lnTo>
                  <a:lnTo>
                    <a:pt x="717550" y="394970"/>
                  </a:lnTo>
                  <a:lnTo>
                    <a:pt x="714743" y="345366"/>
                  </a:lnTo>
                  <a:lnTo>
                    <a:pt x="706550" y="297617"/>
                  </a:lnTo>
                  <a:lnTo>
                    <a:pt x="693311" y="252092"/>
                  </a:lnTo>
                  <a:lnTo>
                    <a:pt x="675365" y="209158"/>
                  </a:lnTo>
                  <a:lnTo>
                    <a:pt x="653052" y="169182"/>
                  </a:lnTo>
                  <a:lnTo>
                    <a:pt x="626713" y="132532"/>
                  </a:lnTo>
                  <a:lnTo>
                    <a:pt x="596687" y="99576"/>
                  </a:lnTo>
                  <a:lnTo>
                    <a:pt x="563314" y="70682"/>
                  </a:lnTo>
                  <a:lnTo>
                    <a:pt x="526933" y="46217"/>
                  </a:lnTo>
                  <a:lnTo>
                    <a:pt x="487886" y="26548"/>
                  </a:lnTo>
                  <a:lnTo>
                    <a:pt x="446511" y="12044"/>
                  </a:lnTo>
                  <a:lnTo>
                    <a:pt x="403149" y="3072"/>
                  </a:lnTo>
                  <a:lnTo>
                    <a:pt x="358140" y="0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670040" y="1367789"/>
            <a:ext cx="1874520" cy="2448560"/>
            <a:chOff x="6670040" y="1367789"/>
            <a:chExt cx="1874520" cy="2448560"/>
          </a:xfrm>
        </p:grpSpPr>
        <p:sp>
          <p:nvSpPr>
            <p:cNvPr id="7" name="object 7"/>
            <p:cNvSpPr/>
            <p:nvPr/>
          </p:nvSpPr>
          <p:spPr>
            <a:xfrm>
              <a:off x="6677660" y="2682239"/>
              <a:ext cx="589280" cy="342900"/>
            </a:xfrm>
            <a:custGeom>
              <a:avLst/>
              <a:gdLst/>
              <a:ahLst/>
              <a:cxnLst/>
              <a:rect l="l" t="t" r="r" b="b"/>
              <a:pathLst>
                <a:path w="589279" h="342900">
                  <a:moveTo>
                    <a:pt x="13970" y="0"/>
                  </a:moveTo>
                  <a:lnTo>
                    <a:pt x="0" y="254000"/>
                  </a:lnTo>
                  <a:lnTo>
                    <a:pt x="6350" y="260350"/>
                  </a:lnTo>
                  <a:lnTo>
                    <a:pt x="29210" y="267970"/>
                  </a:lnTo>
                  <a:lnTo>
                    <a:pt x="111760" y="298450"/>
                  </a:lnTo>
                  <a:lnTo>
                    <a:pt x="223520" y="327660"/>
                  </a:lnTo>
                  <a:lnTo>
                    <a:pt x="327660" y="342900"/>
                  </a:lnTo>
                  <a:lnTo>
                    <a:pt x="425450" y="335280"/>
                  </a:lnTo>
                  <a:lnTo>
                    <a:pt x="506730" y="320039"/>
                  </a:lnTo>
                  <a:lnTo>
                    <a:pt x="567690" y="312420"/>
                  </a:lnTo>
                  <a:lnTo>
                    <a:pt x="581660" y="306070"/>
                  </a:lnTo>
                  <a:lnTo>
                    <a:pt x="589280" y="306070"/>
                  </a:lnTo>
                  <a:lnTo>
                    <a:pt x="574040" y="2921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91630" y="2622550"/>
              <a:ext cx="560070" cy="148590"/>
            </a:xfrm>
            <a:custGeom>
              <a:avLst/>
              <a:gdLst/>
              <a:ahLst/>
              <a:cxnLst/>
              <a:rect l="l" t="t" r="r" b="b"/>
              <a:pathLst>
                <a:path w="560070" h="148589">
                  <a:moveTo>
                    <a:pt x="284479" y="0"/>
                  </a:moveTo>
                  <a:lnTo>
                    <a:pt x="172720" y="0"/>
                  </a:lnTo>
                  <a:lnTo>
                    <a:pt x="82550" y="7620"/>
                  </a:lnTo>
                  <a:lnTo>
                    <a:pt x="22860" y="29210"/>
                  </a:lnTo>
                  <a:lnTo>
                    <a:pt x="7620" y="44450"/>
                  </a:lnTo>
                  <a:lnTo>
                    <a:pt x="0" y="59689"/>
                  </a:lnTo>
                  <a:lnTo>
                    <a:pt x="0" y="73660"/>
                  </a:lnTo>
                  <a:lnTo>
                    <a:pt x="15240" y="88900"/>
                  </a:lnTo>
                  <a:lnTo>
                    <a:pt x="74929" y="119379"/>
                  </a:lnTo>
                  <a:lnTo>
                    <a:pt x="165100" y="133350"/>
                  </a:lnTo>
                  <a:lnTo>
                    <a:pt x="276860" y="148589"/>
                  </a:lnTo>
                  <a:lnTo>
                    <a:pt x="388620" y="148589"/>
                  </a:lnTo>
                  <a:lnTo>
                    <a:pt x="478790" y="140970"/>
                  </a:lnTo>
                  <a:lnTo>
                    <a:pt x="538479" y="119379"/>
                  </a:lnTo>
                  <a:lnTo>
                    <a:pt x="553720" y="104139"/>
                  </a:lnTo>
                  <a:lnTo>
                    <a:pt x="560070" y="88900"/>
                  </a:lnTo>
                  <a:lnTo>
                    <a:pt x="560070" y="73660"/>
                  </a:lnTo>
                  <a:lnTo>
                    <a:pt x="546100" y="59689"/>
                  </a:lnTo>
                  <a:lnTo>
                    <a:pt x="486410" y="29210"/>
                  </a:lnTo>
                  <a:lnTo>
                    <a:pt x="396240" y="762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7FC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70040" y="1629409"/>
              <a:ext cx="716280" cy="1066800"/>
            </a:xfrm>
            <a:custGeom>
              <a:avLst/>
              <a:gdLst/>
              <a:ahLst/>
              <a:cxnLst/>
              <a:rect l="l" t="t" r="r" b="b"/>
              <a:pathLst>
                <a:path w="716279" h="1066800">
                  <a:moveTo>
                    <a:pt x="641350" y="0"/>
                  </a:moveTo>
                  <a:lnTo>
                    <a:pt x="633729" y="0"/>
                  </a:lnTo>
                  <a:lnTo>
                    <a:pt x="619759" y="15239"/>
                  </a:lnTo>
                  <a:lnTo>
                    <a:pt x="560069" y="44450"/>
                  </a:lnTo>
                  <a:lnTo>
                    <a:pt x="387350" y="111760"/>
                  </a:lnTo>
                  <a:lnTo>
                    <a:pt x="306069" y="134619"/>
                  </a:lnTo>
                  <a:lnTo>
                    <a:pt x="231139" y="149860"/>
                  </a:lnTo>
                  <a:lnTo>
                    <a:pt x="163829" y="156210"/>
                  </a:lnTo>
                  <a:lnTo>
                    <a:pt x="111759" y="149860"/>
                  </a:lnTo>
                  <a:lnTo>
                    <a:pt x="59689" y="142239"/>
                  </a:lnTo>
                  <a:lnTo>
                    <a:pt x="29209" y="142239"/>
                  </a:lnTo>
                  <a:lnTo>
                    <a:pt x="7619" y="134619"/>
                  </a:lnTo>
                  <a:lnTo>
                    <a:pt x="0" y="134619"/>
                  </a:lnTo>
                  <a:lnTo>
                    <a:pt x="7619" y="149860"/>
                  </a:lnTo>
                  <a:lnTo>
                    <a:pt x="13969" y="179069"/>
                  </a:lnTo>
                  <a:lnTo>
                    <a:pt x="29209" y="231139"/>
                  </a:lnTo>
                  <a:lnTo>
                    <a:pt x="52069" y="290829"/>
                  </a:lnTo>
                  <a:lnTo>
                    <a:pt x="88900" y="425450"/>
                  </a:lnTo>
                  <a:lnTo>
                    <a:pt x="104139" y="485139"/>
                  </a:lnTo>
                  <a:lnTo>
                    <a:pt x="111759" y="537210"/>
                  </a:lnTo>
                  <a:lnTo>
                    <a:pt x="111759" y="648969"/>
                  </a:lnTo>
                  <a:lnTo>
                    <a:pt x="104139" y="791210"/>
                  </a:lnTo>
                  <a:lnTo>
                    <a:pt x="96519" y="850900"/>
                  </a:lnTo>
                  <a:lnTo>
                    <a:pt x="88900" y="902969"/>
                  </a:lnTo>
                  <a:lnTo>
                    <a:pt x="81279" y="939800"/>
                  </a:lnTo>
                  <a:lnTo>
                    <a:pt x="81279" y="955039"/>
                  </a:lnTo>
                  <a:lnTo>
                    <a:pt x="96519" y="962660"/>
                  </a:lnTo>
                  <a:lnTo>
                    <a:pt x="140969" y="993139"/>
                  </a:lnTo>
                  <a:lnTo>
                    <a:pt x="215900" y="1014729"/>
                  </a:lnTo>
                  <a:lnTo>
                    <a:pt x="306069" y="1045210"/>
                  </a:lnTo>
                  <a:lnTo>
                    <a:pt x="350519" y="1052829"/>
                  </a:lnTo>
                  <a:lnTo>
                    <a:pt x="387350" y="1060450"/>
                  </a:lnTo>
                  <a:lnTo>
                    <a:pt x="440689" y="1066800"/>
                  </a:lnTo>
                  <a:lnTo>
                    <a:pt x="500379" y="1060450"/>
                  </a:lnTo>
                  <a:lnTo>
                    <a:pt x="567689" y="1037589"/>
                  </a:lnTo>
                  <a:lnTo>
                    <a:pt x="589279" y="1022350"/>
                  </a:lnTo>
                  <a:lnTo>
                    <a:pt x="596900" y="1014729"/>
                  </a:lnTo>
                  <a:lnTo>
                    <a:pt x="604519" y="1000760"/>
                  </a:lnTo>
                  <a:lnTo>
                    <a:pt x="612139" y="947419"/>
                  </a:lnTo>
                  <a:lnTo>
                    <a:pt x="633729" y="881379"/>
                  </a:lnTo>
                  <a:lnTo>
                    <a:pt x="656589" y="798829"/>
                  </a:lnTo>
                  <a:lnTo>
                    <a:pt x="694689" y="627379"/>
                  </a:lnTo>
                  <a:lnTo>
                    <a:pt x="701039" y="552450"/>
                  </a:lnTo>
                  <a:lnTo>
                    <a:pt x="708659" y="500379"/>
                  </a:lnTo>
                  <a:lnTo>
                    <a:pt x="716279" y="335279"/>
                  </a:lnTo>
                  <a:lnTo>
                    <a:pt x="716279" y="186689"/>
                  </a:lnTo>
                  <a:lnTo>
                    <a:pt x="701039" y="119379"/>
                  </a:lnTo>
                  <a:lnTo>
                    <a:pt x="679450" y="59689"/>
                  </a:lnTo>
                  <a:lnTo>
                    <a:pt x="648969" y="15239"/>
                  </a:lnTo>
                  <a:lnTo>
                    <a:pt x="64135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77660" y="1367789"/>
              <a:ext cx="1866900" cy="1082040"/>
            </a:xfrm>
            <a:custGeom>
              <a:avLst/>
              <a:gdLst/>
              <a:ahLst/>
              <a:cxnLst/>
              <a:rect l="l" t="t" r="r" b="b"/>
              <a:pathLst>
                <a:path w="1866900" h="1082039">
                  <a:moveTo>
                    <a:pt x="619760" y="0"/>
                  </a:moveTo>
                  <a:lnTo>
                    <a:pt x="596900" y="44450"/>
                  </a:lnTo>
                  <a:lnTo>
                    <a:pt x="567690" y="90170"/>
                  </a:lnTo>
                  <a:lnTo>
                    <a:pt x="529590" y="142239"/>
                  </a:lnTo>
                  <a:lnTo>
                    <a:pt x="492760" y="171450"/>
                  </a:lnTo>
                  <a:lnTo>
                    <a:pt x="440690" y="201930"/>
                  </a:lnTo>
                  <a:lnTo>
                    <a:pt x="283210" y="254000"/>
                  </a:lnTo>
                  <a:lnTo>
                    <a:pt x="119380" y="290830"/>
                  </a:lnTo>
                  <a:lnTo>
                    <a:pt x="52070" y="313689"/>
                  </a:lnTo>
                  <a:lnTo>
                    <a:pt x="0" y="321310"/>
                  </a:lnTo>
                  <a:lnTo>
                    <a:pt x="0" y="417830"/>
                  </a:lnTo>
                  <a:lnTo>
                    <a:pt x="44450" y="411480"/>
                  </a:lnTo>
                  <a:lnTo>
                    <a:pt x="104140" y="403860"/>
                  </a:lnTo>
                  <a:lnTo>
                    <a:pt x="246380" y="381000"/>
                  </a:lnTo>
                  <a:lnTo>
                    <a:pt x="373380" y="350520"/>
                  </a:lnTo>
                  <a:lnTo>
                    <a:pt x="417830" y="336550"/>
                  </a:lnTo>
                  <a:lnTo>
                    <a:pt x="506730" y="284480"/>
                  </a:lnTo>
                  <a:lnTo>
                    <a:pt x="567690" y="231139"/>
                  </a:lnTo>
                  <a:lnTo>
                    <a:pt x="619760" y="186689"/>
                  </a:lnTo>
                  <a:lnTo>
                    <a:pt x="626110" y="171450"/>
                  </a:lnTo>
                  <a:lnTo>
                    <a:pt x="633730" y="165100"/>
                  </a:lnTo>
                  <a:lnTo>
                    <a:pt x="1701800" y="1082039"/>
                  </a:lnTo>
                  <a:lnTo>
                    <a:pt x="1701800" y="1074420"/>
                  </a:lnTo>
                  <a:lnTo>
                    <a:pt x="1709420" y="1045210"/>
                  </a:lnTo>
                  <a:lnTo>
                    <a:pt x="1717040" y="948689"/>
                  </a:lnTo>
                  <a:lnTo>
                    <a:pt x="1739900" y="843280"/>
                  </a:lnTo>
                  <a:lnTo>
                    <a:pt x="1747520" y="798830"/>
                  </a:lnTo>
                  <a:lnTo>
                    <a:pt x="1784350" y="723900"/>
                  </a:lnTo>
                  <a:lnTo>
                    <a:pt x="1821180" y="694689"/>
                  </a:lnTo>
                  <a:lnTo>
                    <a:pt x="1866900" y="671830"/>
                  </a:lnTo>
                  <a:lnTo>
                    <a:pt x="1866900" y="552450"/>
                  </a:lnTo>
                  <a:lnTo>
                    <a:pt x="1747520" y="612139"/>
                  </a:lnTo>
                  <a:lnTo>
                    <a:pt x="1701800" y="648970"/>
                  </a:lnTo>
                  <a:lnTo>
                    <a:pt x="1664970" y="716280"/>
                  </a:lnTo>
                  <a:lnTo>
                    <a:pt x="1642110" y="791210"/>
                  </a:lnTo>
                  <a:lnTo>
                    <a:pt x="1634490" y="850900"/>
                  </a:lnTo>
                  <a:lnTo>
                    <a:pt x="1626870" y="873760"/>
                  </a:lnTo>
                  <a:lnTo>
                    <a:pt x="1626870" y="881380"/>
                  </a:lnTo>
                  <a:lnTo>
                    <a:pt x="619760" y="0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37350" y="2957829"/>
              <a:ext cx="208279" cy="858519"/>
            </a:xfrm>
            <a:custGeom>
              <a:avLst/>
              <a:gdLst/>
              <a:ahLst/>
              <a:cxnLst/>
              <a:rect l="l" t="t" r="r" b="b"/>
              <a:pathLst>
                <a:path w="208279" h="858520">
                  <a:moveTo>
                    <a:pt x="0" y="0"/>
                  </a:moveTo>
                  <a:lnTo>
                    <a:pt x="67309" y="858520"/>
                  </a:lnTo>
                  <a:lnTo>
                    <a:pt x="208279" y="850900"/>
                  </a:lnTo>
                  <a:lnTo>
                    <a:pt x="200659" y="15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6714490" y="3898900"/>
            <a:ext cx="910590" cy="1097280"/>
          </a:xfrm>
          <a:custGeom>
            <a:avLst/>
            <a:gdLst/>
            <a:ahLst/>
            <a:cxnLst/>
            <a:rect l="l" t="t" r="r" b="b"/>
            <a:pathLst>
              <a:path w="910590" h="1097279">
                <a:moveTo>
                  <a:pt x="231140" y="260350"/>
                </a:moveTo>
                <a:lnTo>
                  <a:pt x="223520" y="140970"/>
                </a:lnTo>
                <a:lnTo>
                  <a:pt x="215900" y="44450"/>
                </a:lnTo>
                <a:lnTo>
                  <a:pt x="209550" y="13970"/>
                </a:lnTo>
                <a:lnTo>
                  <a:pt x="209550" y="0"/>
                </a:lnTo>
                <a:lnTo>
                  <a:pt x="36830" y="0"/>
                </a:lnTo>
                <a:lnTo>
                  <a:pt x="36830" y="21590"/>
                </a:lnTo>
                <a:lnTo>
                  <a:pt x="22860" y="67310"/>
                </a:lnTo>
                <a:lnTo>
                  <a:pt x="7620" y="200660"/>
                </a:lnTo>
                <a:lnTo>
                  <a:pt x="0" y="327660"/>
                </a:lnTo>
                <a:lnTo>
                  <a:pt x="7620" y="387350"/>
                </a:lnTo>
                <a:lnTo>
                  <a:pt x="15240" y="431800"/>
                </a:lnTo>
                <a:lnTo>
                  <a:pt x="22860" y="469900"/>
                </a:lnTo>
                <a:lnTo>
                  <a:pt x="36830" y="537210"/>
                </a:lnTo>
                <a:lnTo>
                  <a:pt x="59690" y="708660"/>
                </a:lnTo>
                <a:lnTo>
                  <a:pt x="74930" y="798830"/>
                </a:lnTo>
                <a:lnTo>
                  <a:pt x="90170" y="872490"/>
                </a:lnTo>
                <a:lnTo>
                  <a:pt x="96520" y="916940"/>
                </a:lnTo>
                <a:lnTo>
                  <a:pt x="96520" y="939800"/>
                </a:lnTo>
                <a:lnTo>
                  <a:pt x="209550" y="939800"/>
                </a:lnTo>
                <a:lnTo>
                  <a:pt x="209550" y="783590"/>
                </a:lnTo>
                <a:lnTo>
                  <a:pt x="215900" y="685800"/>
                </a:lnTo>
                <a:lnTo>
                  <a:pt x="215900" y="491490"/>
                </a:lnTo>
                <a:lnTo>
                  <a:pt x="223520" y="410210"/>
                </a:lnTo>
                <a:lnTo>
                  <a:pt x="223520" y="312420"/>
                </a:lnTo>
                <a:lnTo>
                  <a:pt x="231140" y="260350"/>
                </a:lnTo>
                <a:close/>
              </a:path>
              <a:path w="910590" h="1097279">
                <a:moveTo>
                  <a:pt x="515620" y="238760"/>
                </a:moveTo>
                <a:lnTo>
                  <a:pt x="500380" y="133350"/>
                </a:lnTo>
                <a:lnTo>
                  <a:pt x="492760" y="36830"/>
                </a:lnTo>
                <a:lnTo>
                  <a:pt x="485140" y="6350"/>
                </a:lnTo>
                <a:lnTo>
                  <a:pt x="485140" y="0"/>
                </a:lnTo>
                <a:lnTo>
                  <a:pt x="321310" y="0"/>
                </a:lnTo>
                <a:lnTo>
                  <a:pt x="321310" y="13970"/>
                </a:lnTo>
                <a:lnTo>
                  <a:pt x="306070" y="59690"/>
                </a:lnTo>
                <a:lnTo>
                  <a:pt x="290830" y="185420"/>
                </a:lnTo>
                <a:lnTo>
                  <a:pt x="284480" y="306070"/>
                </a:lnTo>
                <a:lnTo>
                  <a:pt x="298450" y="394970"/>
                </a:lnTo>
                <a:lnTo>
                  <a:pt x="306070" y="431800"/>
                </a:lnTo>
                <a:lnTo>
                  <a:pt x="321310" y="491490"/>
                </a:lnTo>
                <a:lnTo>
                  <a:pt x="342900" y="648970"/>
                </a:lnTo>
                <a:lnTo>
                  <a:pt x="358140" y="723900"/>
                </a:lnTo>
                <a:lnTo>
                  <a:pt x="373380" y="791210"/>
                </a:lnTo>
                <a:lnTo>
                  <a:pt x="381000" y="843280"/>
                </a:lnTo>
                <a:lnTo>
                  <a:pt x="381000" y="857250"/>
                </a:lnTo>
                <a:lnTo>
                  <a:pt x="485140" y="850900"/>
                </a:lnTo>
                <a:lnTo>
                  <a:pt x="485140" y="783590"/>
                </a:lnTo>
                <a:lnTo>
                  <a:pt x="492760" y="708660"/>
                </a:lnTo>
                <a:lnTo>
                  <a:pt x="492760" y="626110"/>
                </a:lnTo>
                <a:lnTo>
                  <a:pt x="508000" y="447040"/>
                </a:lnTo>
                <a:lnTo>
                  <a:pt x="508000" y="379730"/>
                </a:lnTo>
                <a:lnTo>
                  <a:pt x="515620" y="327660"/>
                </a:lnTo>
                <a:lnTo>
                  <a:pt x="515620" y="238760"/>
                </a:lnTo>
                <a:close/>
              </a:path>
              <a:path w="910590" h="1097279">
                <a:moveTo>
                  <a:pt x="612140" y="1059180"/>
                </a:moveTo>
                <a:lnTo>
                  <a:pt x="201930" y="977900"/>
                </a:lnTo>
                <a:lnTo>
                  <a:pt x="74930" y="977900"/>
                </a:lnTo>
                <a:lnTo>
                  <a:pt x="82550" y="1074420"/>
                </a:lnTo>
                <a:lnTo>
                  <a:pt x="612140" y="1097280"/>
                </a:lnTo>
                <a:lnTo>
                  <a:pt x="612140" y="1059180"/>
                </a:lnTo>
                <a:close/>
              </a:path>
              <a:path w="910590" h="1097279">
                <a:moveTo>
                  <a:pt x="910590" y="984250"/>
                </a:moveTo>
                <a:lnTo>
                  <a:pt x="500380" y="902970"/>
                </a:lnTo>
                <a:lnTo>
                  <a:pt x="373380" y="910590"/>
                </a:lnTo>
                <a:lnTo>
                  <a:pt x="381000" y="999490"/>
                </a:lnTo>
                <a:lnTo>
                  <a:pt x="910590" y="1022350"/>
                </a:lnTo>
                <a:lnTo>
                  <a:pt x="910590" y="98425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6445250" y="1009650"/>
            <a:ext cx="1553210" cy="1664970"/>
            <a:chOff x="6445250" y="1009650"/>
            <a:chExt cx="1553210" cy="1664970"/>
          </a:xfrm>
        </p:grpSpPr>
        <p:sp>
          <p:nvSpPr>
            <p:cNvPr id="14" name="object 14"/>
            <p:cNvSpPr/>
            <p:nvPr/>
          </p:nvSpPr>
          <p:spPr>
            <a:xfrm>
              <a:off x="6751320" y="1591309"/>
              <a:ext cx="1247140" cy="1083310"/>
            </a:xfrm>
            <a:custGeom>
              <a:avLst/>
              <a:gdLst/>
              <a:ahLst/>
              <a:cxnLst/>
              <a:rect l="l" t="t" r="r" b="b"/>
              <a:pathLst>
                <a:path w="1247140" h="1083310">
                  <a:moveTo>
                    <a:pt x="0" y="0"/>
                  </a:moveTo>
                  <a:lnTo>
                    <a:pt x="7620" y="82550"/>
                  </a:lnTo>
                  <a:lnTo>
                    <a:pt x="22859" y="165100"/>
                  </a:lnTo>
                  <a:lnTo>
                    <a:pt x="1083309" y="1083310"/>
                  </a:lnTo>
                  <a:lnTo>
                    <a:pt x="1083309" y="1075689"/>
                  </a:lnTo>
                  <a:lnTo>
                    <a:pt x="1090929" y="1045210"/>
                  </a:lnTo>
                  <a:lnTo>
                    <a:pt x="1098550" y="948689"/>
                  </a:lnTo>
                  <a:lnTo>
                    <a:pt x="1120139" y="844550"/>
                  </a:lnTo>
                  <a:lnTo>
                    <a:pt x="1127759" y="798829"/>
                  </a:lnTo>
                  <a:lnTo>
                    <a:pt x="1165859" y="725169"/>
                  </a:lnTo>
                  <a:lnTo>
                    <a:pt x="1202689" y="694689"/>
                  </a:lnTo>
                  <a:lnTo>
                    <a:pt x="1239520" y="671829"/>
                  </a:lnTo>
                  <a:lnTo>
                    <a:pt x="1247139" y="552450"/>
                  </a:lnTo>
                  <a:lnTo>
                    <a:pt x="1233170" y="560069"/>
                  </a:lnTo>
                  <a:lnTo>
                    <a:pt x="1187450" y="582929"/>
                  </a:lnTo>
                  <a:lnTo>
                    <a:pt x="1127759" y="613410"/>
                  </a:lnTo>
                  <a:lnTo>
                    <a:pt x="1075689" y="650239"/>
                  </a:lnTo>
                  <a:lnTo>
                    <a:pt x="1046479" y="717550"/>
                  </a:lnTo>
                  <a:lnTo>
                    <a:pt x="1023620" y="792479"/>
                  </a:lnTo>
                  <a:lnTo>
                    <a:pt x="1008379" y="850900"/>
                  </a:lnTo>
                  <a:lnTo>
                    <a:pt x="1008379" y="8813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45250" y="1009650"/>
              <a:ext cx="433070" cy="537210"/>
            </a:xfrm>
            <a:custGeom>
              <a:avLst/>
              <a:gdLst/>
              <a:ahLst/>
              <a:cxnLst/>
              <a:rect l="l" t="t" r="r" b="b"/>
              <a:pathLst>
                <a:path w="433070" h="537210">
                  <a:moveTo>
                    <a:pt x="172720" y="0"/>
                  </a:moveTo>
                  <a:lnTo>
                    <a:pt x="127000" y="0"/>
                  </a:lnTo>
                  <a:lnTo>
                    <a:pt x="90170" y="15239"/>
                  </a:lnTo>
                  <a:lnTo>
                    <a:pt x="30479" y="67310"/>
                  </a:lnTo>
                  <a:lnTo>
                    <a:pt x="0" y="157479"/>
                  </a:lnTo>
                  <a:lnTo>
                    <a:pt x="0" y="254000"/>
                  </a:lnTo>
                  <a:lnTo>
                    <a:pt x="30479" y="358139"/>
                  </a:lnTo>
                  <a:lnTo>
                    <a:pt x="90170" y="448310"/>
                  </a:lnTo>
                  <a:lnTo>
                    <a:pt x="172720" y="515620"/>
                  </a:lnTo>
                  <a:lnTo>
                    <a:pt x="254000" y="537210"/>
                  </a:lnTo>
                  <a:lnTo>
                    <a:pt x="299720" y="537210"/>
                  </a:lnTo>
                  <a:lnTo>
                    <a:pt x="336550" y="523239"/>
                  </a:lnTo>
                  <a:lnTo>
                    <a:pt x="396240" y="469900"/>
                  </a:lnTo>
                  <a:lnTo>
                    <a:pt x="433070" y="388620"/>
                  </a:lnTo>
                  <a:lnTo>
                    <a:pt x="433070" y="283210"/>
                  </a:lnTo>
                  <a:lnTo>
                    <a:pt x="403859" y="179070"/>
                  </a:lnTo>
                  <a:lnTo>
                    <a:pt x="344170" y="90170"/>
                  </a:lnTo>
                  <a:lnTo>
                    <a:pt x="261620" y="30479"/>
                  </a:lnTo>
                  <a:lnTo>
                    <a:pt x="172720" y="0"/>
                  </a:lnTo>
                  <a:close/>
                </a:path>
              </a:pathLst>
            </a:custGeom>
            <a:solidFill>
              <a:srgbClr val="7FC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13690" y="327659"/>
            <a:ext cx="54463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WHEN </a:t>
            </a:r>
            <a:r>
              <a:rPr spc="-10" dirty="0"/>
              <a:t>YOU INVADE </a:t>
            </a:r>
            <a:r>
              <a:rPr spc="-5" dirty="0"/>
              <a:t>MY</a:t>
            </a:r>
            <a:r>
              <a:rPr spc="-70" dirty="0"/>
              <a:t> </a:t>
            </a:r>
            <a:r>
              <a:rPr spc="-5" dirty="0"/>
              <a:t>SPACE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13690" y="1181100"/>
            <a:ext cx="3956685" cy="3195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Reactions </a:t>
            </a:r>
            <a:r>
              <a:rPr sz="2000" dirty="0">
                <a:latin typeface="Times New Roman"/>
                <a:cs typeface="Times New Roman"/>
              </a:rPr>
              <a:t>to an </a:t>
            </a:r>
            <a:r>
              <a:rPr sz="2000" spc="-5" dirty="0">
                <a:latin typeface="Times New Roman"/>
                <a:cs typeface="Times New Roman"/>
              </a:rPr>
              <a:t>invasion </a:t>
            </a:r>
            <a:r>
              <a:rPr sz="2000" dirty="0">
                <a:latin typeface="Times New Roman"/>
                <a:cs typeface="Times New Roman"/>
              </a:rPr>
              <a:t>of your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space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94310" indent="-181610">
              <a:lnSpc>
                <a:spcPct val="100000"/>
              </a:lnSpc>
              <a:buChar char="•"/>
              <a:tabLst>
                <a:tab pos="194310" algn="l"/>
              </a:tabLst>
            </a:pPr>
            <a:r>
              <a:rPr sz="2400" spc="-5" dirty="0">
                <a:latin typeface="Times New Roman"/>
                <a:cs typeface="Times New Roman"/>
              </a:rPr>
              <a:t>Feel </a:t>
            </a:r>
            <a:r>
              <a:rPr sz="2400" dirty="0">
                <a:latin typeface="Times New Roman"/>
                <a:cs typeface="Times New Roman"/>
              </a:rPr>
              <a:t>troubled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194310" indent="-181610">
              <a:lnSpc>
                <a:spcPct val="100000"/>
              </a:lnSpc>
              <a:buChar char="•"/>
              <a:tabLst>
                <a:tab pos="194310" algn="l"/>
              </a:tabLst>
            </a:pPr>
            <a:r>
              <a:rPr sz="2400" spc="-5" dirty="0">
                <a:latin typeface="Times New Roman"/>
                <a:cs typeface="Times New Roman"/>
              </a:rPr>
              <a:t>Get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defensive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194310" indent="-181610">
              <a:lnSpc>
                <a:spcPct val="100000"/>
              </a:lnSpc>
              <a:buChar char="•"/>
              <a:tabLst>
                <a:tab pos="194310" algn="l"/>
              </a:tabLst>
            </a:pPr>
            <a:r>
              <a:rPr sz="2400" spc="-5" dirty="0">
                <a:latin typeface="Times New Roman"/>
                <a:cs typeface="Times New Roman"/>
              </a:rPr>
              <a:t>Become aggressive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194310" indent="-181610">
              <a:lnSpc>
                <a:spcPct val="100000"/>
              </a:lnSpc>
              <a:buChar char="•"/>
              <a:tabLst>
                <a:tab pos="194310" algn="l"/>
              </a:tabLst>
            </a:pPr>
            <a:r>
              <a:rPr sz="2400" dirty="0">
                <a:latin typeface="Times New Roman"/>
                <a:cs typeface="Times New Roman"/>
              </a:rPr>
              <a:t>Retaliate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4510" y="480059"/>
            <a:ext cx="38703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Jockeying </a:t>
            </a:r>
            <a:r>
              <a:rPr sz="3200" spc="5" dirty="0"/>
              <a:t>for</a:t>
            </a:r>
            <a:r>
              <a:rPr sz="3200" spc="-45" dirty="0"/>
              <a:t> </a:t>
            </a:r>
            <a:r>
              <a:rPr sz="3200" dirty="0"/>
              <a:t>position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4669" y="1333500"/>
            <a:ext cx="5236845" cy="3658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Inclusive - </a:t>
            </a:r>
            <a:r>
              <a:rPr sz="2400" spc="-5" dirty="0">
                <a:latin typeface="Times New Roman"/>
                <a:cs typeface="Times New Roman"/>
              </a:rPr>
              <a:t>Non-inclusive </a:t>
            </a:r>
            <a:r>
              <a:rPr sz="240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39700">
              <a:lnSpc>
                <a:spcPct val="100000"/>
              </a:lnSpc>
            </a:pPr>
            <a:r>
              <a:rPr sz="2000" spc="5" dirty="0">
                <a:latin typeface="Times New Roman"/>
                <a:cs typeface="Times New Roman"/>
              </a:rPr>
              <a:t>How </a:t>
            </a:r>
            <a:r>
              <a:rPr sz="2000" dirty="0">
                <a:latin typeface="Times New Roman"/>
                <a:cs typeface="Times New Roman"/>
              </a:rPr>
              <a:t>you </a:t>
            </a:r>
            <a:r>
              <a:rPr sz="2000" spc="-5" dirty="0">
                <a:latin typeface="Times New Roman"/>
                <a:cs typeface="Times New Roman"/>
              </a:rPr>
              <a:t>include/exclude others in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group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Parallel </a:t>
            </a:r>
            <a:r>
              <a:rPr sz="2400" dirty="0">
                <a:latin typeface="Times New Roman"/>
                <a:cs typeface="Times New Roman"/>
              </a:rPr>
              <a:t>body positions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000">
              <a:latin typeface="Times New Roman"/>
              <a:cs typeface="Times New Roman"/>
            </a:endParaRPr>
          </a:p>
          <a:p>
            <a:pPr marL="532765" marR="5080" indent="-63500">
              <a:lnSpc>
                <a:spcPct val="120400"/>
              </a:lnSpc>
            </a:pPr>
            <a:r>
              <a:rPr sz="2000" dirty="0">
                <a:latin typeface="Times New Roman"/>
                <a:cs typeface="Times New Roman"/>
              </a:rPr>
              <a:t>Will </a:t>
            </a:r>
            <a:r>
              <a:rPr sz="2000" spc="-5" dirty="0">
                <a:latin typeface="Times New Roman"/>
                <a:cs typeface="Times New Roman"/>
              </a:rPr>
              <a:t>position yourselves to relate to </a:t>
            </a:r>
            <a:r>
              <a:rPr sz="2000" dirty="0">
                <a:latin typeface="Times New Roman"/>
                <a:cs typeface="Times New Roman"/>
              </a:rPr>
              <a:t>each </a:t>
            </a:r>
            <a:r>
              <a:rPr sz="2000" spc="-5" dirty="0">
                <a:latin typeface="Times New Roman"/>
                <a:cs typeface="Times New Roman"/>
              </a:rPr>
              <a:t>other  </a:t>
            </a:r>
            <a:r>
              <a:rPr sz="2000" dirty="0">
                <a:latin typeface="Times New Roman"/>
                <a:cs typeface="Times New Roman"/>
              </a:rPr>
              <a:t>Side by </a:t>
            </a:r>
            <a:r>
              <a:rPr sz="2000" spc="-5" dirty="0">
                <a:latin typeface="Times New Roman"/>
                <a:cs typeface="Times New Roman"/>
              </a:rPr>
              <a:t>side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neutral</a:t>
            </a:r>
            <a:endParaRPr sz="20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500"/>
              </a:spcBef>
            </a:pPr>
            <a:r>
              <a:rPr sz="2000" spc="-5" dirty="0">
                <a:latin typeface="Times New Roman"/>
                <a:cs typeface="Times New Roman"/>
              </a:rPr>
              <a:t>Facing means </a:t>
            </a:r>
            <a:r>
              <a:rPr sz="2000" dirty="0">
                <a:latin typeface="Times New Roman"/>
                <a:cs typeface="Times New Roman"/>
              </a:rPr>
              <a:t>people are </a:t>
            </a:r>
            <a:r>
              <a:rPr sz="2000" spc="-5" dirty="0">
                <a:latin typeface="Times New Roman"/>
                <a:cs typeface="Times New Roman"/>
              </a:rPr>
              <a:t>involved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2089" y="988059"/>
            <a:ext cx="15043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latin typeface="Times New Roman"/>
                <a:cs typeface="Times New Roman"/>
              </a:rPr>
              <a:t>HAPTICS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1869" y="1414779"/>
            <a:ext cx="3120390" cy="3917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21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Body </a:t>
            </a:r>
            <a:r>
              <a:rPr sz="2400" dirty="0">
                <a:latin typeface="Times New Roman"/>
                <a:cs typeface="Times New Roman"/>
              </a:rPr>
              <a:t>contact : </a:t>
            </a:r>
            <a:r>
              <a:rPr sz="2400" spc="-5" dirty="0">
                <a:latin typeface="Times New Roman"/>
                <a:cs typeface="Times New Roman"/>
              </a:rPr>
              <a:t>accidental  </a:t>
            </a:r>
            <a:r>
              <a:rPr sz="2400" dirty="0">
                <a:latin typeface="Times New Roman"/>
                <a:cs typeface="Times New Roman"/>
              </a:rPr>
              <a:t>Touch : </a:t>
            </a:r>
            <a:r>
              <a:rPr sz="2400" spc="-5" dirty="0">
                <a:latin typeface="Times New Roman"/>
                <a:cs typeface="Times New Roman"/>
              </a:rPr>
              <a:t>Deliberate  </a:t>
            </a:r>
            <a:r>
              <a:rPr sz="2400" dirty="0">
                <a:latin typeface="Times New Roman"/>
                <a:cs typeface="Times New Roman"/>
              </a:rPr>
              <a:t>Types of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Touch:</a:t>
            </a:r>
            <a:endParaRPr sz="2400">
              <a:latin typeface="Times New Roman"/>
              <a:cs typeface="Times New Roman"/>
            </a:endParaRPr>
          </a:p>
          <a:p>
            <a:pPr marL="193040" indent="-180340">
              <a:lnSpc>
                <a:spcPct val="100000"/>
              </a:lnSpc>
              <a:spcBef>
                <a:spcPts val="1500"/>
              </a:spcBef>
              <a:buChar char="•"/>
              <a:tabLst>
                <a:tab pos="193040" algn="l"/>
              </a:tabLst>
            </a:pPr>
            <a:r>
              <a:rPr sz="2400" spc="-5" dirty="0">
                <a:latin typeface="Times New Roman"/>
                <a:cs typeface="Times New Roman"/>
              </a:rPr>
              <a:t>functional</a:t>
            </a:r>
            <a:endParaRPr sz="2400">
              <a:latin typeface="Times New Roman"/>
              <a:cs typeface="Times New Roman"/>
            </a:endParaRPr>
          </a:p>
          <a:p>
            <a:pPr marL="193040" indent="-180340">
              <a:lnSpc>
                <a:spcPct val="100000"/>
              </a:lnSpc>
              <a:spcBef>
                <a:spcPts val="1500"/>
              </a:spcBef>
              <a:buChar char="•"/>
              <a:tabLst>
                <a:tab pos="193040" algn="l"/>
              </a:tabLst>
            </a:pPr>
            <a:r>
              <a:rPr sz="2400" dirty="0">
                <a:latin typeface="Times New Roman"/>
                <a:cs typeface="Times New Roman"/>
              </a:rPr>
              <a:t>social</a:t>
            </a:r>
            <a:endParaRPr sz="2400">
              <a:latin typeface="Times New Roman"/>
              <a:cs typeface="Times New Roman"/>
            </a:endParaRPr>
          </a:p>
          <a:p>
            <a:pPr marL="193040" indent="-180340">
              <a:lnSpc>
                <a:spcPct val="100000"/>
              </a:lnSpc>
              <a:spcBef>
                <a:spcPts val="1490"/>
              </a:spcBef>
              <a:buChar char="•"/>
              <a:tabLst>
                <a:tab pos="193040" algn="l"/>
              </a:tabLst>
            </a:pPr>
            <a:r>
              <a:rPr sz="2400" dirty="0">
                <a:latin typeface="Times New Roman"/>
                <a:cs typeface="Times New Roman"/>
              </a:rPr>
              <a:t>genial</a:t>
            </a:r>
            <a:endParaRPr sz="2400">
              <a:latin typeface="Times New Roman"/>
              <a:cs typeface="Times New Roman"/>
            </a:endParaRPr>
          </a:p>
          <a:p>
            <a:pPr marL="193040" indent="-180340">
              <a:lnSpc>
                <a:spcPct val="100000"/>
              </a:lnSpc>
              <a:spcBef>
                <a:spcPts val="1500"/>
              </a:spcBef>
              <a:buChar char="•"/>
              <a:tabLst>
                <a:tab pos="193040" algn="l"/>
              </a:tabLst>
            </a:pPr>
            <a:r>
              <a:rPr sz="2400" spc="-5" dirty="0">
                <a:latin typeface="Times New Roman"/>
                <a:cs typeface="Times New Roman"/>
              </a:rPr>
              <a:t>passionate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300990"/>
            <a:ext cx="7668259" cy="4474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21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In today,s hard world </a:t>
            </a:r>
            <a:r>
              <a:rPr sz="2400" spc="5" dirty="0">
                <a:latin typeface="Times New Roman"/>
                <a:cs typeface="Times New Roman"/>
              </a:rPr>
              <a:t>you </a:t>
            </a:r>
            <a:r>
              <a:rPr sz="2400" dirty="0">
                <a:latin typeface="Times New Roman"/>
                <a:cs typeface="Times New Roman"/>
              </a:rPr>
              <a:t>don’t just have to be able to </a:t>
            </a:r>
            <a:r>
              <a:rPr sz="2400" spc="-5" dirty="0">
                <a:solidFill>
                  <a:srgbClr val="CC0000"/>
                </a:solidFill>
                <a:latin typeface="Times New Roman"/>
                <a:cs typeface="Times New Roman"/>
              </a:rPr>
              <a:t>“TALK  THE TALK” </a:t>
            </a:r>
            <a:r>
              <a:rPr sz="2400" dirty="0">
                <a:latin typeface="Times New Roman"/>
                <a:cs typeface="Times New Roman"/>
              </a:rPr>
              <a:t>you’ve got to </a:t>
            </a:r>
            <a:r>
              <a:rPr sz="2400" spc="-10" dirty="0">
                <a:solidFill>
                  <a:srgbClr val="CC0000"/>
                </a:solidFill>
                <a:latin typeface="Times New Roman"/>
                <a:cs typeface="Times New Roman"/>
              </a:rPr>
              <a:t>“WALK </a:t>
            </a:r>
            <a:r>
              <a:rPr sz="2400" dirty="0">
                <a:solidFill>
                  <a:srgbClr val="CC0000"/>
                </a:solidFill>
                <a:latin typeface="Times New Roman"/>
                <a:cs typeface="Times New Roman"/>
              </a:rPr>
              <a:t>THE</a:t>
            </a:r>
            <a:r>
              <a:rPr sz="2400" spc="5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CC0000"/>
                </a:solidFill>
                <a:latin typeface="Times New Roman"/>
                <a:cs typeface="Times New Roman"/>
              </a:rPr>
              <a:t>TALK”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800">
              <a:latin typeface="Times New Roman"/>
              <a:cs typeface="Times New Roman"/>
            </a:endParaRPr>
          </a:p>
          <a:p>
            <a:pPr marL="12700" marR="2954020">
              <a:lnSpc>
                <a:spcPct val="152000"/>
              </a:lnSpc>
            </a:pPr>
            <a:r>
              <a:rPr sz="2400" spc="-5" dirty="0">
                <a:latin typeface="Times New Roman"/>
                <a:cs typeface="Times New Roman"/>
              </a:rPr>
              <a:t>How </a:t>
            </a:r>
            <a:r>
              <a:rPr sz="2400" spc="5" dirty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trigger positive </a:t>
            </a:r>
            <a:r>
              <a:rPr sz="2400" spc="-5" dirty="0">
                <a:latin typeface="Times New Roman"/>
                <a:cs typeface="Times New Roman"/>
              </a:rPr>
              <a:t>emotions  How </a:t>
            </a:r>
            <a:r>
              <a:rPr sz="2400" spc="5" dirty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ensure </a:t>
            </a:r>
            <a:r>
              <a:rPr sz="2400" spc="5" dirty="0">
                <a:latin typeface="Times New Roman"/>
                <a:cs typeface="Times New Roman"/>
              </a:rPr>
              <a:t>you </a:t>
            </a:r>
            <a:r>
              <a:rPr sz="2400" dirty="0">
                <a:latin typeface="Times New Roman"/>
                <a:cs typeface="Times New Roman"/>
              </a:rPr>
              <a:t>are not interrupted  </a:t>
            </a:r>
            <a:r>
              <a:rPr sz="2400" spc="-5" dirty="0">
                <a:latin typeface="Times New Roman"/>
                <a:cs typeface="Times New Roman"/>
              </a:rPr>
              <a:t>How </a:t>
            </a:r>
            <a:r>
              <a:rPr sz="2400" spc="5" dirty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create </a:t>
            </a:r>
            <a:r>
              <a:rPr sz="2400" spc="-5" dirty="0">
                <a:latin typeface="Times New Roman"/>
                <a:cs typeface="Times New Roman"/>
              </a:rPr>
              <a:t>instant </a:t>
            </a:r>
            <a:r>
              <a:rPr sz="2400" dirty="0">
                <a:latin typeface="Times New Roman"/>
                <a:cs typeface="Times New Roman"/>
              </a:rPr>
              <a:t>rapport and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trust  </a:t>
            </a:r>
            <a:r>
              <a:rPr sz="2400" spc="-5" dirty="0">
                <a:latin typeface="Times New Roman"/>
                <a:cs typeface="Times New Roman"/>
              </a:rPr>
              <a:t>How </a:t>
            </a:r>
            <a:r>
              <a:rPr sz="2400" spc="5" dirty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know </a:t>
            </a:r>
            <a:r>
              <a:rPr sz="2400" spc="-5" dirty="0">
                <a:latin typeface="Times New Roman"/>
                <a:cs typeface="Times New Roman"/>
              </a:rPr>
              <a:t>when someone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lying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400" spc="-5" dirty="0">
                <a:latin typeface="Times New Roman"/>
                <a:cs typeface="Times New Roman"/>
              </a:rPr>
              <a:t>How </a:t>
            </a:r>
            <a:r>
              <a:rPr sz="2400" spc="5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deal with </a:t>
            </a:r>
            <a:r>
              <a:rPr sz="2400" dirty="0">
                <a:latin typeface="Times New Roman"/>
                <a:cs typeface="Times New Roman"/>
              </a:rPr>
              <a:t>rude and </a:t>
            </a:r>
            <a:r>
              <a:rPr sz="2400" spc="-5" dirty="0">
                <a:latin typeface="Times New Roman"/>
                <a:cs typeface="Times New Roman"/>
              </a:rPr>
              <a:t>aggressive </a:t>
            </a:r>
            <a:r>
              <a:rPr sz="2400" dirty="0">
                <a:latin typeface="Times New Roman"/>
                <a:cs typeface="Times New Roman"/>
              </a:rPr>
              <a:t>people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6070" y="758190"/>
            <a:ext cx="6866255" cy="391795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2400" b="1" spc="-5" dirty="0">
                <a:latin typeface="Times New Roman"/>
                <a:cs typeface="Times New Roman"/>
              </a:rPr>
              <a:t>Kinds </a:t>
            </a:r>
            <a:r>
              <a:rPr sz="2400" b="1" dirty="0">
                <a:latin typeface="Times New Roman"/>
                <a:cs typeface="Times New Roman"/>
              </a:rPr>
              <a:t>of </a:t>
            </a:r>
            <a:r>
              <a:rPr sz="2400" b="1" spc="-5" dirty="0">
                <a:latin typeface="Times New Roman"/>
                <a:cs typeface="Times New Roman"/>
              </a:rPr>
              <a:t>touch depends </a:t>
            </a:r>
            <a:r>
              <a:rPr sz="2400" b="1" dirty="0">
                <a:latin typeface="Times New Roman"/>
                <a:cs typeface="Times New Roman"/>
              </a:rPr>
              <a:t>on </a:t>
            </a:r>
            <a:r>
              <a:rPr sz="2400" b="1" spc="-5" dirty="0">
                <a:latin typeface="Times New Roman"/>
                <a:cs typeface="Times New Roman"/>
              </a:rPr>
              <a:t>various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factors:</a:t>
            </a:r>
            <a:endParaRPr sz="2400">
              <a:latin typeface="Times New Roman"/>
              <a:cs typeface="Times New Roman"/>
            </a:endParaRPr>
          </a:p>
          <a:p>
            <a:pPr marL="193040" indent="-180340">
              <a:lnSpc>
                <a:spcPct val="100000"/>
              </a:lnSpc>
              <a:spcBef>
                <a:spcPts val="1500"/>
              </a:spcBef>
              <a:buChar char="•"/>
              <a:tabLst>
                <a:tab pos="193040" algn="l"/>
                <a:tab pos="3981450" algn="l"/>
              </a:tabLst>
            </a:pPr>
            <a:r>
              <a:rPr sz="2400" spc="-5" dirty="0">
                <a:latin typeface="Times New Roman"/>
                <a:cs typeface="Times New Roman"/>
              </a:rPr>
              <a:t>which </a:t>
            </a:r>
            <a:r>
              <a:rPr sz="2400" dirty="0">
                <a:latin typeface="Times New Roman"/>
                <a:cs typeface="Times New Roman"/>
              </a:rPr>
              <a:t>part of body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touched	(voluntary/involuntary)</a:t>
            </a:r>
            <a:endParaRPr sz="2400">
              <a:latin typeface="Times New Roman"/>
              <a:cs typeface="Times New Roman"/>
            </a:endParaRPr>
          </a:p>
          <a:p>
            <a:pPr marL="193040" indent="-180340">
              <a:lnSpc>
                <a:spcPct val="100000"/>
              </a:lnSpc>
              <a:spcBef>
                <a:spcPts val="1500"/>
              </a:spcBef>
              <a:buChar char="•"/>
              <a:tabLst>
                <a:tab pos="193040" algn="l"/>
              </a:tabLst>
            </a:pPr>
            <a:r>
              <a:rPr sz="2400" dirty="0">
                <a:latin typeface="Times New Roman"/>
                <a:cs typeface="Times New Roman"/>
              </a:rPr>
              <a:t>how long </a:t>
            </a:r>
            <a:r>
              <a:rPr sz="2400" spc="-5" dirty="0">
                <a:latin typeface="Times New Roman"/>
                <a:cs typeface="Times New Roman"/>
              </a:rPr>
              <a:t>touch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lasted</a:t>
            </a:r>
            <a:endParaRPr sz="2400">
              <a:latin typeface="Times New Roman"/>
              <a:cs typeface="Times New Roman"/>
            </a:endParaRPr>
          </a:p>
          <a:p>
            <a:pPr marL="193040" indent="-180340">
              <a:lnSpc>
                <a:spcPct val="100000"/>
              </a:lnSpc>
              <a:spcBef>
                <a:spcPts val="1500"/>
              </a:spcBef>
              <a:buChar char="•"/>
              <a:tabLst>
                <a:tab pos="193040" algn="l"/>
              </a:tabLst>
            </a:pPr>
            <a:r>
              <a:rPr sz="2400" spc="-5" dirty="0">
                <a:latin typeface="Times New Roman"/>
                <a:cs typeface="Times New Roman"/>
              </a:rPr>
              <a:t>pressure used</a:t>
            </a:r>
            <a:endParaRPr sz="2400">
              <a:latin typeface="Times New Roman"/>
              <a:cs typeface="Times New Roman"/>
            </a:endParaRPr>
          </a:p>
          <a:p>
            <a:pPr marL="193040" indent="-180340">
              <a:lnSpc>
                <a:spcPct val="100000"/>
              </a:lnSpc>
              <a:spcBef>
                <a:spcPts val="1490"/>
              </a:spcBef>
              <a:buChar char="•"/>
              <a:tabLst>
                <a:tab pos="193040" algn="l"/>
              </a:tabLst>
            </a:pPr>
            <a:r>
              <a:rPr sz="2400" spc="-5" dirty="0">
                <a:latin typeface="Times New Roman"/>
                <a:cs typeface="Times New Roman"/>
              </a:rPr>
              <a:t>movement after</a:t>
            </a:r>
            <a:r>
              <a:rPr sz="2400" dirty="0">
                <a:latin typeface="Times New Roman"/>
                <a:cs typeface="Times New Roman"/>
              </a:rPr>
              <a:t> contact</a:t>
            </a:r>
            <a:endParaRPr sz="2400">
              <a:latin typeface="Times New Roman"/>
              <a:cs typeface="Times New Roman"/>
            </a:endParaRPr>
          </a:p>
          <a:p>
            <a:pPr marL="193040" indent="-180340">
              <a:lnSpc>
                <a:spcPct val="100000"/>
              </a:lnSpc>
              <a:spcBef>
                <a:spcPts val="1500"/>
              </a:spcBef>
              <a:buChar char="•"/>
              <a:tabLst>
                <a:tab pos="193040" algn="l"/>
              </a:tabLst>
            </a:pPr>
            <a:r>
              <a:rPr sz="2400" spc="-5" dirty="0">
                <a:latin typeface="Times New Roman"/>
                <a:cs typeface="Times New Roman"/>
              </a:rPr>
              <a:t>mood </a:t>
            </a:r>
            <a:r>
              <a:rPr sz="2400" dirty="0">
                <a:latin typeface="Times New Roman"/>
                <a:cs typeface="Times New Roman"/>
              </a:rPr>
              <a:t>while</a:t>
            </a:r>
            <a:r>
              <a:rPr sz="2400" spc="-5" dirty="0">
                <a:latin typeface="Times New Roman"/>
                <a:cs typeface="Times New Roman"/>
              </a:rPr>
              <a:t> touching</a:t>
            </a:r>
            <a:endParaRPr sz="2400">
              <a:latin typeface="Times New Roman"/>
              <a:cs typeface="Times New Roman"/>
            </a:endParaRPr>
          </a:p>
          <a:p>
            <a:pPr marL="193040" indent="-180340">
              <a:lnSpc>
                <a:spcPct val="100000"/>
              </a:lnSpc>
              <a:spcBef>
                <a:spcPts val="1500"/>
              </a:spcBef>
              <a:buChar char="•"/>
              <a:tabLst>
                <a:tab pos="193040" algn="l"/>
              </a:tabLst>
            </a:pPr>
            <a:r>
              <a:rPr sz="2400" dirty="0">
                <a:latin typeface="Times New Roman"/>
                <a:cs typeface="Times New Roman"/>
              </a:rPr>
              <a:t>relation </a:t>
            </a:r>
            <a:r>
              <a:rPr sz="2400" spc="-5" dirty="0">
                <a:latin typeface="Times New Roman"/>
                <a:cs typeface="Times New Roman"/>
              </a:rPr>
              <a:t>between </a:t>
            </a:r>
            <a:r>
              <a:rPr sz="2400" dirty="0">
                <a:latin typeface="Times New Roman"/>
                <a:cs typeface="Times New Roman"/>
              </a:rPr>
              <a:t>the two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persons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7400" y="457200"/>
            <a:ext cx="2286000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9870" y="788670"/>
            <a:ext cx="43922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latin typeface="Times New Roman"/>
                <a:cs typeface="Times New Roman"/>
              </a:rPr>
              <a:t>Stiff arm </a:t>
            </a:r>
            <a:r>
              <a:rPr b="0" dirty="0">
                <a:latin typeface="Times New Roman"/>
                <a:cs typeface="Times New Roman"/>
              </a:rPr>
              <a:t>hand shake :</a:t>
            </a:r>
            <a:r>
              <a:rPr b="0" spc="-12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equality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9870" y="3383279"/>
            <a:ext cx="53054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Times New Roman"/>
                <a:cs typeface="Times New Roman"/>
              </a:rPr>
              <a:t>Dead </a:t>
            </a:r>
            <a:r>
              <a:rPr sz="2800" spc="-5" dirty="0">
                <a:latin typeface="Times New Roman"/>
                <a:cs typeface="Times New Roman"/>
              </a:rPr>
              <a:t>fish handshake: </a:t>
            </a:r>
            <a:r>
              <a:rPr sz="2800" spc="-10" dirty="0">
                <a:latin typeface="Times New Roman"/>
                <a:cs typeface="Times New Roman"/>
              </a:rPr>
              <a:t>weak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character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19800" y="3276600"/>
            <a:ext cx="2209800" cy="20307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0" y="457200"/>
            <a:ext cx="2895600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1101090"/>
            <a:ext cx="33807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latin typeface="Times New Roman"/>
                <a:cs typeface="Times New Roman"/>
              </a:rPr>
              <a:t>Aggressive Hand</a:t>
            </a:r>
            <a:r>
              <a:rPr b="0" spc="-6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shake</a:t>
            </a:r>
          </a:p>
        </p:txBody>
      </p:sp>
      <p:sp>
        <p:nvSpPr>
          <p:cNvPr id="4" name="object 4"/>
          <p:cNvSpPr/>
          <p:nvPr/>
        </p:nvSpPr>
        <p:spPr>
          <a:xfrm>
            <a:off x="5410200" y="3048000"/>
            <a:ext cx="3048000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3269" y="3463290"/>
            <a:ext cx="31426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Politician Hand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shake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4400" y="4191000"/>
            <a:ext cx="2819400" cy="18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7400" y="533400"/>
            <a:ext cx="2209800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67400" y="3124200"/>
            <a:ext cx="2286000" cy="220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3269" y="948690"/>
            <a:ext cx="35445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latin typeface="Times New Roman"/>
                <a:cs typeface="Times New Roman"/>
              </a:rPr>
              <a:t>Palm down </a:t>
            </a:r>
            <a:r>
              <a:rPr b="0" dirty="0">
                <a:latin typeface="Times New Roman"/>
                <a:cs typeface="Times New Roman"/>
              </a:rPr>
              <a:t>:</a:t>
            </a:r>
            <a:r>
              <a:rPr b="0" spc="-8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Dominance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3269" y="3543300"/>
            <a:ext cx="31324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Palm </a:t>
            </a:r>
            <a:r>
              <a:rPr sz="2800" dirty="0">
                <a:latin typeface="Times New Roman"/>
                <a:cs typeface="Times New Roman"/>
              </a:rPr>
              <a:t>up :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Submission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00200" y="4191000"/>
            <a:ext cx="3124200" cy="1981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6070" y="872490"/>
            <a:ext cx="5311775" cy="3046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Knuckle </a:t>
            </a:r>
            <a:r>
              <a:rPr sz="2800" dirty="0">
                <a:latin typeface="Times New Roman"/>
                <a:cs typeface="Times New Roman"/>
              </a:rPr>
              <a:t>grinder :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aggression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Finger </a:t>
            </a:r>
            <a:r>
              <a:rPr sz="2800" dirty="0">
                <a:latin typeface="Times New Roman"/>
                <a:cs typeface="Times New Roman"/>
              </a:rPr>
              <a:t>tip grab : </a:t>
            </a:r>
            <a:r>
              <a:rPr sz="2800" spc="-5" dirty="0">
                <a:latin typeface="Times New Roman"/>
                <a:cs typeface="Times New Roman"/>
              </a:rPr>
              <a:t>keep </a:t>
            </a:r>
            <a:r>
              <a:rPr sz="2800" spc="-10" dirty="0">
                <a:latin typeface="Times New Roman"/>
                <a:cs typeface="Times New Roman"/>
              </a:rPr>
              <a:t>at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considerable</a:t>
            </a:r>
            <a:endParaRPr sz="2800">
              <a:latin typeface="Times New Roman"/>
              <a:cs typeface="Times New Roman"/>
            </a:endParaRPr>
          </a:p>
          <a:p>
            <a:pPr marL="12700" marR="1739900" indent="2386330">
              <a:lnSpc>
                <a:spcPct val="152100"/>
              </a:lnSpc>
            </a:pPr>
            <a:r>
              <a:rPr sz="2800" dirty="0">
                <a:latin typeface="Times New Roman"/>
                <a:cs typeface="Times New Roman"/>
              </a:rPr>
              <a:t>di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ance  Arm </a:t>
            </a:r>
            <a:r>
              <a:rPr sz="2800" dirty="0">
                <a:latin typeface="Times New Roman"/>
                <a:cs typeface="Times New Roman"/>
              </a:rPr>
              <a:t>pulling :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insecurity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91200" y="533400"/>
            <a:ext cx="2514600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9800" y="3656329"/>
            <a:ext cx="2362200" cy="21831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0600" y="3962400"/>
            <a:ext cx="3581400" cy="243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57800" y="381000"/>
            <a:ext cx="3200400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81600" y="3276600"/>
            <a:ext cx="3429000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469" y="795019"/>
            <a:ext cx="3923665" cy="1971039"/>
          </a:xfrm>
          <a:prstGeom prst="rect">
            <a:avLst/>
          </a:prstGeom>
        </p:spPr>
        <p:txBody>
          <a:bodyPr vert="horz" wrap="square" lIns="0" tIns="234950" rIns="0" bIns="0" rtlCol="0">
            <a:spAutoFit/>
          </a:bodyPr>
          <a:lstStyle/>
          <a:p>
            <a:pPr marR="151130" algn="r">
              <a:lnSpc>
                <a:spcPct val="100000"/>
              </a:lnSpc>
              <a:spcBef>
                <a:spcPts val="1850"/>
              </a:spcBef>
            </a:pPr>
            <a:r>
              <a:rPr sz="2800" spc="-5" dirty="0">
                <a:latin typeface="Times New Roman"/>
                <a:cs typeface="Times New Roman"/>
              </a:rPr>
              <a:t>Double handed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handshake</a:t>
            </a:r>
            <a:endParaRPr sz="2800">
              <a:latin typeface="Times New Roman"/>
              <a:cs typeface="Times New Roman"/>
            </a:endParaRPr>
          </a:p>
          <a:p>
            <a:pPr marL="222250" indent="-209550">
              <a:lnSpc>
                <a:spcPct val="100000"/>
              </a:lnSpc>
              <a:spcBef>
                <a:spcPts val="1750"/>
              </a:spcBef>
              <a:buChar char="•"/>
              <a:tabLst>
                <a:tab pos="222250" algn="l"/>
              </a:tabLst>
            </a:pPr>
            <a:r>
              <a:rPr sz="2800" spc="-5" dirty="0">
                <a:latin typeface="Times New Roman"/>
                <a:cs typeface="Times New Roman"/>
              </a:rPr>
              <a:t>upper arm </a:t>
            </a:r>
            <a:r>
              <a:rPr sz="2800" dirty="0">
                <a:latin typeface="Times New Roman"/>
                <a:cs typeface="Times New Roman"/>
              </a:rPr>
              <a:t>grip :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transmits</a:t>
            </a:r>
            <a:endParaRPr sz="2800">
              <a:latin typeface="Times New Roman"/>
              <a:cs typeface="Times New Roman"/>
            </a:endParaRPr>
          </a:p>
          <a:p>
            <a:pPr marR="215265" algn="r">
              <a:lnSpc>
                <a:spcPct val="100000"/>
              </a:lnSpc>
              <a:spcBef>
                <a:spcPts val="1739"/>
              </a:spcBef>
            </a:pP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lin</a:t>
            </a:r>
            <a:r>
              <a:rPr sz="2800" spc="5" dirty="0">
                <a:latin typeface="Times New Roman"/>
                <a:cs typeface="Times New Roman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469" y="4038600"/>
            <a:ext cx="4331970" cy="1323340"/>
          </a:xfrm>
          <a:prstGeom prst="rect">
            <a:avLst/>
          </a:prstGeom>
        </p:spPr>
        <p:txBody>
          <a:bodyPr vert="horz" wrap="square" lIns="0" tIns="234950" rIns="0" bIns="0" rtlCol="0">
            <a:spAutoFit/>
          </a:bodyPr>
          <a:lstStyle/>
          <a:p>
            <a:pPr marL="222250" indent="-209550">
              <a:lnSpc>
                <a:spcPct val="100000"/>
              </a:lnSpc>
              <a:spcBef>
                <a:spcPts val="1850"/>
              </a:spcBef>
              <a:buChar char="•"/>
              <a:tabLst>
                <a:tab pos="222250" algn="l"/>
              </a:tabLst>
            </a:pPr>
            <a:r>
              <a:rPr sz="2800" dirty="0">
                <a:latin typeface="Times New Roman"/>
                <a:cs typeface="Times New Roman"/>
              </a:rPr>
              <a:t>shoulder hold :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penetrates</a:t>
            </a:r>
            <a:endParaRPr sz="2800">
              <a:latin typeface="Times New Roman"/>
              <a:cs typeface="Times New Roman"/>
            </a:endParaRPr>
          </a:p>
          <a:p>
            <a:pPr marL="2399030">
              <a:lnSpc>
                <a:spcPct val="100000"/>
              </a:lnSpc>
              <a:spcBef>
                <a:spcPts val="1750"/>
              </a:spcBef>
            </a:pPr>
            <a:r>
              <a:rPr sz="2800" spc="-5" dirty="0">
                <a:latin typeface="Times New Roman"/>
                <a:cs typeface="Times New Roman"/>
              </a:rPr>
              <a:t>intimate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zone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2270" y="193040"/>
            <a:ext cx="8416925" cy="5214620"/>
          </a:xfrm>
          <a:prstGeom prst="rect">
            <a:avLst/>
          </a:prstGeom>
        </p:spPr>
        <p:txBody>
          <a:bodyPr vert="horz" wrap="square" lIns="0" tIns="234950" rIns="0" bIns="0" rtlCol="0">
            <a:spAutoFit/>
          </a:bodyPr>
          <a:lstStyle/>
          <a:p>
            <a:pPr marL="2461260">
              <a:lnSpc>
                <a:spcPct val="100000"/>
              </a:lnSpc>
              <a:spcBef>
                <a:spcPts val="1850"/>
              </a:spcBef>
              <a:tabLst>
                <a:tab pos="4331970" algn="l"/>
              </a:tabLst>
            </a:pPr>
            <a:r>
              <a:rPr sz="2800" spc="-5" dirty="0">
                <a:latin typeface="Times New Roman"/>
                <a:cs typeface="Times New Roman"/>
              </a:rPr>
              <a:t>Appearance	and </a:t>
            </a:r>
            <a:r>
              <a:rPr sz="2800" dirty="0">
                <a:latin typeface="Times New Roman"/>
                <a:cs typeface="Times New Roman"/>
              </a:rPr>
              <a:t>physique</a:t>
            </a:r>
            <a:endParaRPr sz="2800">
              <a:latin typeface="Times New Roman"/>
              <a:cs typeface="Times New Roman"/>
            </a:endParaRPr>
          </a:p>
          <a:p>
            <a:pPr marL="737870" marR="5080" indent="-464820">
              <a:lnSpc>
                <a:spcPct val="151900"/>
              </a:lnSpc>
              <a:spcBef>
                <a:spcPts val="5"/>
              </a:spcBef>
            </a:pPr>
            <a:r>
              <a:rPr sz="2800" spc="-5" dirty="0">
                <a:solidFill>
                  <a:srgbClr val="CC0000"/>
                </a:solidFill>
                <a:latin typeface="Times New Roman"/>
                <a:cs typeface="Times New Roman"/>
              </a:rPr>
              <a:t>“</a:t>
            </a:r>
            <a:r>
              <a:rPr sz="2800" b="1" spc="-5" dirty="0">
                <a:solidFill>
                  <a:srgbClr val="CC0000"/>
                </a:solidFill>
                <a:latin typeface="Times New Roman"/>
                <a:cs typeface="Times New Roman"/>
              </a:rPr>
              <a:t>The impression people make </a:t>
            </a:r>
            <a:r>
              <a:rPr sz="2800" b="1" dirty="0">
                <a:solidFill>
                  <a:srgbClr val="CC0000"/>
                </a:solidFill>
                <a:latin typeface="Times New Roman"/>
                <a:cs typeface="Times New Roman"/>
              </a:rPr>
              <a:t>on one </a:t>
            </a:r>
            <a:r>
              <a:rPr sz="2800" b="1" spc="-5" dirty="0">
                <a:solidFill>
                  <a:srgbClr val="CC0000"/>
                </a:solidFill>
                <a:latin typeface="Times New Roman"/>
                <a:cs typeface="Times New Roman"/>
              </a:rPr>
              <a:t>another </a:t>
            </a:r>
            <a:r>
              <a:rPr sz="2800" b="1" dirty="0">
                <a:solidFill>
                  <a:srgbClr val="CC0000"/>
                </a:solidFill>
                <a:latin typeface="Times New Roman"/>
                <a:cs typeface="Times New Roman"/>
              </a:rPr>
              <a:t>is </a:t>
            </a:r>
            <a:r>
              <a:rPr sz="2800" b="1" spc="-5" dirty="0">
                <a:solidFill>
                  <a:srgbClr val="CC0000"/>
                </a:solidFill>
                <a:latin typeface="Times New Roman"/>
                <a:cs typeface="Times New Roman"/>
              </a:rPr>
              <a:t>based  </a:t>
            </a:r>
            <a:r>
              <a:rPr sz="2800" b="1" dirty="0">
                <a:solidFill>
                  <a:srgbClr val="CC0000"/>
                </a:solidFill>
                <a:latin typeface="Times New Roman"/>
                <a:cs typeface="Times New Roman"/>
              </a:rPr>
              <a:t>60% on </a:t>
            </a:r>
            <a:r>
              <a:rPr sz="2800" b="1" spc="-5" dirty="0">
                <a:solidFill>
                  <a:srgbClr val="CC0000"/>
                </a:solidFill>
                <a:latin typeface="Times New Roman"/>
                <a:cs typeface="Times New Roman"/>
              </a:rPr>
              <a:t>their </a:t>
            </a:r>
            <a:r>
              <a:rPr sz="2800" b="1" dirty="0">
                <a:solidFill>
                  <a:srgbClr val="CC0000"/>
                </a:solidFill>
                <a:latin typeface="Times New Roman"/>
                <a:cs typeface="Times New Roman"/>
              </a:rPr>
              <a:t>appearance, 33 % on on </a:t>
            </a:r>
            <a:r>
              <a:rPr sz="2800" b="1" spc="-5" dirty="0">
                <a:solidFill>
                  <a:srgbClr val="CC0000"/>
                </a:solidFill>
                <a:latin typeface="Times New Roman"/>
                <a:cs typeface="Times New Roman"/>
              </a:rPr>
              <a:t>the </a:t>
            </a:r>
            <a:r>
              <a:rPr sz="2800" b="1" spc="-15" dirty="0">
                <a:solidFill>
                  <a:srgbClr val="CC0000"/>
                </a:solidFill>
                <a:latin typeface="Times New Roman"/>
                <a:cs typeface="Times New Roman"/>
              </a:rPr>
              <a:t>way </a:t>
            </a:r>
            <a:r>
              <a:rPr sz="2800" b="1" dirty="0">
                <a:solidFill>
                  <a:srgbClr val="CC0000"/>
                </a:solidFill>
                <a:latin typeface="Times New Roman"/>
                <a:cs typeface="Times New Roman"/>
              </a:rPr>
              <a:t>in  </a:t>
            </a:r>
            <a:r>
              <a:rPr sz="2800" b="1" spc="-10" dirty="0">
                <a:solidFill>
                  <a:srgbClr val="CC0000"/>
                </a:solidFill>
                <a:latin typeface="Times New Roman"/>
                <a:cs typeface="Times New Roman"/>
              </a:rPr>
              <a:t>which </a:t>
            </a:r>
            <a:r>
              <a:rPr sz="2800" b="1" spc="-5" dirty="0">
                <a:solidFill>
                  <a:srgbClr val="CC0000"/>
                </a:solidFill>
                <a:latin typeface="Times New Roman"/>
                <a:cs typeface="Times New Roman"/>
              </a:rPr>
              <a:t>they speak </a:t>
            </a:r>
            <a:r>
              <a:rPr sz="2800" b="1" dirty="0">
                <a:solidFill>
                  <a:srgbClr val="CC0000"/>
                </a:solidFill>
                <a:latin typeface="Times New Roman"/>
                <a:cs typeface="Times New Roman"/>
              </a:rPr>
              <a:t>and 7 % on </a:t>
            </a:r>
            <a:r>
              <a:rPr sz="2800" b="1" spc="-15" dirty="0">
                <a:solidFill>
                  <a:srgbClr val="CC0000"/>
                </a:solidFill>
                <a:latin typeface="Times New Roman"/>
                <a:cs typeface="Times New Roman"/>
              </a:rPr>
              <a:t>what </a:t>
            </a:r>
            <a:r>
              <a:rPr sz="2800" b="1" spc="-5" dirty="0">
                <a:solidFill>
                  <a:srgbClr val="CC0000"/>
                </a:solidFill>
                <a:latin typeface="Times New Roman"/>
                <a:cs typeface="Times New Roman"/>
              </a:rPr>
              <a:t>they</a:t>
            </a:r>
            <a:r>
              <a:rPr sz="2800" b="1" spc="-11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800" b="1" spc="5" dirty="0">
                <a:solidFill>
                  <a:srgbClr val="CC0000"/>
                </a:solidFill>
                <a:latin typeface="Times New Roman"/>
                <a:cs typeface="Times New Roman"/>
              </a:rPr>
              <a:t>say</a:t>
            </a:r>
            <a:r>
              <a:rPr sz="2800" spc="5" dirty="0">
                <a:solidFill>
                  <a:srgbClr val="CC0000"/>
                </a:solidFill>
                <a:latin typeface="Times New Roman"/>
                <a:cs typeface="Times New Roman"/>
              </a:rPr>
              <a:t>”</a:t>
            </a:r>
            <a:endParaRPr sz="2800">
              <a:latin typeface="Times New Roman"/>
              <a:cs typeface="Times New Roman"/>
            </a:endParaRPr>
          </a:p>
          <a:p>
            <a:pPr marL="222250" indent="-209550">
              <a:lnSpc>
                <a:spcPct val="100000"/>
              </a:lnSpc>
              <a:spcBef>
                <a:spcPts val="1750"/>
              </a:spcBef>
              <a:buChar char="•"/>
              <a:tabLst>
                <a:tab pos="222250" algn="l"/>
              </a:tabLst>
            </a:pPr>
            <a:r>
              <a:rPr sz="2800" spc="-10" dirty="0">
                <a:latin typeface="Times New Roman"/>
                <a:cs typeface="Times New Roman"/>
              </a:rPr>
              <a:t>INCOME</a:t>
            </a:r>
            <a:endParaRPr sz="2800">
              <a:latin typeface="Times New Roman"/>
              <a:cs typeface="Times New Roman"/>
            </a:endParaRPr>
          </a:p>
          <a:p>
            <a:pPr marL="222250" indent="-209550">
              <a:lnSpc>
                <a:spcPct val="100000"/>
              </a:lnSpc>
              <a:spcBef>
                <a:spcPts val="1750"/>
              </a:spcBef>
              <a:buChar char="•"/>
              <a:tabLst>
                <a:tab pos="222250" algn="l"/>
              </a:tabLst>
            </a:pPr>
            <a:r>
              <a:rPr sz="2800" spc="-10" dirty="0">
                <a:latin typeface="Times New Roman"/>
                <a:cs typeface="Times New Roman"/>
              </a:rPr>
              <a:t>STATUS</a:t>
            </a:r>
            <a:endParaRPr sz="2800">
              <a:latin typeface="Times New Roman"/>
              <a:cs typeface="Times New Roman"/>
            </a:endParaRPr>
          </a:p>
          <a:p>
            <a:pPr marL="222250" indent="-209550">
              <a:lnSpc>
                <a:spcPct val="100000"/>
              </a:lnSpc>
              <a:spcBef>
                <a:spcPts val="1750"/>
              </a:spcBef>
              <a:buChar char="•"/>
              <a:tabLst>
                <a:tab pos="222250" algn="l"/>
              </a:tabLst>
            </a:pPr>
            <a:r>
              <a:rPr sz="2800" spc="-10" dirty="0">
                <a:latin typeface="Times New Roman"/>
                <a:cs typeface="Times New Roman"/>
              </a:rPr>
              <a:t>PERSONALITY</a:t>
            </a:r>
            <a:endParaRPr sz="2800">
              <a:latin typeface="Times New Roman"/>
              <a:cs typeface="Times New Roman"/>
            </a:endParaRPr>
          </a:p>
          <a:p>
            <a:pPr marL="222250" indent="-209550">
              <a:lnSpc>
                <a:spcPct val="100000"/>
              </a:lnSpc>
              <a:spcBef>
                <a:spcPts val="1739"/>
              </a:spcBef>
              <a:buChar char="•"/>
              <a:tabLst>
                <a:tab pos="222250" algn="l"/>
              </a:tabLst>
            </a:pPr>
            <a:r>
              <a:rPr sz="2800" spc="-10" dirty="0">
                <a:latin typeface="Times New Roman"/>
                <a:cs typeface="Times New Roman"/>
              </a:rPr>
              <a:t>OCCUPATION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How </a:t>
            </a:r>
            <a:r>
              <a:rPr dirty="0"/>
              <a:t>to </a:t>
            </a:r>
            <a:r>
              <a:rPr spc="-5" dirty="0"/>
              <a:t>be</a:t>
            </a:r>
            <a:r>
              <a:rPr spc="-95" dirty="0"/>
              <a:t> </a:t>
            </a:r>
            <a:r>
              <a:rPr spc="-5" dirty="0"/>
              <a:t>attractive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070" y="765809"/>
            <a:ext cx="4150995" cy="5863590"/>
          </a:xfrm>
          <a:prstGeom prst="rect">
            <a:avLst/>
          </a:prstGeom>
        </p:spPr>
        <p:txBody>
          <a:bodyPr vert="horz" wrap="square" lIns="0" tIns="234950" rIns="0" bIns="0" rtlCol="0">
            <a:spAutoFit/>
          </a:bodyPr>
          <a:lstStyle/>
          <a:p>
            <a:pPr marL="222250" indent="-209550">
              <a:lnSpc>
                <a:spcPct val="100000"/>
              </a:lnSpc>
              <a:spcBef>
                <a:spcPts val="1850"/>
              </a:spcBef>
              <a:buFont typeface="Times New Roman"/>
              <a:buChar char="•"/>
              <a:tabLst>
                <a:tab pos="22225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eye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contact</a:t>
            </a:r>
            <a:endParaRPr sz="2800">
              <a:latin typeface="Times New Roman"/>
              <a:cs typeface="Times New Roman"/>
            </a:endParaRPr>
          </a:p>
          <a:p>
            <a:pPr marL="222250" indent="-209550">
              <a:lnSpc>
                <a:spcPct val="100000"/>
              </a:lnSpc>
              <a:spcBef>
                <a:spcPts val="1750"/>
              </a:spcBef>
              <a:buFont typeface="Times New Roman"/>
              <a:buChar char="•"/>
              <a:tabLst>
                <a:tab pos="222250" algn="l"/>
              </a:tabLst>
            </a:pPr>
            <a:r>
              <a:rPr sz="2800" b="1" dirty="0">
                <a:latin typeface="Times New Roman"/>
                <a:cs typeface="Times New Roman"/>
              </a:rPr>
              <a:t>facial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expression</a:t>
            </a:r>
            <a:endParaRPr sz="2800">
              <a:latin typeface="Times New Roman"/>
              <a:cs typeface="Times New Roman"/>
            </a:endParaRPr>
          </a:p>
          <a:p>
            <a:pPr marL="222250" indent="-209550">
              <a:lnSpc>
                <a:spcPct val="100000"/>
              </a:lnSpc>
              <a:spcBef>
                <a:spcPts val="1739"/>
              </a:spcBef>
              <a:buFont typeface="Times New Roman"/>
              <a:buChar char="•"/>
              <a:tabLst>
                <a:tab pos="22225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head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movements</a:t>
            </a:r>
            <a:endParaRPr sz="2800">
              <a:latin typeface="Times New Roman"/>
              <a:cs typeface="Times New Roman"/>
            </a:endParaRPr>
          </a:p>
          <a:p>
            <a:pPr marL="222250" indent="-209550">
              <a:lnSpc>
                <a:spcPct val="100000"/>
              </a:lnSpc>
              <a:spcBef>
                <a:spcPts val="1750"/>
              </a:spcBef>
              <a:buFont typeface="Times New Roman"/>
              <a:buChar char="•"/>
              <a:tabLst>
                <a:tab pos="22225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gestures</a:t>
            </a:r>
            <a:endParaRPr sz="2800">
              <a:latin typeface="Times New Roman"/>
              <a:cs typeface="Times New Roman"/>
            </a:endParaRPr>
          </a:p>
          <a:p>
            <a:pPr marL="222250" indent="-209550">
              <a:lnSpc>
                <a:spcPct val="100000"/>
              </a:lnSpc>
              <a:spcBef>
                <a:spcPts val="1750"/>
              </a:spcBef>
              <a:buFont typeface="Times New Roman"/>
              <a:buChar char="•"/>
              <a:tabLst>
                <a:tab pos="22225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postures</a:t>
            </a:r>
            <a:endParaRPr sz="2800">
              <a:latin typeface="Times New Roman"/>
              <a:cs typeface="Times New Roman"/>
            </a:endParaRPr>
          </a:p>
          <a:p>
            <a:pPr marL="222250" indent="-209550">
              <a:lnSpc>
                <a:spcPct val="100000"/>
              </a:lnSpc>
              <a:spcBef>
                <a:spcPts val="1750"/>
              </a:spcBef>
              <a:buFont typeface="Times New Roman"/>
              <a:buChar char="•"/>
              <a:tabLst>
                <a:tab pos="22225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proximity</a:t>
            </a:r>
            <a:endParaRPr sz="2800">
              <a:latin typeface="Times New Roman"/>
              <a:cs typeface="Times New Roman"/>
            </a:endParaRPr>
          </a:p>
          <a:p>
            <a:pPr marL="222250" indent="-209550">
              <a:lnSpc>
                <a:spcPct val="100000"/>
              </a:lnSpc>
              <a:spcBef>
                <a:spcPts val="1750"/>
              </a:spcBef>
              <a:buFont typeface="Times New Roman"/>
              <a:buChar char="•"/>
              <a:tabLst>
                <a:tab pos="22225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body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contact</a:t>
            </a:r>
            <a:endParaRPr sz="2800">
              <a:latin typeface="Times New Roman"/>
              <a:cs typeface="Times New Roman"/>
            </a:endParaRPr>
          </a:p>
          <a:p>
            <a:pPr marL="137795" indent="-125730">
              <a:lnSpc>
                <a:spcPct val="100000"/>
              </a:lnSpc>
              <a:spcBef>
                <a:spcPts val="1739"/>
              </a:spcBef>
              <a:buFont typeface="Times New Roman"/>
              <a:buChar char="•"/>
              <a:tabLst>
                <a:tab pos="13843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Appearance </a:t>
            </a:r>
            <a:r>
              <a:rPr sz="2800" b="1" dirty="0">
                <a:latin typeface="Times New Roman"/>
                <a:cs typeface="Times New Roman"/>
              </a:rPr>
              <a:t>&amp;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physique</a:t>
            </a:r>
            <a:endParaRPr sz="2800">
              <a:latin typeface="Times New Roman"/>
              <a:cs typeface="Times New Roman"/>
            </a:endParaRPr>
          </a:p>
          <a:p>
            <a:pPr marL="137795" indent="-125730">
              <a:lnSpc>
                <a:spcPct val="100000"/>
              </a:lnSpc>
              <a:spcBef>
                <a:spcPts val="1750"/>
              </a:spcBef>
              <a:buFont typeface="Times New Roman"/>
              <a:buChar char="•"/>
              <a:tabLst>
                <a:tab pos="13843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Timing </a:t>
            </a:r>
            <a:r>
              <a:rPr sz="2800" b="1" dirty="0">
                <a:latin typeface="Times New Roman"/>
                <a:cs typeface="Times New Roman"/>
              </a:rPr>
              <a:t>&amp;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synchronization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3550" y="3006090"/>
            <a:ext cx="32835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60575" algn="l"/>
              </a:tabLst>
            </a:pPr>
            <a:r>
              <a:rPr sz="4400" b="0" spc="-5" dirty="0">
                <a:solidFill>
                  <a:srgbClr val="CC0000"/>
                </a:solidFill>
                <a:latin typeface="Arial"/>
                <a:cs typeface="Arial"/>
              </a:rPr>
              <a:t>TH</a:t>
            </a:r>
            <a:r>
              <a:rPr sz="4400" b="0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4400" b="0" spc="-5" dirty="0">
                <a:solidFill>
                  <a:srgbClr val="CC0000"/>
                </a:solidFill>
                <a:latin typeface="Arial"/>
                <a:cs typeface="Arial"/>
              </a:rPr>
              <a:t>N</a:t>
            </a:r>
            <a:r>
              <a:rPr sz="4400" b="0" dirty="0">
                <a:solidFill>
                  <a:srgbClr val="CC0000"/>
                </a:solidFill>
                <a:latin typeface="Arial"/>
                <a:cs typeface="Arial"/>
              </a:rPr>
              <a:t>K	Y</a:t>
            </a:r>
            <a:r>
              <a:rPr sz="4400" b="0" spc="-5" dirty="0">
                <a:solidFill>
                  <a:srgbClr val="CC0000"/>
                </a:solidFill>
                <a:latin typeface="Arial"/>
                <a:cs typeface="Arial"/>
              </a:rPr>
              <a:t>OU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0869" y="2282190"/>
            <a:ext cx="3647440" cy="336296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0"/>
              </a:spcBef>
              <a:tabLst>
                <a:tab pos="706755" algn="l"/>
              </a:tabLst>
            </a:pPr>
            <a:r>
              <a:rPr sz="2400" spc="-5" dirty="0">
                <a:latin typeface="Times New Roman"/>
                <a:cs typeface="Times New Roman"/>
              </a:rPr>
              <a:t>Five	</a:t>
            </a:r>
            <a:r>
              <a:rPr sz="2400" dirty="0">
                <a:latin typeface="Times New Roman"/>
                <a:cs typeface="Times New Roman"/>
              </a:rPr>
              <a:t>types of body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language:</a:t>
            </a:r>
            <a:endParaRPr sz="2400">
              <a:latin typeface="Times New Roman"/>
              <a:cs typeface="Times New Roman"/>
            </a:endParaRPr>
          </a:p>
          <a:p>
            <a:pPr marL="194310" indent="-181610">
              <a:lnSpc>
                <a:spcPct val="100000"/>
              </a:lnSpc>
              <a:spcBef>
                <a:spcPts val="1500"/>
              </a:spcBef>
              <a:buChar char="•"/>
              <a:tabLst>
                <a:tab pos="194310" algn="l"/>
              </a:tabLst>
            </a:pPr>
            <a:r>
              <a:rPr sz="2400" spc="5" dirty="0">
                <a:latin typeface="Times New Roman"/>
                <a:cs typeface="Times New Roman"/>
              </a:rPr>
              <a:t>eye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contact</a:t>
            </a:r>
            <a:endParaRPr sz="2400">
              <a:latin typeface="Times New Roman"/>
              <a:cs typeface="Times New Roman"/>
            </a:endParaRPr>
          </a:p>
          <a:p>
            <a:pPr marL="194310" indent="-181610">
              <a:lnSpc>
                <a:spcPct val="100000"/>
              </a:lnSpc>
              <a:spcBef>
                <a:spcPts val="1500"/>
              </a:spcBef>
              <a:buChar char="•"/>
              <a:tabLst>
                <a:tab pos="194310" algn="l"/>
              </a:tabLst>
            </a:pPr>
            <a:r>
              <a:rPr sz="2400" spc="-5" dirty="0">
                <a:latin typeface="Times New Roman"/>
                <a:cs typeface="Times New Roman"/>
              </a:rPr>
              <a:t>facial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expression</a:t>
            </a:r>
            <a:endParaRPr sz="2400">
              <a:latin typeface="Times New Roman"/>
              <a:cs typeface="Times New Roman"/>
            </a:endParaRPr>
          </a:p>
          <a:p>
            <a:pPr marL="194310" indent="-181610">
              <a:lnSpc>
                <a:spcPct val="100000"/>
              </a:lnSpc>
              <a:spcBef>
                <a:spcPts val="1500"/>
              </a:spcBef>
              <a:buChar char="•"/>
              <a:tabLst>
                <a:tab pos="194310" algn="l"/>
              </a:tabLst>
            </a:pPr>
            <a:r>
              <a:rPr sz="2400" spc="-5" dirty="0">
                <a:latin typeface="Times New Roman"/>
                <a:cs typeface="Times New Roman"/>
              </a:rPr>
              <a:t>gestures</a:t>
            </a:r>
            <a:endParaRPr sz="2400">
              <a:latin typeface="Times New Roman"/>
              <a:cs typeface="Times New Roman"/>
            </a:endParaRPr>
          </a:p>
          <a:p>
            <a:pPr marL="194310" indent="-181610">
              <a:lnSpc>
                <a:spcPct val="100000"/>
              </a:lnSpc>
              <a:spcBef>
                <a:spcPts val="1500"/>
              </a:spcBef>
              <a:buChar char="•"/>
              <a:tabLst>
                <a:tab pos="194310" algn="l"/>
              </a:tabLst>
            </a:pPr>
            <a:r>
              <a:rPr sz="2400" spc="-5" dirty="0">
                <a:latin typeface="Times New Roman"/>
                <a:cs typeface="Times New Roman"/>
              </a:rPr>
              <a:t>posture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stance</a:t>
            </a:r>
            <a:endParaRPr sz="2400">
              <a:latin typeface="Times New Roman"/>
              <a:cs typeface="Times New Roman"/>
            </a:endParaRPr>
          </a:p>
          <a:p>
            <a:pPr marL="194310" indent="-181610">
              <a:lnSpc>
                <a:spcPct val="100000"/>
              </a:lnSpc>
              <a:spcBef>
                <a:spcPts val="1500"/>
              </a:spcBef>
              <a:buChar char="•"/>
              <a:tabLst>
                <a:tab pos="194310" algn="l"/>
              </a:tabLst>
            </a:pPr>
            <a:r>
              <a:rPr sz="2400" spc="-5" dirty="0">
                <a:latin typeface="Times New Roman"/>
                <a:cs typeface="Times New Roman"/>
              </a:rPr>
              <a:t>space </a:t>
            </a:r>
            <a:r>
              <a:rPr sz="2400" dirty="0">
                <a:latin typeface="Times New Roman"/>
                <a:cs typeface="Times New Roman"/>
              </a:rPr>
              <a:t>relationship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38600" y="339090"/>
            <a:ext cx="1965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Times New Roman"/>
                <a:cs typeface="Times New Roman"/>
              </a:rPr>
              <a:t>Body</a:t>
            </a:r>
            <a:r>
              <a:rPr sz="2400" b="0" spc="-35" dirty="0">
                <a:latin typeface="Times New Roman"/>
                <a:cs typeface="Times New Roman"/>
              </a:rPr>
              <a:t> </a:t>
            </a:r>
            <a:r>
              <a:rPr sz="2400" b="0" spc="-5" dirty="0">
                <a:latin typeface="Times New Roman"/>
                <a:cs typeface="Times New Roman"/>
              </a:rPr>
              <a:t>Language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28727" y="757327"/>
            <a:ext cx="8086725" cy="847725"/>
            <a:chOff x="528727" y="757327"/>
            <a:chExt cx="8086725" cy="847725"/>
          </a:xfrm>
        </p:grpSpPr>
        <p:sp>
          <p:nvSpPr>
            <p:cNvPr id="5" name="object 5"/>
            <p:cNvSpPr/>
            <p:nvPr/>
          </p:nvSpPr>
          <p:spPr>
            <a:xfrm>
              <a:off x="4724399" y="761999"/>
              <a:ext cx="76200" cy="457200"/>
            </a:xfrm>
            <a:custGeom>
              <a:avLst/>
              <a:gdLst/>
              <a:ahLst/>
              <a:cxnLst/>
              <a:rect l="l" t="t" r="r" b="b"/>
              <a:pathLst>
                <a:path w="76200" h="457200">
                  <a:moveTo>
                    <a:pt x="57150" y="0"/>
                  </a:moveTo>
                  <a:lnTo>
                    <a:pt x="19050" y="0"/>
                  </a:lnTo>
                  <a:lnTo>
                    <a:pt x="19050" y="342900"/>
                  </a:lnTo>
                  <a:lnTo>
                    <a:pt x="0" y="342900"/>
                  </a:lnTo>
                  <a:lnTo>
                    <a:pt x="38100" y="457200"/>
                  </a:lnTo>
                  <a:lnTo>
                    <a:pt x="76200" y="342900"/>
                  </a:lnTo>
                  <a:lnTo>
                    <a:pt x="57150" y="34290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3399" y="761999"/>
              <a:ext cx="8077200" cy="457200"/>
            </a:xfrm>
            <a:custGeom>
              <a:avLst/>
              <a:gdLst/>
              <a:ahLst/>
              <a:cxnLst/>
              <a:rect l="l" t="t" r="r" b="b"/>
              <a:pathLst>
                <a:path w="8077200" h="457200">
                  <a:moveTo>
                    <a:pt x="4210050" y="0"/>
                  </a:moveTo>
                  <a:lnTo>
                    <a:pt x="4210050" y="342900"/>
                  </a:lnTo>
                  <a:lnTo>
                    <a:pt x="4191000" y="342900"/>
                  </a:lnTo>
                  <a:lnTo>
                    <a:pt x="4229100" y="457200"/>
                  </a:lnTo>
                  <a:lnTo>
                    <a:pt x="4267200" y="342900"/>
                  </a:lnTo>
                  <a:lnTo>
                    <a:pt x="4248150" y="342900"/>
                  </a:lnTo>
                  <a:lnTo>
                    <a:pt x="4248150" y="0"/>
                  </a:lnTo>
                  <a:lnTo>
                    <a:pt x="4210050" y="0"/>
                  </a:lnTo>
                  <a:close/>
                </a:path>
                <a:path w="8077200" h="457200">
                  <a:moveTo>
                    <a:pt x="4191000" y="0"/>
                  </a:moveTo>
                  <a:lnTo>
                    <a:pt x="4191000" y="0"/>
                  </a:lnTo>
                </a:path>
                <a:path w="8077200" h="457200">
                  <a:moveTo>
                    <a:pt x="4267200" y="457200"/>
                  </a:moveTo>
                  <a:lnTo>
                    <a:pt x="4267200" y="457200"/>
                  </a:lnTo>
                </a:path>
                <a:path w="8077200" h="457200">
                  <a:moveTo>
                    <a:pt x="0" y="457200"/>
                  </a:moveTo>
                  <a:lnTo>
                    <a:pt x="8077200" y="4572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3399" y="1219200"/>
              <a:ext cx="76200" cy="304800"/>
            </a:xfrm>
            <a:custGeom>
              <a:avLst/>
              <a:gdLst/>
              <a:ahLst/>
              <a:cxnLst/>
              <a:rect l="l" t="t" r="r" b="b"/>
              <a:pathLst>
                <a:path w="76200" h="304800">
                  <a:moveTo>
                    <a:pt x="57150" y="0"/>
                  </a:moveTo>
                  <a:lnTo>
                    <a:pt x="19050" y="0"/>
                  </a:lnTo>
                  <a:lnTo>
                    <a:pt x="19050" y="228600"/>
                  </a:lnTo>
                  <a:lnTo>
                    <a:pt x="0" y="228600"/>
                  </a:lnTo>
                  <a:lnTo>
                    <a:pt x="38100" y="304800"/>
                  </a:lnTo>
                  <a:lnTo>
                    <a:pt x="76200" y="228600"/>
                  </a:lnTo>
                  <a:lnTo>
                    <a:pt x="57150" y="22860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3399" y="1219200"/>
              <a:ext cx="76200" cy="304800"/>
            </a:xfrm>
            <a:custGeom>
              <a:avLst/>
              <a:gdLst/>
              <a:ahLst/>
              <a:cxnLst/>
              <a:rect l="l" t="t" r="r" b="b"/>
              <a:pathLst>
                <a:path w="76200" h="304800">
                  <a:moveTo>
                    <a:pt x="19050" y="0"/>
                  </a:moveTo>
                  <a:lnTo>
                    <a:pt x="19050" y="228600"/>
                  </a:lnTo>
                  <a:lnTo>
                    <a:pt x="0" y="228600"/>
                  </a:lnTo>
                  <a:lnTo>
                    <a:pt x="38100" y="304800"/>
                  </a:lnTo>
                  <a:lnTo>
                    <a:pt x="76200" y="228600"/>
                  </a:lnTo>
                  <a:lnTo>
                    <a:pt x="57150" y="228600"/>
                  </a:lnTo>
                  <a:lnTo>
                    <a:pt x="57150" y="0"/>
                  </a:lnTo>
                  <a:lnTo>
                    <a:pt x="19050" y="0"/>
                  </a:lnTo>
                  <a:close/>
                </a:path>
                <a:path w="76200" h="304800">
                  <a:moveTo>
                    <a:pt x="0" y="0"/>
                  </a:moveTo>
                  <a:lnTo>
                    <a:pt x="0" y="0"/>
                  </a:lnTo>
                </a:path>
                <a:path w="76200" h="304800">
                  <a:moveTo>
                    <a:pt x="76200" y="304800"/>
                  </a:moveTo>
                  <a:lnTo>
                    <a:pt x="76200" y="3048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19599" y="1219200"/>
              <a:ext cx="76200" cy="381000"/>
            </a:xfrm>
            <a:custGeom>
              <a:avLst/>
              <a:gdLst/>
              <a:ahLst/>
              <a:cxnLst/>
              <a:rect l="l" t="t" r="r" b="b"/>
              <a:pathLst>
                <a:path w="76200" h="381000">
                  <a:moveTo>
                    <a:pt x="57150" y="0"/>
                  </a:moveTo>
                  <a:lnTo>
                    <a:pt x="19050" y="0"/>
                  </a:lnTo>
                  <a:lnTo>
                    <a:pt x="19050" y="285750"/>
                  </a:lnTo>
                  <a:lnTo>
                    <a:pt x="0" y="285750"/>
                  </a:lnTo>
                  <a:lnTo>
                    <a:pt x="38100" y="381000"/>
                  </a:lnTo>
                  <a:lnTo>
                    <a:pt x="76200" y="285750"/>
                  </a:lnTo>
                  <a:lnTo>
                    <a:pt x="57150" y="28575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19599" y="1219200"/>
              <a:ext cx="76200" cy="381000"/>
            </a:xfrm>
            <a:custGeom>
              <a:avLst/>
              <a:gdLst/>
              <a:ahLst/>
              <a:cxnLst/>
              <a:rect l="l" t="t" r="r" b="b"/>
              <a:pathLst>
                <a:path w="76200" h="381000">
                  <a:moveTo>
                    <a:pt x="19050" y="0"/>
                  </a:moveTo>
                  <a:lnTo>
                    <a:pt x="19050" y="285750"/>
                  </a:lnTo>
                  <a:lnTo>
                    <a:pt x="0" y="285750"/>
                  </a:lnTo>
                  <a:lnTo>
                    <a:pt x="38100" y="381000"/>
                  </a:lnTo>
                  <a:lnTo>
                    <a:pt x="76200" y="285750"/>
                  </a:lnTo>
                  <a:lnTo>
                    <a:pt x="57150" y="285750"/>
                  </a:lnTo>
                  <a:lnTo>
                    <a:pt x="57150" y="0"/>
                  </a:lnTo>
                  <a:lnTo>
                    <a:pt x="19050" y="0"/>
                  </a:lnTo>
                  <a:close/>
                </a:path>
                <a:path w="76200" h="381000">
                  <a:moveTo>
                    <a:pt x="0" y="0"/>
                  </a:moveTo>
                  <a:lnTo>
                    <a:pt x="0" y="0"/>
                  </a:lnTo>
                </a:path>
                <a:path w="76200" h="381000">
                  <a:moveTo>
                    <a:pt x="76200" y="381000"/>
                  </a:moveTo>
                  <a:lnTo>
                    <a:pt x="76200" y="3810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34400" y="1219200"/>
              <a:ext cx="76200" cy="381000"/>
            </a:xfrm>
            <a:custGeom>
              <a:avLst/>
              <a:gdLst/>
              <a:ahLst/>
              <a:cxnLst/>
              <a:rect l="l" t="t" r="r" b="b"/>
              <a:pathLst>
                <a:path w="76200" h="381000">
                  <a:moveTo>
                    <a:pt x="57150" y="0"/>
                  </a:moveTo>
                  <a:lnTo>
                    <a:pt x="19050" y="0"/>
                  </a:lnTo>
                  <a:lnTo>
                    <a:pt x="19050" y="285750"/>
                  </a:lnTo>
                  <a:lnTo>
                    <a:pt x="0" y="285750"/>
                  </a:lnTo>
                  <a:lnTo>
                    <a:pt x="38100" y="381000"/>
                  </a:lnTo>
                  <a:lnTo>
                    <a:pt x="76200" y="285750"/>
                  </a:lnTo>
                  <a:lnTo>
                    <a:pt x="57150" y="28575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534400" y="1219200"/>
              <a:ext cx="76200" cy="381000"/>
            </a:xfrm>
            <a:custGeom>
              <a:avLst/>
              <a:gdLst/>
              <a:ahLst/>
              <a:cxnLst/>
              <a:rect l="l" t="t" r="r" b="b"/>
              <a:pathLst>
                <a:path w="76200" h="381000">
                  <a:moveTo>
                    <a:pt x="19050" y="0"/>
                  </a:moveTo>
                  <a:lnTo>
                    <a:pt x="19050" y="285750"/>
                  </a:lnTo>
                  <a:lnTo>
                    <a:pt x="0" y="285750"/>
                  </a:lnTo>
                  <a:lnTo>
                    <a:pt x="38100" y="381000"/>
                  </a:lnTo>
                  <a:lnTo>
                    <a:pt x="76200" y="285750"/>
                  </a:lnTo>
                  <a:lnTo>
                    <a:pt x="57150" y="285750"/>
                  </a:lnTo>
                  <a:lnTo>
                    <a:pt x="57150" y="0"/>
                  </a:lnTo>
                  <a:lnTo>
                    <a:pt x="19050" y="0"/>
                  </a:lnTo>
                  <a:close/>
                </a:path>
                <a:path w="76200" h="381000">
                  <a:moveTo>
                    <a:pt x="0" y="0"/>
                  </a:moveTo>
                  <a:lnTo>
                    <a:pt x="0" y="0"/>
                  </a:lnTo>
                </a:path>
                <a:path w="76200" h="381000">
                  <a:moveTo>
                    <a:pt x="76200" y="381000"/>
                  </a:moveTo>
                  <a:lnTo>
                    <a:pt x="76200" y="3810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34669" y="1482090"/>
            <a:ext cx="1395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K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5" dirty="0">
                <a:latin typeface="Times New Roman"/>
                <a:cs typeface="Times New Roman"/>
              </a:rPr>
              <a:t>N</a:t>
            </a:r>
            <a:r>
              <a:rPr sz="2400" spc="-10" dirty="0">
                <a:latin typeface="Times New Roman"/>
                <a:cs typeface="Times New Roman"/>
              </a:rPr>
              <a:t>ES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spc="-5" dirty="0">
                <a:latin typeface="Times New Roman"/>
                <a:cs typeface="Times New Roman"/>
              </a:rPr>
              <a:t>CS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90234" y="1482090"/>
            <a:ext cx="1766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PROXEMICS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25791" y="1482090"/>
            <a:ext cx="1296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HAPTICS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10510" y="224790"/>
            <a:ext cx="2985135" cy="447548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80645" algn="ctr">
              <a:lnSpc>
                <a:spcPct val="100000"/>
              </a:lnSpc>
              <a:spcBef>
                <a:spcPts val="1600"/>
              </a:spcBef>
            </a:pPr>
            <a:r>
              <a:rPr sz="2400" spc="-10" dirty="0">
                <a:latin typeface="Times New Roman"/>
                <a:cs typeface="Times New Roman"/>
              </a:rPr>
              <a:t>EYES</a:t>
            </a:r>
            <a:endParaRPr sz="2400">
              <a:latin typeface="Times New Roman"/>
              <a:cs typeface="Times New Roman"/>
            </a:endParaRPr>
          </a:p>
          <a:p>
            <a:pPr marL="409575" marR="5080" indent="-397510">
              <a:lnSpc>
                <a:spcPct val="152100"/>
              </a:lnSpc>
            </a:pPr>
            <a:r>
              <a:rPr sz="2400" dirty="0">
                <a:solidFill>
                  <a:srgbClr val="990033"/>
                </a:solidFill>
                <a:latin typeface="Times New Roman"/>
                <a:cs typeface="Times New Roman"/>
              </a:rPr>
              <a:t>“Eyes are </a:t>
            </a:r>
            <a:r>
              <a:rPr sz="2400" spc="-5" dirty="0">
                <a:solidFill>
                  <a:srgbClr val="990033"/>
                </a:solidFill>
                <a:latin typeface="Times New Roman"/>
                <a:cs typeface="Times New Roman"/>
              </a:rPr>
              <a:t>so transparent  </a:t>
            </a:r>
            <a:r>
              <a:rPr sz="2400" dirty="0">
                <a:solidFill>
                  <a:srgbClr val="990033"/>
                </a:solidFill>
                <a:latin typeface="Times New Roman"/>
                <a:cs typeface="Times New Roman"/>
              </a:rPr>
              <a:t>that through them  one </a:t>
            </a:r>
            <a:r>
              <a:rPr sz="2400" spc="-5" dirty="0">
                <a:solidFill>
                  <a:srgbClr val="990033"/>
                </a:solidFill>
                <a:latin typeface="Times New Roman"/>
                <a:cs typeface="Times New Roman"/>
              </a:rPr>
              <a:t>sees </a:t>
            </a:r>
            <a:r>
              <a:rPr sz="2400" dirty="0">
                <a:solidFill>
                  <a:srgbClr val="990033"/>
                </a:solidFill>
                <a:latin typeface="Times New Roman"/>
                <a:cs typeface="Times New Roman"/>
              </a:rPr>
              <a:t>the</a:t>
            </a:r>
            <a:r>
              <a:rPr sz="2400" spc="-35" dirty="0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990033"/>
                </a:solidFill>
                <a:latin typeface="Times New Roman"/>
                <a:cs typeface="Times New Roman"/>
              </a:rPr>
              <a:t>soul”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00">
              <a:latin typeface="Times New Roman"/>
              <a:cs typeface="Times New Roman"/>
            </a:endParaRPr>
          </a:p>
          <a:p>
            <a:pPr marL="657860" marR="124460" indent="-447040">
              <a:lnSpc>
                <a:spcPct val="152100"/>
              </a:lnSpc>
              <a:spcBef>
                <a:spcPts val="5"/>
              </a:spcBef>
            </a:pPr>
            <a:r>
              <a:rPr sz="2400" spc="-5" dirty="0">
                <a:solidFill>
                  <a:srgbClr val="990033"/>
                </a:solidFill>
                <a:latin typeface="Times New Roman"/>
                <a:cs typeface="Times New Roman"/>
              </a:rPr>
              <a:t>“Look </a:t>
            </a:r>
            <a:r>
              <a:rPr sz="2400" dirty="0">
                <a:solidFill>
                  <a:srgbClr val="990033"/>
                </a:solidFill>
                <a:latin typeface="Times New Roman"/>
                <a:cs typeface="Times New Roman"/>
              </a:rPr>
              <a:t>a person in</a:t>
            </a:r>
            <a:r>
              <a:rPr sz="2400" spc="-80" dirty="0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990033"/>
                </a:solidFill>
                <a:latin typeface="Times New Roman"/>
                <a:cs typeface="Times New Roman"/>
              </a:rPr>
              <a:t>the  </a:t>
            </a:r>
            <a:r>
              <a:rPr sz="2400" spc="5" dirty="0">
                <a:solidFill>
                  <a:srgbClr val="990033"/>
                </a:solidFill>
                <a:latin typeface="Times New Roman"/>
                <a:cs typeface="Times New Roman"/>
              </a:rPr>
              <a:t>Eye </a:t>
            </a:r>
            <a:r>
              <a:rPr sz="2400" spc="-5" dirty="0">
                <a:solidFill>
                  <a:srgbClr val="990033"/>
                </a:solidFill>
                <a:latin typeface="Times New Roman"/>
                <a:cs typeface="Times New Roman"/>
              </a:rPr>
              <a:t>when </a:t>
            </a:r>
            <a:r>
              <a:rPr sz="2400" spc="5" dirty="0">
                <a:solidFill>
                  <a:srgbClr val="990033"/>
                </a:solidFill>
                <a:latin typeface="Times New Roman"/>
                <a:cs typeface="Times New Roman"/>
              </a:rPr>
              <a:t>you  </a:t>
            </a:r>
            <a:r>
              <a:rPr sz="2400" dirty="0">
                <a:solidFill>
                  <a:srgbClr val="990033"/>
                </a:solidFill>
                <a:latin typeface="Times New Roman"/>
                <a:cs typeface="Times New Roman"/>
              </a:rPr>
              <a:t>Talk to</a:t>
            </a:r>
            <a:r>
              <a:rPr sz="2400" spc="-20" dirty="0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990033"/>
                </a:solidFill>
                <a:latin typeface="Times New Roman"/>
                <a:cs typeface="Times New Roman"/>
              </a:rPr>
              <a:t>him”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1500" y="1047750"/>
            <a:ext cx="5461000" cy="476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58870" y="567690"/>
            <a:ext cx="21297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Times New Roman"/>
                <a:cs typeface="Times New Roman"/>
              </a:rPr>
              <a:t>EYE</a:t>
            </a:r>
            <a:r>
              <a:rPr sz="2400" b="0" spc="-90" dirty="0">
                <a:latin typeface="Times New Roman"/>
                <a:cs typeface="Times New Roman"/>
              </a:rPr>
              <a:t> </a:t>
            </a:r>
            <a:r>
              <a:rPr sz="2400" b="0" spc="-5" dirty="0">
                <a:latin typeface="Times New Roman"/>
                <a:cs typeface="Times New Roman"/>
              </a:rPr>
              <a:t>CONTACT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5820" y="720090"/>
            <a:ext cx="2703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Times New Roman"/>
                <a:cs typeface="Times New Roman"/>
              </a:rPr>
              <a:t>GAZE</a:t>
            </a:r>
            <a:r>
              <a:rPr sz="2400" b="0" spc="-90" dirty="0">
                <a:latin typeface="Times New Roman"/>
                <a:cs typeface="Times New Roman"/>
              </a:rPr>
              <a:t> </a:t>
            </a:r>
            <a:r>
              <a:rPr sz="2400" b="0" spc="-5" dirty="0">
                <a:latin typeface="Times New Roman"/>
                <a:cs typeface="Times New Roman"/>
              </a:rPr>
              <a:t>BEHAVIOUR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3269" y="1832609"/>
            <a:ext cx="2682875" cy="372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040" indent="-180340">
              <a:lnSpc>
                <a:spcPct val="100000"/>
              </a:lnSpc>
              <a:spcBef>
                <a:spcPts val="100"/>
              </a:spcBef>
              <a:buChar char="•"/>
              <a:tabLst>
                <a:tab pos="193040" algn="l"/>
              </a:tabLst>
            </a:pPr>
            <a:r>
              <a:rPr sz="2400" spc="-5" dirty="0">
                <a:latin typeface="Times New Roman"/>
                <a:cs typeface="Times New Roman"/>
              </a:rPr>
              <a:t>FORMAL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GAZE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Char char="•"/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193040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2400" spc="-5" dirty="0">
                <a:latin typeface="Times New Roman"/>
                <a:cs typeface="Times New Roman"/>
              </a:rPr>
              <a:t>INFORMAL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GAZE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Char char="•"/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Times New Roman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193040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2400" spc="-10" dirty="0">
                <a:latin typeface="Times New Roman"/>
                <a:cs typeface="Times New Roman"/>
              </a:rPr>
              <a:t>PERSONAL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GAZE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Char char="•"/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Times New Roman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193040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2400" spc="-5" dirty="0">
                <a:latin typeface="Times New Roman"/>
                <a:cs typeface="Times New Roman"/>
              </a:rPr>
              <a:t>LATERAL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GAZE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0139" y="643890"/>
            <a:ext cx="4207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10" dirty="0">
                <a:latin typeface="Times New Roman"/>
                <a:cs typeface="Times New Roman"/>
              </a:rPr>
              <a:t>PURPOSE </a:t>
            </a:r>
            <a:r>
              <a:rPr sz="2400" b="0" spc="-5" dirty="0">
                <a:latin typeface="Times New Roman"/>
                <a:cs typeface="Times New Roman"/>
              </a:rPr>
              <a:t>FOR EYE</a:t>
            </a:r>
            <a:r>
              <a:rPr sz="2400" b="0" spc="-45" dirty="0">
                <a:latin typeface="Times New Roman"/>
                <a:cs typeface="Times New Roman"/>
              </a:rPr>
              <a:t> </a:t>
            </a:r>
            <a:r>
              <a:rPr sz="2400" b="0" spc="-10" dirty="0">
                <a:latin typeface="Times New Roman"/>
                <a:cs typeface="Times New Roman"/>
              </a:rPr>
              <a:t>CONTACT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8469" y="1564640"/>
            <a:ext cx="6851015" cy="391922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93040" indent="-180340">
              <a:lnSpc>
                <a:spcPct val="100000"/>
              </a:lnSpc>
              <a:spcBef>
                <a:spcPts val="1600"/>
              </a:spcBef>
              <a:buChar char="•"/>
              <a:tabLst>
                <a:tab pos="193040" algn="l"/>
              </a:tabLst>
            </a:pPr>
            <a:r>
              <a:rPr sz="2400" spc="-5" dirty="0">
                <a:latin typeface="Times New Roman"/>
                <a:cs typeface="Times New Roman"/>
              </a:rPr>
              <a:t>SPEAKING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INFORMATION</a:t>
            </a:r>
            <a:endParaRPr sz="2400">
              <a:latin typeface="Times New Roman"/>
              <a:cs typeface="Times New Roman"/>
            </a:endParaRPr>
          </a:p>
          <a:p>
            <a:pPr marL="193040" indent="-180340">
              <a:lnSpc>
                <a:spcPct val="100000"/>
              </a:lnSpc>
              <a:spcBef>
                <a:spcPts val="1500"/>
              </a:spcBef>
              <a:buChar char="•"/>
              <a:tabLst>
                <a:tab pos="193040" algn="l"/>
              </a:tabLst>
            </a:pPr>
            <a:r>
              <a:rPr sz="2400" spc="-10" dirty="0">
                <a:latin typeface="Times New Roman"/>
                <a:cs typeface="Times New Roman"/>
              </a:rPr>
              <a:t>SHOWING </a:t>
            </a:r>
            <a:r>
              <a:rPr sz="2400" spc="-5" dirty="0">
                <a:latin typeface="Times New Roman"/>
                <a:cs typeface="Times New Roman"/>
              </a:rPr>
              <a:t>ATTENTION AND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INTEREST</a:t>
            </a:r>
            <a:endParaRPr sz="2400">
              <a:latin typeface="Times New Roman"/>
              <a:cs typeface="Times New Roman"/>
            </a:endParaRPr>
          </a:p>
          <a:p>
            <a:pPr marL="193040" indent="-180340">
              <a:lnSpc>
                <a:spcPct val="100000"/>
              </a:lnSpc>
              <a:spcBef>
                <a:spcPts val="1500"/>
              </a:spcBef>
              <a:buChar char="•"/>
              <a:tabLst>
                <a:tab pos="193040" algn="l"/>
              </a:tabLst>
            </a:pPr>
            <a:r>
              <a:rPr sz="2400" spc="-5" dirty="0">
                <a:latin typeface="Times New Roman"/>
                <a:cs typeface="Times New Roman"/>
              </a:rPr>
              <a:t>INVITING AND CONTROLLING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INTERACTION</a:t>
            </a:r>
            <a:endParaRPr sz="2400">
              <a:latin typeface="Times New Roman"/>
              <a:cs typeface="Times New Roman"/>
            </a:endParaRPr>
          </a:p>
          <a:p>
            <a:pPr marL="165100" marR="5080" indent="-152400">
              <a:lnSpc>
                <a:spcPct val="152100"/>
              </a:lnSpc>
              <a:buFont typeface="Times New Roman"/>
              <a:buChar char="•"/>
              <a:tabLst>
                <a:tab pos="193040" algn="l"/>
              </a:tabLst>
            </a:pPr>
            <a:r>
              <a:rPr dirty="0"/>
              <a:t>	</a:t>
            </a:r>
            <a:r>
              <a:rPr sz="2400" spc="-5" dirty="0">
                <a:latin typeface="Times New Roman"/>
                <a:cs typeface="Times New Roman"/>
              </a:rPr>
              <a:t>DOMINEERING, THREATENING, INFLUENCING  OTHERS</a:t>
            </a:r>
            <a:endParaRPr sz="2400">
              <a:latin typeface="Times New Roman"/>
              <a:cs typeface="Times New Roman"/>
            </a:endParaRPr>
          </a:p>
          <a:p>
            <a:pPr marL="193040" indent="-180340">
              <a:lnSpc>
                <a:spcPct val="100000"/>
              </a:lnSpc>
              <a:spcBef>
                <a:spcPts val="1500"/>
              </a:spcBef>
              <a:buChar char="•"/>
              <a:tabLst>
                <a:tab pos="193040" algn="l"/>
              </a:tabLst>
            </a:pPr>
            <a:r>
              <a:rPr sz="2400" spc="-5" dirty="0">
                <a:latin typeface="Times New Roman"/>
                <a:cs typeface="Times New Roman"/>
              </a:rPr>
              <a:t>PROVIDING </a:t>
            </a:r>
            <a:r>
              <a:rPr sz="2400" spc="-10" dirty="0">
                <a:latin typeface="Times New Roman"/>
                <a:cs typeface="Times New Roman"/>
              </a:rPr>
              <a:t>FEEDBACK </a:t>
            </a:r>
            <a:r>
              <a:rPr sz="2400" spc="-5" dirty="0">
                <a:latin typeface="Times New Roman"/>
                <a:cs typeface="Times New Roman"/>
              </a:rPr>
              <a:t>DURING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SPEECH</a:t>
            </a:r>
            <a:endParaRPr sz="2400">
              <a:latin typeface="Times New Roman"/>
              <a:cs typeface="Times New Roman"/>
            </a:endParaRPr>
          </a:p>
          <a:p>
            <a:pPr marL="193040" indent="-180340">
              <a:lnSpc>
                <a:spcPct val="100000"/>
              </a:lnSpc>
              <a:spcBef>
                <a:spcPts val="1500"/>
              </a:spcBef>
              <a:buChar char="•"/>
              <a:tabLst>
                <a:tab pos="193040" algn="l"/>
              </a:tabLst>
            </a:pPr>
            <a:r>
              <a:rPr sz="2400" spc="-5" dirty="0">
                <a:latin typeface="Times New Roman"/>
                <a:cs typeface="Times New Roman"/>
              </a:rPr>
              <a:t>REVEALING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ATTITUDES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469" y="1367790"/>
            <a:ext cx="8140065" cy="280670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0"/>
              </a:spcBef>
              <a:tabLst>
                <a:tab pos="5354955" algn="l"/>
              </a:tabLst>
            </a:pPr>
            <a:r>
              <a:rPr sz="2400" dirty="0">
                <a:latin typeface="Times New Roman"/>
                <a:cs typeface="Times New Roman"/>
              </a:rPr>
              <a:t>Too </a:t>
            </a:r>
            <a:r>
              <a:rPr sz="2400" spc="-5" dirty="0">
                <a:latin typeface="Times New Roman"/>
                <a:cs typeface="Times New Roman"/>
              </a:rPr>
              <a:t>much </a:t>
            </a:r>
            <a:r>
              <a:rPr sz="2400" spc="5" dirty="0">
                <a:latin typeface="Times New Roman"/>
                <a:cs typeface="Times New Roman"/>
              </a:rPr>
              <a:t>eye </a:t>
            </a:r>
            <a:r>
              <a:rPr sz="2400" dirty="0">
                <a:latin typeface="Times New Roman"/>
                <a:cs typeface="Times New Roman"/>
              </a:rPr>
              <a:t>contact: </a:t>
            </a:r>
            <a:r>
              <a:rPr sz="2400" spc="-5" dirty="0">
                <a:latin typeface="Times New Roman"/>
                <a:cs typeface="Times New Roman"/>
              </a:rPr>
              <a:t>dominance,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lack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	</a:t>
            </a:r>
            <a:r>
              <a:rPr sz="2400" spc="-5" dirty="0">
                <a:latin typeface="Times New Roman"/>
                <a:cs typeface="Times New Roman"/>
              </a:rPr>
              <a:t>respect, </a:t>
            </a:r>
            <a:r>
              <a:rPr sz="2400" dirty="0">
                <a:latin typeface="Times New Roman"/>
                <a:cs typeface="Times New Roman"/>
              </a:rPr>
              <a:t>threat, </a:t>
            </a:r>
            <a:r>
              <a:rPr sz="2400" spc="-5" dirty="0">
                <a:latin typeface="Times New Roman"/>
                <a:cs typeface="Times New Roman"/>
              </a:rPr>
              <a:t>wish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endParaRPr sz="2400">
              <a:latin typeface="Times New Roman"/>
              <a:cs typeface="Times New Roman"/>
            </a:endParaRPr>
          </a:p>
          <a:p>
            <a:pPr marR="1788795" algn="ctr">
              <a:lnSpc>
                <a:spcPct val="100000"/>
              </a:lnSpc>
              <a:spcBef>
                <a:spcPts val="1500"/>
              </a:spcBef>
            </a:pPr>
            <a:r>
              <a:rPr sz="2400" dirty="0">
                <a:latin typeface="Times New Roman"/>
                <a:cs typeface="Times New Roman"/>
              </a:rPr>
              <a:t>insult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400" dirty="0">
                <a:latin typeface="Times New Roman"/>
                <a:cs typeface="Times New Roman"/>
              </a:rPr>
              <a:t>Too little </a:t>
            </a:r>
            <a:r>
              <a:rPr sz="2400" spc="5" dirty="0">
                <a:latin typeface="Times New Roman"/>
                <a:cs typeface="Times New Roman"/>
              </a:rPr>
              <a:t>eye </a:t>
            </a:r>
            <a:r>
              <a:rPr sz="2400" dirty="0">
                <a:latin typeface="Times New Roman"/>
                <a:cs typeface="Times New Roman"/>
              </a:rPr>
              <a:t>contact: not paying attention, </a:t>
            </a:r>
            <a:r>
              <a:rPr sz="2400" spc="-5" dirty="0">
                <a:latin typeface="Times New Roman"/>
                <a:cs typeface="Times New Roman"/>
              </a:rPr>
              <a:t>impolite,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insincere,shy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Withdrawing </a:t>
            </a:r>
            <a:r>
              <a:rPr sz="2400" dirty="0">
                <a:latin typeface="Times New Roman"/>
                <a:cs typeface="Times New Roman"/>
              </a:rPr>
              <a:t>eyes: </a:t>
            </a:r>
            <a:r>
              <a:rPr sz="2400" spc="-5" dirty="0">
                <a:latin typeface="Times New Roman"/>
                <a:cs typeface="Times New Roman"/>
              </a:rPr>
              <a:t>signal of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submission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608</Words>
  <Application>Microsoft Office PowerPoint</Application>
  <PresentationFormat>On-screen Show (4:3)</PresentationFormat>
  <Paragraphs>194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Comic Sans MS</vt:lpstr>
      <vt:lpstr>Times New Roman</vt:lpstr>
      <vt:lpstr>Office Theme</vt:lpstr>
      <vt:lpstr>Body Language</vt:lpstr>
      <vt:lpstr>What's your body telling you?</vt:lpstr>
      <vt:lpstr>PowerPoint Presentation</vt:lpstr>
      <vt:lpstr>Body Language</vt:lpstr>
      <vt:lpstr>PowerPoint Presentation</vt:lpstr>
      <vt:lpstr>EYE CONTACT</vt:lpstr>
      <vt:lpstr>GAZE BEHAVIOUR</vt:lpstr>
      <vt:lpstr>PURPOSE FOR EYE CONTACT</vt:lpstr>
      <vt:lpstr>PowerPoint Presentation</vt:lpstr>
      <vt:lpstr>FACIAL EXPRESSION</vt:lpstr>
      <vt:lpstr>CAN FACE SPEAK?</vt:lpstr>
      <vt:lpstr>PowerPoint Presentation</vt:lpstr>
      <vt:lpstr>PowerPoint Presentation</vt:lpstr>
      <vt:lpstr>GESTURES OR KINESICS</vt:lpstr>
      <vt:lpstr>PowerPoint Presentation</vt:lpstr>
      <vt:lpstr>PowerPoint Presentation</vt:lpstr>
      <vt:lpstr>PowerPoint Presentation</vt:lpstr>
      <vt:lpstr>PowerPoint Presentation</vt:lpstr>
      <vt:lpstr>Some more common gestures:</vt:lpstr>
      <vt:lpstr>PowerPoint Presentation</vt:lpstr>
      <vt:lpstr>PowerPoint Presentation</vt:lpstr>
      <vt:lpstr>PowerPoint Presentation</vt:lpstr>
      <vt:lpstr>PowerPoint Presentation</vt:lpstr>
      <vt:lpstr>POSTURE AND STANCE</vt:lpstr>
      <vt:lpstr>PowerPoint Presentation</vt:lpstr>
      <vt:lpstr>PowerPoint Presentation</vt:lpstr>
      <vt:lpstr>WHEN YOU INVADE MY SPACE</vt:lpstr>
      <vt:lpstr>Jockeying for position</vt:lpstr>
      <vt:lpstr>HAPTICS</vt:lpstr>
      <vt:lpstr>PowerPoint Presentation</vt:lpstr>
      <vt:lpstr>Stiff arm hand shake : equality</vt:lpstr>
      <vt:lpstr>Aggressive Hand shake</vt:lpstr>
      <vt:lpstr>Palm down : Dominance</vt:lpstr>
      <vt:lpstr>PowerPoint Presentation</vt:lpstr>
      <vt:lpstr>PowerPoint Presentation</vt:lpstr>
      <vt:lpstr>PowerPoint Presentation</vt:lpstr>
      <vt:lpstr>How to be attractive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Body Language</dc:title>
  <dc:creator>Maple</dc:creator>
  <cp:lastModifiedBy>Moorche</cp:lastModifiedBy>
  <cp:revision>1</cp:revision>
  <dcterms:created xsi:type="dcterms:W3CDTF">2020-07-13T13:44:24Z</dcterms:created>
  <dcterms:modified xsi:type="dcterms:W3CDTF">2020-07-13T13:47:57Z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2013-10-28T00:00:00Z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2020-07-13T00:00:00Z</vt:filetime>
  </property>
</Properties>
</file>