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9" r:id="rId4"/>
    <p:sldId id="301" r:id="rId5"/>
    <p:sldId id="302"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3" r:id="rId22"/>
    <p:sldId id="304" r:id="rId23"/>
    <p:sldId id="305" r:id="rId24"/>
    <p:sldId id="306" r:id="rId25"/>
    <p:sldId id="30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62" autoAdjust="0"/>
  </p:normalViewPr>
  <p:slideViewPr>
    <p:cSldViewPr>
      <p:cViewPr varScale="1">
        <p:scale>
          <a:sx n="69" d="100"/>
          <a:sy n="69" d="100"/>
        </p:scale>
        <p:origin x="-13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F747A-195B-4BA3-948D-97358F14F19D}" type="datetimeFigureOut">
              <a:rPr lang="en-US" smtClean="0"/>
              <a:pPr/>
              <a:t>6/5/2020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6BE6E8-B2B7-45C8-A746-72BB365BAC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smtClean="0"/>
          </a:p>
          <a:p>
            <a:pPr>
              <a:buNone/>
            </a:pPr>
            <a:r>
              <a:rPr lang="en-US" dirty="0" smtClean="0"/>
              <a:t>In other words, it is an interaction between interviewer and interviewee where the interviewer asks the interviewee a series of questions in order to obtain information about specific predetermined subjects.</a:t>
            </a:r>
          </a:p>
          <a:p>
            <a:pPr>
              <a:buNone/>
            </a:pPr>
            <a:endParaRPr lang="en-US" dirty="0" smtClean="0"/>
          </a:p>
          <a:p>
            <a:pPr>
              <a:buNone/>
            </a:pPr>
            <a:r>
              <a:rPr lang="en-US" dirty="0" smtClean="0"/>
              <a:t>The progress of the interview requires much capability on the part of the interviewer since the objective is to successfully obtain the necessary information completely and objectively in an environment of great respect, discretion, and friendliness.</a:t>
            </a:r>
          </a:p>
          <a:p>
            <a:endParaRPr lang="en-US" dirty="0"/>
          </a:p>
        </p:txBody>
      </p:sp>
      <p:sp>
        <p:nvSpPr>
          <p:cNvPr id="4" name="Slide Number Placeholder 3"/>
          <p:cNvSpPr>
            <a:spLocks noGrp="1"/>
          </p:cNvSpPr>
          <p:nvPr>
            <p:ph type="sldNum" sz="quarter" idx="10"/>
          </p:nvPr>
        </p:nvSpPr>
        <p:spPr/>
        <p:txBody>
          <a:bodyPr/>
          <a:lstStyle/>
          <a:p>
            <a:fld id="{FE6BE6E8-B2B7-45C8-A746-72BB365BACF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Select best person from applicant pool. </a:t>
            </a:r>
          </a:p>
          <a:p>
            <a:r>
              <a:rPr lang="en-US" sz="1200" dirty="0" smtClean="0"/>
              <a:t>Sell candidates on their value to the organization.</a:t>
            </a:r>
          </a:p>
          <a:p>
            <a:endParaRPr lang="en-US" dirty="0"/>
          </a:p>
        </p:txBody>
      </p:sp>
      <p:sp>
        <p:nvSpPr>
          <p:cNvPr id="4" name="Slide Number Placeholder 3"/>
          <p:cNvSpPr>
            <a:spLocks noGrp="1"/>
          </p:cNvSpPr>
          <p:nvPr>
            <p:ph type="sldNum" sz="quarter" idx="10"/>
          </p:nvPr>
        </p:nvSpPr>
        <p:spPr/>
        <p:txBody>
          <a:bodyPr/>
          <a:lstStyle/>
          <a:p>
            <a:fld id="{FE6BE6E8-B2B7-45C8-A746-72BB365BACF6}"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Prepare a flawless résumé.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he life story of a person written by someone else</a:t>
            </a:r>
            <a:endParaRPr lang="en-US" sz="1200" dirty="0" smtClean="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FE6BE6E8-B2B7-45C8-A746-72BB365BACF6}"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Judge the success of the interview process.</a:t>
            </a:r>
          </a:p>
          <a:p>
            <a:r>
              <a:rPr lang="en-US" sz="1200" b="1" dirty="0" smtClean="0"/>
              <a:t>Follow up after the interview.</a:t>
            </a:r>
          </a:p>
          <a:p>
            <a:r>
              <a:rPr lang="en-US" i="1" dirty="0" smtClean="0"/>
              <a:t>Be prepared to answer 4 general questions:</a:t>
            </a:r>
          </a:p>
          <a:p>
            <a:pPr lvl="1"/>
            <a:r>
              <a:rPr lang="en-US" dirty="0" smtClean="0"/>
              <a:t>Why are you here?</a:t>
            </a:r>
          </a:p>
          <a:p>
            <a:pPr lvl="1"/>
            <a:r>
              <a:rPr lang="en-US" dirty="0" smtClean="0"/>
              <a:t>What can you do for us?</a:t>
            </a:r>
          </a:p>
          <a:p>
            <a:pPr lvl="1"/>
            <a:r>
              <a:rPr lang="en-US" dirty="0" smtClean="0"/>
              <a:t>What kind of person are you?</a:t>
            </a:r>
          </a:p>
          <a:p>
            <a:pPr lvl="1"/>
            <a:r>
              <a:rPr lang="en-US" dirty="0" smtClean="0"/>
              <a:t>How much will you cost us?</a:t>
            </a:r>
          </a:p>
          <a:p>
            <a:endParaRPr lang="en-US" dirty="0" smtClean="0"/>
          </a:p>
          <a:p>
            <a:endParaRPr lang="en-US" sz="1200" b="1" dirty="0" smtClean="0"/>
          </a:p>
          <a:p>
            <a:endParaRPr lang="en-US" dirty="0"/>
          </a:p>
        </p:txBody>
      </p:sp>
      <p:sp>
        <p:nvSpPr>
          <p:cNvPr id="4" name="Slide Number Placeholder 3"/>
          <p:cNvSpPr>
            <a:spLocks noGrp="1"/>
          </p:cNvSpPr>
          <p:nvPr>
            <p:ph type="sldNum" sz="quarter" idx="10"/>
          </p:nvPr>
        </p:nvSpPr>
        <p:spPr/>
        <p:txBody>
          <a:bodyPr/>
          <a:lstStyle/>
          <a:p>
            <a:fld id="{FE6BE6E8-B2B7-45C8-A746-72BB365BACF6}"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progress of the interview requires much capability on the part of the interviewer since the objective is to successfully obtain the necessary information completely and objectively in an environment of great respect, discretion, and friendliness.</a:t>
            </a:r>
          </a:p>
          <a:p>
            <a:endParaRPr lang="en-US" dirty="0"/>
          </a:p>
        </p:txBody>
      </p:sp>
      <p:sp>
        <p:nvSpPr>
          <p:cNvPr id="4" name="Slide Number Placeholder 3"/>
          <p:cNvSpPr>
            <a:spLocks noGrp="1"/>
          </p:cNvSpPr>
          <p:nvPr>
            <p:ph type="sldNum" sz="quarter" idx="10"/>
          </p:nvPr>
        </p:nvSpPr>
        <p:spPr/>
        <p:txBody>
          <a:bodyPr/>
          <a:lstStyle/>
          <a:p>
            <a:fld id="{FE6BE6E8-B2B7-45C8-A746-72BB365BACF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Stress during the middle portion of the interview gives effective results. Stress interview must be handled with at most care and skill. This type of interview is often invalid. </a:t>
            </a:r>
          </a:p>
          <a:p>
            <a:r>
              <a:rPr lang="en-US" sz="1200" dirty="0" smtClean="0">
                <a:latin typeface="Times New Roman" pitchFamily="18" charset="0"/>
                <a:cs typeface="Times New Roman" pitchFamily="18" charset="0"/>
              </a:rPr>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As the interviewee’s need for a job, his previous experience in such type of interviews may inhibit his actual behavior under such situations.</a:t>
            </a:r>
          </a:p>
          <a:p>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353781C-2DEE-4832-8E1A-1BA45FC9BD78}"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manage</a:t>
            </a:r>
            <a:r>
              <a:rPr lang="en-US" dirty="0" smtClean="0"/>
              <a:t>, </a:t>
            </a:r>
            <a:r>
              <a:rPr lang="en-US" sz="1200" kern="1200" dirty="0" smtClean="0">
                <a:solidFill>
                  <a:schemeClr val="tx1"/>
                </a:solidFill>
                <a:latin typeface="+mn-lt"/>
                <a:ea typeface="+mn-ea"/>
                <a:cs typeface="+mn-cs"/>
              </a:rPr>
              <a:t>direct</a:t>
            </a:r>
            <a:r>
              <a:rPr lang="en-US" dirty="0" smtClean="0"/>
              <a:t>, </a:t>
            </a:r>
            <a:r>
              <a:rPr lang="en-US" sz="1200" kern="1200" dirty="0" smtClean="0">
                <a:solidFill>
                  <a:schemeClr val="tx1"/>
                </a:solidFill>
                <a:latin typeface="+mn-lt"/>
                <a:ea typeface="+mn-ea"/>
                <a:cs typeface="+mn-cs"/>
              </a:rPr>
              <a:t>control</a:t>
            </a:r>
            <a:r>
              <a:rPr lang="en-US" dirty="0" smtClean="0"/>
              <a:t>, </a:t>
            </a:r>
            <a:r>
              <a:rPr lang="en-US" sz="1200" kern="1200" dirty="0" smtClean="0">
                <a:solidFill>
                  <a:schemeClr val="tx1"/>
                </a:solidFill>
                <a:latin typeface="+mn-lt"/>
                <a:ea typeface="+mn-ea"/>
                <a:cs typeface="+mn-cs"/>
              </a:rPr>
              <a:t>operate</a:t>
            </a:r>
            <a:r>
              <a:rPr lang="en-US" dirty="0" smtClean="0"/>
              <a:t>, </a:t>
            </a:r>
            <a:r>
              <a:rPr lang="en-US" sz="1200" kern="1200" dirty="0" smtClean="0">
                <a:solidFill>
                  <a:schemeClr val="tx1"/>
                </a:solidFill>
                <a:latin typeface="+mn-lt"/>
                <a:ea typeface="+mn-ea"/>
                <a:cs typeface="+mn-cs"/>
              </a:rPr>
              <a:t>regulate</a:t>
            </a:r>
            <a:r>
              <a:rPr lang="en-US" dirty="0" smtClean="0"/>
              <a:t>, </a:t>
            </a:r>
            <a:r>
              <a:rPr lang="en-US" sz="1200" kern="1200" dirty="0" smtClean="0">
                <a:solidFill>
                  <a:schemeClr val="tx1"/>
                </a:solidFill>
                <a:latin typeface="+mn-lt"/>
                <a:ea typeface="+mn-ea"/>
                <a:cs typeface="+mn-cs"/>
              </a:rPr>
              <a:t>conduct</a:t>
            </a:r>
            <a:r>
              <a:rPr lang="en-US" dirty="0" smtClean="0"/>
              <a:t>, </a:t>
            </a:r>
            <a:r>
              <a:rPr lang="en-US" sz="1200" kern="1200" dirty="0" smtClean="0">
                <a:solidFill>
                  <a:schemeClr val="tx1"/>
                </a:solidFill>
                <a:latin typeface="+mn-lt"/>
                <a:ea typeface="+mn-ea"/>
                <a:cs typeface="+mn-cs"/>
              </a:rPr>
              <a:t>handle</a:t>
            </a:r>
            <a:r>
              <a:rPr lang="en-US" dirty="0" smtClean="0"/>
              <a:t>, </a:t>
            </a:r>
            <a:r>
              <a:rPr lang="en-US" sz="1200" kern="1200" dirty="0" smtClean="0">
                <a:solidFill>
                  <a:schemeClr val="tx1"/>
                </a:solidFill>
                <a:latin typeface="+mn-lt"/>
                <a:ea typeface="+mn-ea"/>
                <a:cs typeface="+mn-cs"/>
              </a:rPr>
              <a:t>run</a:t>
            </a:r>
            <a:r>
              <a:rPr lang="en-US" dirty="0" smtClean="0"/>
              <a:t>, </a:t>
            </a:r>
            <a:r>
              <a:rPr lang="en-US" sz="1200" kern="1200" dirty="0" smtClean="0">
                <a:solidFill>
                  <a:schemeClr val="tx1"/>
                </a:solidFill>
                <a:latin typeface="+mn-lt"/>
                <a:ea typeface="+mn-ea"/>
                <a:cs typeface="+mn-cs"/>
              </a:rPr>
              <a:t>orchestrate</a:t>
            </a:r>
            <a:r>
              <a:rPr lang="en-US" dirty="0" smtClean="0"/>
              <a:t>, </a:t>
            </a:r>
            <a:r>
              <a:rPr lang="en-US" sz="1200" kern="1200" dirty="0" smtClean="0">
                <a:solidFill>
                  <a:schemeClr val="tx1"/>
                </a:solidFill>
                <a:latin typeface="+mn-lt"/>
                <a:ea typeface="+mn-ea"/>
                <a:cs typeface="+mn-cs"/>
              </a:rPr>
              <a:t>organize</a:t>
            </a:r>
            <a:r>
              <a:rPr lang="en-US" dirty="0" smtClean="0"/>
              <a:t>, </a:t>
            </a:r>
            <a:r>
              <a:rPr lang="en-US" sz="1200" kern="1200" dirty="0" smtClean="0">
                <a:solidFill>
                  <a:schemeClr val="tx1"/>
                </a:solidFill>
                <a:latin typeface="+mn-lt"/>
                <a:ea typeface="+mn-ea"/>
                <a:cs typeface="+mn-cs"/>
              </a:rPr>
              <a:t>supervise</a:t>
            </a:r>
            <a:r>
              <a:rPr lang="en-US" dirty="0" smtClean="0"/>
              <a:t>, </a:t>
            </a:r>
            <a:r>
              <a:rPr lang="en-US" sz="1200" kern="1200" dirty="0" smtClean="0">
                <a:solidFill>
                  <a:schemeClr val="tx1"/>
                </a:solidFill>
                <a:latin typeface="+mn-lt"/>
                <a:ea typeface="+mn-ea"/>
                <a:cs typeface="+mn-cs"/>
              </a:rPr>
              <a:t>superintend</a:t>
            </a:r>
            <a:r>
              <a:rPr lang="en-US" dirty="0" smtClean="0"/>
              <a:t>, </a:t>
            </a:r>
            <a:r>
              <a:rPr lang="en-US" sz="1200" kern="1200" dirty="0" smtClean="0">
                <a:solidFill>
                  <a:schemeClr val="tx1"/>
                </a:solidFill>
                <a:latin typeface="+mn-lt"/>
                <a:ea typeface="+mn-ea"/>
                <a:cs typeface="+mn-cs"/>
              </a:rPr>
              <a:t>oversee</a:t>
            </a:r>
            <a:r>
              <a:rPr lang="en-US" dirty="0" smtClean="0"/>
              <a:t>, preside over, </a:t>
            </a:r>
            <a:r>
              <a:rPr lang="en-US" sz="1200" kern="1200" dirty="0" smtClean="0">
                <a:solidFill>
                  <a:schemeClr val="tx1"/>
                </a:solidFill>
                <a:latin typeface="+mn-lt"/>
                <a:ea typeface="+mn-ea"/>
                <a:cs typeface="+mn-cs"/>
              </a:rPr>
              <a:t>boss</a:t>
            </a:r>
            <a:r>
              <a:rPr lang="en-US" dirty="0" smtClean="0"/>
              <a:t>, be the boss of, </a:t>
            </a:r>
            <a:r>
              <a:rPr lang="en-US" sz="1200" kern="1200" dirty="0" smtClean="0">
                <a:solidFill>
                  <a:schemeClr val="tx1"/>
                </a:solidFill>
                <a:latin typeface="+mn-lt"/>
                <a:ea typeface="+mn-ea"/>
                <a:cs typeface="+mn-cs"/>
              </a:rPr>
              <a:t>govern</a:t>
            </a:r>
            <a:r>
              <a:rPr lang="en-US" dirty="0" smtClean="0"/>
              <a:t>, </a:t>
            </a:r>
            <a:r>
              <a:rPr lang="en-US" sz="1200" kern="1200" dirty="0" smtClean="0">
                <a:solidFill>
                  <a:schemeClr val="tx1"/>
                </a:solidFill>
                <a:latin typeface="+mn-lt"/>
                <a:ea typeface="+mn-ea"/>
                <a:cs typeface="+mn-cs"/>
              </a:rPr>
              <a:t>rule</a:t>
            </a:r>
            <a:r>
              <a:rPr lang="en-US" dirty="0" smtClean="0"/>
              <a:t>, </a:t>
            </a:r>
            <a:r>
              <a:rPr lang="en-US" sz="1200" kern="1200" dirty="0" smtClean="0">
                <a:solidFill>
                  <a:schemeClr val="tx1"/>
                </a:solidFill>
                <a:latin typeface="+mn-lt"/>
                <a:ea typeface="+mn-ea"/>
                <a:cs typeface="+mn-cs"/>
              </a:rPr>
              <a:t>lead</a:t>
            </a:r>
            <a:r>
              <a:rPr lang="en-US" dirty="0" smtClean="0"/>
              <a:t>, </a:t>
            </a:r>
            <a:r>
              <a:rPr lang="en-US" sz="1200" kern="1200" dirty="0" smtClean="0">
                <a:solidFill>
                  <a:schemeClr val="tx1"/>
                </a:solidFill>
                <a:latin typeface="+mn-lt"/>
                <a:ea typeface="+mn-ea"/>
                <a:cs typeface="+mn-cs"/>
              </a:rPr>
              <a:t>head</a:t>
            </a:r>
            <a:r>
              <a:rPr lang="en-US" dirty="0" smtClean="0"/>
              <a:t>, </a:t>
            </a:r>
            <a:r>
              <a:rPr lang="en-US" sz="1200" kern="1200" dirty="0" smtClean="0">
                <a:solidFill>
                  <a:schemeClr val="tx1"/>
                </a:solidFill>
                <a:latin typeface="+mn-lt"/>
                <a:ea typeface="+mn-ea"/>
                <a:cs typeface="+mn-cs"/>
              </a:rPr>
              <a:t>guide</a:t>
            </a:r>
            <a:r>
              <a:rPr lang="en-US" dirty="0" smtClean="0"/>
              <a:t>, </a:t>
            </a:r>
            <a:r>
              <a:rPr lang="en-US" sz="1200" kern="1200" dirty="0" smtClean="0">
                <a:solidFill>
                  <a:schemeClr val="tx1"/>
                </a:solidFill>
                <a:latin typeface="+mn-lt"/>
                <a:ea typeface="+mn-ea"/>
                <a:cs typeface="+mn-cs"/>
              </a:rPr>
              <a:t>steer</a:t>
            </a:r>
            <a:r>
              <a:rPr lang="en-US" dirty="0" smtClean="0"/>
              <a:t>, </a:t>
            </a:r>
            <a:r>
              <a:rPr lang="en-US" sz="1200" kern="1200" dirty="0" smtClean="0">
                <a:solidFill>
                  <a:schemeClr val="tx1"/>
                </a:solidFill>
                <a:latin typeface="+mn-lt"/>
                <a:ea typeface="+mn-ea"/>
                <a:cs typeface="+mn-cs"/>
              </a:rPr>
              <a:t>pilot</a:t>
            </a:r>
            <a:r>
              <a:rPr lang="en-US" dirty="0" smtClean="0"/>
              <a:t>;</a:t>
            </a:r>
            <a:endParaRPr lang="en-US" dirty="0"/>
          </a:p>
        </p:txBody>
      </p:sp>
      <p:sp>
        <p:nvSpPr>
          <p:cNvPr id="4" name="Slide Number Placeholder 3"/>
          <p:cNvSpPr>
            <a:spLocks noGrp="1"/>
          </p:cNvSpPr>
          <p:nvPr>
            <p:ph type="sldNum" sz="quarter" idx="10"/>
          </p:nvPr>
        </p:nvSpPr>
        <p:spPr/>
        <p:txBody>
          <a:bodyPr/>
          <a:lstStyle/>
          <a:p>
            <a:fld id="{9353781C-2DEE-4832-8E1A-1BA45FC9BD78}"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This type of interview helps the interviewer in appraising, certain skills of the candidates like initiative, inter-personal skills, presentation, collaboration etc.</a:t>
            </a:r>
            <a:endParaRPr lang="en-US" dirty="0"/>
          </a:p>
        </p:txBody>
      </p:sp>
      <p:sp>
        <p:nvSpPr>
          <p:cNvPr id="4" name="Slide Number Placeholder 3"/>
          <p:cNvSpPr>
            <a:spLocks noGrp="1"/>
          </p:cNvSpPr>
          <p:nvPr>
            <p:ph type="sldNum" sz="quarter" idx="10"/>
          </p:nvPr>
        </p:nvSpPr>
        <p:spPr/>
        <p:txBody>
          <a:bodyPr/>
          <a:lstStyle/>
          <a:p>
            <a:fld id="{9353781C-2DEE-4832-8E1A-1BA45FC9BD78}"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Situational interviews are similar to behavioral interviews except while behavioral focus on a past experience situational interviews focus on a hypothetical situation. For example in a behavioral interview the interviewer might start a question with “Tell me about a time you had to deal with…” In a situational interview the interviewer asks “How would you handle…”</a:t>
            </a:r>
          </a:p>
          <a:p>
            <a:r>
              <a:rPr lang="en-US" dirty="0" smtClean="0"/>
              <a:t>The key to preparation and success in situational interviews is simply to review your past work experiences and review the steps you took to resolve problems and make corrections. You should also have short stories of some of these past experiences so you can also incorporate them into your answers to show that you have experience handling similar situations.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53781C-2DEE-4832-8E1A-1BA45FC9BD78}"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Situation refers to a condition which we face in our day to day life. The term situational interview in the HR context is a technique in which a probable employee are asked to explain how they behaved in the past in a particular circumstance/ different scenarios whether it be workplace or any other field of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 situational interview a person is given some hypothetical situation &amp; asked how he would respond under that situation. It looks to the future and expects you to come up with an answer. It is important from the employers point of view due to the fact that it gives them an indication of how the person will behave when under that condition. A person can prepare for the hypothetical/ situational interview by taking a guess at the questions which could be asked based on the prospective candidates knowledge about the job &amp; the role for which he is applying. A person can prepare for the same by thoroughly going through the company’s website and by drawing experience from his past.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buNone/>
            </a:pPr>
            <a:r>
              <a:rPr lang="en-US" dirty="0" smtClean="0">
                <a:latin typeface="Times New Roman" pitchFamily="18" charset="0"/>
                <a:cs typeface="Times New Roman" pitchFamily="18" charset="0"/>
              </a:rPr>
              <a:t>Preparing for this type of interview requires the candidate to introspect about themselves and learn how those experiences will help them in gaining an edge over other people. The most widely known approach used for the same is the STAR approach ( S-Smart, T- Task, A-Action, R-Result).</a:t>
            </a:r>
          </a:p>
          <a:p>
            <a:pPr>
              <a:buNone/>
            </a:pPr>
            <a:r>
              <a:rPr lang="en-US" dirty="0" smtClean="0">
                <a:latin typeface="Times New Roman" pitchFamily="18" charset="0"/>
                <a:cs typeface="Times New Roman" pitchFamily="18" charset="0"/>
              </a:rPr>
              <a:t>The candidate is asked questions like describe a time when you faced a decision where you had to make a choice between family and friends?. </a:t>
            </a:r>
            <a:br>
              <a:rPr lang="en-US" dirty="0" smtClean="0">
                <a:latin typeface="Times New Roman" pitchFamily="18" charset="0"/>
                <a:cs typeface="Times New Roman" pitchFamily="18" charset="0"/>
              </a:rPr>
            </a:br>
            <a:endParaRPr lang="en-US" dirty="0"/>
          </a:p>
        </p:txBody>
      </p:sp>
      <p:sp>
        <p:nvSpPr>
          <p:cNvPr id="4" name="Slide Number Placeholder 3"/>
          <p:cNvSpPr>
            <a:spLocks noGrp="1"/>
          </p:cNvSpPr>
          <p:nvPr>
            <p:ph type="sldNum" sz="quarter" idx="10"/>
          </p:nvPr>
        </p:nvSpPr>
        <p:spPr/>
        <p:txBody>
          <a:bodyPr/>
          <a:lstStyle/>
          <a:p>
            <a:fld id="{9353781C-2DEE-4832-8E1A-1BA45FC9BD78}"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Use the STAR method to structure answers to behavioral questions</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You can use the STAR method to prepare for behavioral interviews — a technique that helps you structure your response to behavioral interview questions. Using this method, you create a deliberate story arc that your interviewer can easily follow. Here’s how it works:</a:t>
            </a:r>
          </a:p>
          <a:p>
            <a:r>
              <a:rPr lang="en-US" sz="1200" b="1" i="0" u="sng" kern="1200" dirty="0" smtClean="0">
                <a:solidFill>
                  <a:schemeClr val="tx1"/>
                </a:solidFill>
                <a:latin typeface="+mn-lt"/>
                <a:ea typeface="+mn-ea"/>
                <a:cs typeface="+mn-cs"/>
              </a:rPr>
              <a:t>S</a:t>
            </a:r>
            <a:r>
              <a:rPr lang="en-US" sz="1200" b="1" i="0" kern="1200" dirty="0" smtClean="0">
                <a:solidFill>
                  <a:schemeClr val="tx1"/>
                </a:solidFill>
                <a:latin typeface="+mn-lt"/>
                <a:ea typeface="+mn-ea"/>
                <a:cs typeface="+mn-cs"/>
              </a:rPr>
              <a:t>ituation: </a:t>
            </a:r>
            <a:r>
              <a:rPr lang="en-US" sz="1200" b="0" i="0" kern="1200" dirty="0" smtClean="0">
                <a:solidFill>
                  <a:schemeClr val="tx1"/>
                </a:solidFill>
                <a:latin typeface="+mn-lt"/>
                <a:ea typeface="+mn-ea"/>
                <a:cs typeface="+mn-cs"/>
              </a:rPr>
              <a:t>What is the context of your story? In setting the situation, you are telling your listener when or where this event took place. For example, “We were working on a six-month contract for a high-value client, when our agency merged with another, larger firm…”</a:t>
            </a:r>
          </a:p>
          <a:p>
            <a:r>
              <a:rPr lang="en-US" sz="1200" b="1" i="0" u="sng" kern="1200" dirty="0" smtClean="0">
                <a:solidFill>
                  <a:schemeClr val="tx1"/>
                </a:solidFill>
                <a:latin typeface="+mn-lt"/>
                <a:ea typeface="+mn-ea"/>
                <a:cs typeface="+mn-cs"/>
              </a:rPr>
              <a:t>T</a:t>
            </a:r>
            <a:r>
              <a:rPr lang="en-US" sz="1200" b="1" i="0" kern="1200" dirty="0" smtClean="0">
                <a:solidFill>
                  <a:schemeClr val="tx1"/>
                </a:solidFill>
                <a:latin typeface="+mn-lt"/>
                <a:ea typeface="+mn-ea"/>
                <a:cs typeface="+mn-cs"/>
              </a:rPr>
              <a:t>ask: </a:t>
            </a:r>
            <a:r>
              <a:rPr lang="en-US" sz="1200" b="0" i="0" kern="1200" dirty="0" smtClean="0">
                <a:solidFill>
                  <a:schemeClr val="tx1"/>
                </a:solidFill>
                <a:latin typeface="+mn-lt"/>
                <a:ea typeface="+mn-ea"/>
                <a:cs typeface="+mn-cs"/>
              </a:rPr>
              <a:t>What was your role in this situation? For example, “It was my role to lead the transition for my group while also communicating with our client to keep the project on track.”</a:t>
            </a:r>
          </a:p>
          <a:p>
            <a:r>
              <a:rPr lang="en-US" sz="1200" b="1" i="0" u="sng" kern="1200" dirty="0" smtClean="0">
                <a:solidFill>
                  <a:schemeClr val="tx1"/>
                </a:solidFill>
                <a:latin typeface="+mn-lt"/>
                <a:ea typeface="+mn-ea"/>
                <a:cs typeface="+mn-cs"/>
              </a:rPr>
              <a:t>A</a:t>
            </a:r>
            <a:r>
              <a:rPr lang="en-US" sz="1200" b="1" i="0" kern="1200" dirty="0" smtClean="0">
                <a:solidFill>
                  <a:schemeClr val="tx1"/>
                </a:solidFill>
                <a:latin typeface="+mn-lt"/>
                <a:ea typeface="+mn-ea"/>
                <a:cs typeface="+mn-cs"/>
              </a:rPr>
              <a:t>ction: </a:t>
            </a:r>
            <a:r>
              <a:rPr lang="en-US" sz="1200" b="0" i="0" kern="1200" dirty="0" smtClean="0">
                <a:solidFill>
                  <a:schemeClr val="tx1"/>
                </a:solidFill>
                <a:latin typeface="+mn-lt"/>
                <a:ea typeface="+mn-ea"/>
                <a:cs typeface="+mn-cs"/>
              </a:rPr>
              <a:t>What did you do? For example, “I set up weekly check-ins with the client to update them on the progress of the merger. This cemented an important level of trust between us. I also had regular one-on-ones with each person on the team, both to assess how they were handling the change and to make sure we would meet our deadlines.”</a:t>
            </a:r>
          </a:p>
          <a:p>
            <a:r>
              <a:rPr lang="en-US" sz="1200" b="1" i="0" u="sng" kern="1200" dirty="0" smtClean="0">
                <a:solidFill>
                  <a:schemeClr val="tx1"/>
                </a:solidFill>
                <a:latin typeface="+mn-lt"/>
                <a:ea typeface="+mn-ea"/>
                <a:cs typeface="+mn-cs"/>
              </a:rPr>
              <a:t>R</a:t>
            </a:r>
            <a:r>
              <a:rPr lang="en-US" sz="1200" b="1" i="0" kern="1200" dirty="0" smtClean="0">
                <a:solidFill>
                  <a:schemeClr val="tx1"/>
                </a:solidFill>
                <a:latin typeface="+mn-lt"/>
                <a:ea typeface="+mn-ea"/>
                <a:cs typeface="+mn-cs"/>
              </a:rPr>
              <a:t>esult: </a:t>
            </a:r>
            <a:r>
              <a:rPr lang="en-US" sz="1200" b="0" i="0" kern="1200" dirty="0" smtClean="0">
                <a:solidFill>
                  <a:schemeClr val="tx1"/>
                </a:solidFill>
                <a:latin typeface="+mn-lt"/>
                <a:ea typeface="+mn-ea"/>
                <a:cs typeface="+mn-cs"/>
              </a:rPr>
              <a:t>What did your actions lead to? For example, “We ended up completing the project on time, meeting all of their specifications. It was incredibly rewarding to navigate a lot of change and succeed under pressure.”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With these kinds of questions, interviewers are usually trying to learn three things: First, they want to know how you behaved in a real-world situation. Second, they want to understand the measurable value you added to that situation. Finally, they are trying to learn how you define something like “pressure at work” — a concept different people might interpret differently.</a:t>
            </a:r>
          </a:p>
          <a:p>
            <a:endParaRPr lang="en-US" dirty="0"/>
          </a:p>
        </p:txBody>
      </p:sp>
      <p:sp>
        <p:nvSpPr>
          <p:cNvPr id="4" name="Slide Number Placeholder 3"/>
          <p:cNvSpPr>
            <a:spLocks noGrp="1"/>
          </p:cNvSpPr>
          <p:nvPr>
            <p:ph type="sldNum" sz="quarter" idx="10"/>
          </p:nvPr>
        </p:nvSpPr>
        <p:spPr/>
        <p:txBody>
          <a:bodyPr/>
          <a:lstStyle/>
          <a:p>
            <a:fld id="{9353781C-2DEE-4832-8E1A-1BA45FC9BD78}"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A behavioral interview deals with a person’s past. </a:t>
            </a:r>
          </a:p>
          <a:p>
            <a:endParaRPr lang="en-US" dirty="0"/>
          </a:p>
        </p:txBody>
      </p:sp>
      <p:sp>
        <p:nvSpPr>
          <p:cNvPr id="4" name="Slide Number Placeholder 3"/>
          <p:cNvSpPr>
            <a:spLocks noGrp="1"/>
          </p:cNvSpPr>
          <p:nvPr>
            <p:ph type="sldNum" sz="quarter" idx="10"/>
          </p:nvPr>
        </p:nvSpPr>
        <p:spPr/>
        <p:txBody>
          <a:bodyPr/>
          <a:lstStyle/>
          <a:p>
            <a:fld id="{9353781C-2DEE-4832-8E1A-1BA45FC9BD78}"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6/5/2020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6/5/2020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Interview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5257800" cy="5943600"/>
          </a:xfrm>
        </p:spPr>
        <p:txBody>
          <a:bodyPr>
            <a:normAutofit lnSpcReduction="10000"/>
          </a:bodyPr>
          <a:lstStyle/>
          <a:p>
            <a:pPr>
              <a:buFont typeface="Wingdings" pitchFamily="2" charset="2"/>
              <a:buChar char="v"/>
            </a:pPr>
            <a:r>
              <a:rPr lang="en-US" sz="2800" b="1" dirty="0" smtClean="0">
                <a:latin typeface="Times New Roman" pitchFamily="18" charset="0"/>
                <a:cs typeface="Times New Roman" pitchFamily="18" charset="0"/>
              </a:rPr>
              <a:t> Exit Interview : </a:t>
            </a:r>
          </a:p>
          <a:p>
            <a:r>
              <a:rPr lang="en-US" sz="2800" dirty="0" smtClean="0">
                <a:latin typeface="Times New Roman" pitchFamily="18" charset="0"/>
                <a:cs typeface="Times New Roman" pitchFamily="18" charset="0"/>
              </a:rPr>
              <a:t>This type of an interview is conducted by an organization with those employees who have put in their resignation papers.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It may be conducted on the last day of employment of the employee.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Exit interview helps to find out why the candidate is resigning from the job.</a:t>
            </a: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19458" name="Picture 2" descr="Image result for interview"/>
          <p:cNvPicPr>
            <a:picLocks noChangeAspect="1" noChangeArrowheads="1"/>
          </p:cNvPicPr>
          <p:nvPr/>
        </p:nvPicPr>
        <p:blipFill>
          <a:blip r:embed="rId2" cstate="print"/>
          <a:srcRect/>
          <a:stretch>
            <a:fillRect/>
          </a:stretch>
        </p:blipFill>
        <p:spPr bwMode="auto">
          <a:xfrm>
            <a:off x="5791200" y="533400"/>
            <a:ext cx="2590800" cy="1905000"/>
          </a:xfrm>
          <a:prstGeom prst="rect">
            <a:avLst/>
          </a:prstGeom>
          <a:noFill/>
        </p:spPr>
      </p:pic>
      <p:pic>
        <p:nvPicPr>
          <p:cNvPr id="16386" name="Picture 2" descr="Image result for exit Interview"/>
          <p:cNvPicPr>
            <a:picLocks noChangeAspect="1" noChangeArrowheads="1"/>
          </p:cNvPicPr>
          <p:nvPr/>
        </p:nvPicPr>
        <p:blipFill>
          <a:blip r:embed="rId3" cstate="print"/>
          <a:srcRect/>
          <a:stretch>
            <a:fillRect/>
          </a:stretch>
        </p:blipFill>
        <p:spPr bwMode="auto">
          <a:xfrm>
            <a:off x="5791200" y="2819400"/>
            <a:ext cx="2590800" cy="302895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563562"/>
          </a:xfrm>
        </p:spPr>
        <p:txBody>
          <a:bodyPr>
            <a:noAutofit/>
          </a:bodyPr>
          <a:lstStyle/>
          <a:p>
            <a:r>
              <a:rPr lang="en-US" sz="2800" b="1" dirty="0" smtClean="0">
                <a:solidFill>
                  <a:schemeClr val="tx1"/>
                </a:solidFill>
                <a:latin typeface="+mn-lt"/>
                <a:ea typeface="+mn-ea"/>
                <a:cs typeface="+mn-cs"/>
              </a:rPr>
              <a:t>Classification according to administering interview</a:t>
            </a:r>
            <a:endParaRPr lang="en-US" sz="2800" b="1" dirty="0">
              <a:solidFill>
                <a:schemeClr val="tx1"/>
              </a:solidFill>
              <a:latin typeface="+mn-lt"/>
              <a:ea typeface="+mn-ea"/>
              <a:cs typeface="+mn-cs"/>
            </a:endParaRPr>
          </a:p>
        </p:txBody>
      </p:sp>
      <p:sp>
        <p:nvSpPr>
          <p:cNvPr id="3" name="Content Placeholder 2"/>
          <p:cNvSpPr>
            <a:spLocks noGrp="1"/>
          </p:cNvSpPr>
          <p:nvPr>
            <p:ph idx="1"/>
          </p:nvPr>
        </p:nvSpPr>
        <p:spPr>
          <a:xfrm>
            <a:off x="304800" y="914400"/>
            <a:ext cx="6172200" cy="5562600"/>
          </a:xfrm>
        </p:spPr>
        <p:txBody>
          <a:bodyPr>
            <a:normAutofit fontScale="85000" lnSpcReduction="20000"/>
          </a:bodyPr>
          <a:lstStyle/>
          <a:p>
            <a:pPr>
              <a:buFont typeface="Wingdings" pitchFamily="2" charset="2"/>
              <a:buChar char="v"/>
            </a:pPr>
            <a:r>
              <a:rPr lang="en-US" b="1" dirty="0" smtClean="0">
                <a:latin typeface="Times New Roman" pitchFamily="18" charset="0"/>
                <a:cs typeface="Times New Roman" pitchFamily="18" charset="0"/>
              </a:rPr>
              <a:t> One on one/ Individual Interview:</a:t>
            </a:r>
          </a:p>
          <a:p>
            <a:r>
              <a:rPr lang="en-US" dirty="0" smtClean="0">
                <a:latin typeface="Times New Roman" pitchFamily="18" charset="0"/>
                <a:cs typeface="Times New Roman" pitchFamily="18" charset="0"/>
              </a:rPr>
              <a:t>In this interview, only one interviewee </a:t>
            </a:r>
          </a:p>
          <a:p>
            <a:pPr>
              <a:buNone/>
            </a:pPr>
            <a:r>
              <a:rPr lang="en-US" dirty="0" smtClean="0">
                <a:latin typeface="Times New Roman" pitchFamily="18" charset="0"/>
                <a:cs typeface="Times New Roman" pitchFamily="18" charset="0"/>
              </a:rPr>
              <a:t>is taken at a time by an interviewer.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means only one candidate is interviewed by a interviewer at a time one after another. Interviewees need to face interview with different interviewer one after another.</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For example, candidate has to face first interview with human resource manager, then with marketing manager and then with production manager, then finally with senior manager.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This interview takes more time but different expert ask specific question from their area so candidates can be judged in each area of job. This method is common in selecting managerial level employees.</a:t>
            </a:r>
          </a:p>
          <a:p>
            <a:endParaRPr lang="en-US" dirty="0">
              <a:latin typeface="Times New Roman" pitchFamily="18" charset="0"/>
              <a:cs typeface="Times New Roman" pitchFamily="18" charset="0"/>
            </a:endParaRPr>
          </a:p>
        </p:txBody>
      </p:sp>
      <p:pic>
        <p:nvPicPr>
          <p:cNvPr id="4" name="Picture 2" descr="Image result for interview"/>
          <p:cNvPicPr>
            <a:picLocks noChangeAspect="1" noChangeArrowheads="1"/>
          </p:cNvPicPr>
          <p:nvPr/>
        </p:nvPicPr>
        <p:blipFill>
          <a:blip r:embed="rId3" cstate="print"/>
          <a:srcRect/>
          <a:stretch>
            <a:fillRect/>
          </a:stretch>
        </p:blipFill>
        <p:spPr bwMode="auto">
          <a:xfrm>
            <a:off x="5410200" y="762000"/>
            <a:ext cx="3124200" cy="1371600"/>
          </a:xfrm>
          <a:prstGeom prst="rect">
            <a:avLst/>
          </a:prstGeom>
          <a:noFill/>
        </p:spPr>
      </p:pic>
      <p:pic>
        <p:nvPicPr>
          <p:cNvPr id="5" name="Picture 4" descr="Image result for behavioural interview"/>
          <p:cNvPicPr>
            <a:picLocks noChangeAspect="1" noChangeArrowheads="1"/>
          </p:cNvPicPr>
          <p:nvPr/>
        </p:nvPicPr>
        <p:blipFill>
          <a:blip r:embed="rId4" cstate="print"/>
          <a:srcRect/>
          <a:stretch>
            <a:fillRect/>
          </a:stretch>
        </p:blipFill>
        <p:spPr bwMode="auto">
          <a:xfrm>
            <a:off x="6934200" y="2743200"/>
            <a:ext cx="1981200" cy="3505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5943600" cy="6172200"/>
          </a:xfrm>
        </p:spPr>
        <p:txBody>
          <a:bodyPr>
            <a:normAutofit lnSpcReduction="10000"/>
          </a:bodyPr>
          <a:lstStyle/>
          <a:p>
            <a:pPr>
              <a:buFont typeface="Wingdings" pitchFamily="2" charset="2"/>
              <a:buChar char="v"/>
            </a:pPr>
            <a:r>
              <a:rPr lang="en-US" b="1" dirty="0" smtClean="0">
                <a:latin typeface="Times New Roman" pitchFamily="18" charset="0"/>
                <a:cs typeface="Times New Roman" pitchFamily="18" charset="0"/>
              </a:rPr>
              <a:t> Panel/ Board interview:</a:t>
            </a:r>
          </a:p>
          <a:p>
            <a:r>
              <a:rPr lang="en-US" dirty="0" smtClean="0">
                <a:latin typeface="Times New Roman" pitchFamily="18" charset="0"/>
                <a:cs typeface="Times New Roman" pitchFamily="18" charset="0"/>
              </a:rPr>
              <a:t>In this method, a group of expert interviewer is prepared from different area of specialization. Such group of expert is called panel.</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Panel is to be led by one member as chairperson. Each candidate needs to face the group of expert panel individually.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Each member of panel ask question from their respective area of specialization and evaluate candidate's response individually. </a:t>
            </a:r>
          </a:p>
          <a:p>
            <a:endParaRPr lang="en-US" dirty="0" smtClean="0">
              <a:latin typeface="Times New Roman" pitchFamily="18" charset="0"/>
              <a:cs typeface="Times New Roman" pitchFamily="18" charset="0"/>
            </a:endParaRPr>
          </a:p>
        </p:txBody>
      </p:sp>
      <p:pic>
        <p:nvPicPr>
          <p:cNvPr id="12290" name="Picture 2" descr="Image result for panel interview"/>
          <p:cNvPicPr>
            <a:picLocks noChangeAspect="1" noChangeArrowheads="1"/>
          </p:cNvPicPr>
          <p:nvPr/>
        </p:nvPicPr>
        <p:blipFill>
          <a:blip r:embed="rId2" cstate="print"/>
          <a:srcRect/>
          <a:stretch>
            <a:fillRect/>
          </a:stretch>
        </p:blipFill>
        <p:spPr bwMode="auto">
          <a:xfrm>
            <a:off x="6477000" y="304800"/>
            <a:ext cx="2286000" cy="1676400"/>
          </a:xfrm>
          <a:prstGeom prst="rect">
            <a:avLst/>
          </a:prstGeom>
          <a:noFill/>
        </p:spPr>
      </p:pic>
      <p:pic>
        <p:nvPicPr>
          <p:cNvPr id="12292" name="Picture 4" descr="Image result for panel interview"/>
          <p:cNvPicPr>
            <a:picLocks noChangeAspect="1" noChangeArrowheads="1"/>
          </p:cNvPicPr>
          <p:nvPr/>
        </p:nvPicPr>
        <p:blipFill>
          <a:blip r:embed="rId3" cstate="print"/>
          <a:srcRect/>
          <a:stretch>
            <a:fillRect/>
          </a:stretch>
        </p:blipFill>
        <p:spPr bwMode="auto">
          <a:xfrm>
            <a:off x="6477000" y="1905000"/>
            <a:ext cx="2286000" cy="2686051"/>
          </a:xfrm>
          <a:prstGeom prst="rect">
            <a:avLst/>
          </a:prstGeom>
          <a:noFill/>
        </p:spPr>
      </p:pic>
      <p:pic>
        <p:nvPicPr>
          <p:cNvPr id="12294" name="Picture 6" descr="Image result for panel interview"/>
          <p:cNvPicPr>
            <a:picLocks noChangeAspect="1" noChangeArrowheads="1"/>
          </p:cNvPicPr>
          <p:nvPr/>
        </p:nvPicPr>
        <p:blipFill>
          <a:blip r:embed="rId4" cstate="print"/>
          <a:srcRect/>
          <a:stretch>
            <a:fillRect/>
          </a:stretch>
        </p:blipFill>
        <p:spPr bwMode="auto">
          <a:xfrm>
            <a:off x="6248400" y="4800600"/>
            <a:ext cx="2590800" cy="15240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304800"/>
            <a:ext cx="5943600" cy="6553200"/>
          </a:xfrm>
        </p:spPr>
        <p:txBody>
          <a:bodyPr>
            <a:normAutofit fontScale="92500" lnSpcReduction="10000"/>
          </a:bodyPr>
          <a:lstStyle/>
          <a:p>
            <a:pPr>
              <a:buFont typeface="Wingdings" pitchFamily="2" charset="2"/>
              <a:buChar char="v"/>
            </a:pPr>
            <a:r>
              <a:rPr lang="en-US" b="1" dirty="0" smtClean="0">
                <a:latin typeface="Times New Roman" pitchFamily="18" charset="0"/>
                <a:cs typeface="Times New Roman" pitchFamily="18" charset="0"/>
              </a:rPr>
              <a:t>Meal interviews:</a:t>
            </a:r>
          </a:p>
          <a:p>
            <a:r>
              <a:rPr lang="en-US" dirty="0" smtClean="0">
                <a:latin typeface="Times New Roman" pitchFamily="18" charset="0"/>
                <a:cs typeface="Times New Roman" pitchFamily="18" charset="0"/>
              </a:rPr>
              <a:t> Many organizations offer to take the candidate to lunch or dinner for the interview.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can allow for a more casual (informal, relaxed) meeting where, as the interviewer, you might be able to gather more information about the person, such as their manners and treatment of wait staff (</a:t>
            </a:r>
            <a:r>
              <a:rPr lang="en-US" dirty="0" smtClean="0"/>
              <a:t>waiters and waitresses collectively)</a:t>
            </a:r>
            <a:r>
              <a:rPr lang="en-US" dirty="0" smtClean="0">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type of interview might be considered an unstructured interview, since it would tend to be more of a conversation as opposed to a session consisting of specific questions and answers.</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14338" name="Picture 2" descr="Image result for meal Interview"/>
          <p:cNvPicPr>
            <a:picLocks noChangeAspect="1" noChangeArrowheads="1"/>
          </p:cNvPicPr>
          <p:nvPr/>
        </p:nvPicPr>
        <p:blipFill>
          <a:blip r:embed="rId2" cstate="print"/>
          <a:srcRect/>
          <a:stretch>
            <a:fillRect/>
          </a:stretch>
        </p:blipFill>
        <p:spPr bwMode="auto">
          <a:xfrm>
            <a:off x="228600" y="3429000"/>
            <a:ext cx="2286000" cy="2895600"/>
          </a:xfrm>
          <a:prstGeom prst="rect">
            <a:avLst/>
          </a:prstGeom>
          <a:noFill/>
        </p:spPr>
      </p:pic>
      <p:pic>
        <p:nvPicPr>
          <p:cNvPr id="14340" name="Picture 4" descr="Image result for meal Interview"/>
          <p:cNvPicPr>
            <a:picLocks noChangeAspect="1" noChangeArrowheads="1"/>
          </p:cNvPicPr>
          <p:nvPr/>
        </p:nvPicPr>
        <p:blipFill>
          <a:blip r:embed="rId3" cstate="print"/>
          <a:srcRect/>
          <a:stretch>
            <a:fillRect/>
          </a:stretch>
        </p:blipFill>
        <p:spPr bwMode="auto">
          <a:xfrm>
            <a:off x="228600" y="304800"/>
            <a:ext cx="2286000" cy="29622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15000"/>
          </a:xfrm>
        </p:spPr>
        <p:txBody>
          <a:bodyPr>
            <a:noAutofit/>
          </a:bodyPr>
          <a:lstStyle/>
          <a:p>
            <a:pPr>
              <a:buFont typeface="Wingdings" pitchFamily="2" charset="2"/>
              <a:buChar char="v"/>
            </a:pPr>
            <a:r>
              <a:rPr lang="en-US" sz="2800" b="1" dirty="0" smtClean="0">
                <a:latin typeface="Times New Roman" pitchFamily="18" charset="0"/>
                <a:cs typeface="Times New Roman" pitchFamily="18" charset="0"/>
              </a:rPr>
              <a:t>Group Discussion Interview:  </a:t>
            </a:r>
            <a:endParaRPr lang="en-US" sz="2800" b="1" u="sng"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There are two methods of conducting group discussion interview, namely </a:t>
            </a:r>
            <a:r>
              <a:rPr lang="en-US" sz="2400" b="1" dirty="0" smtClean="0">
                <a:latin typeface="Times New Roman" pitchFamily="18" charset="0"/>
                <a:cs typeface="Times New Roman" pitchFamily="18" charset="0"/>
              </a:rPr>
              <a:t>group interview method and discussion interview </a:t>
            </a:r>
            <a:r>
              <a:rPr lang="en-US" sz="2400" dirty="0" smtClean="0">
                <a:latin typeface="Times New Roman" pitchFamily="18" charset="0"/>
                <a:cs typeface="Times New Roman" pitchFamily="18" charset="0"/>
              </a:rPr>
              <a:t>method. </a:t>
            </a:r>
          </a:p>
          <a:p>
            <a:pPr>
              <a:buFont typeface="Wingdings" pitchFamily="2" charset="2"/>
              <a:buChar char="ü"/>
            </a:pPr>
            <a:r>
              <a:rPr lang="en-US" sz="2400" b="1" dirty="0" smtClean="0">
                <a:latin typeface="Times New Roman" pitchFamily="18" charset="0"/>
                <a:cs typeface="Times New Roman" pitchFamily="18" charset="0"/>
              </a:rPr>
              <a:t>Group interview</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All candidates are brought into one room i.e. interview room and are interviewed one by one under group interview.</a:t>
            </a:r>
          </a:p>
          <a:p>
            <a:endParaRPr lang="en-US" sz="2400" dirty="0" smtClean="0">
              <a:latin typeface="Times New Roman" pitchFamily="18" charset="0"/>
              <a:cs typeface="Times New Roman" pitchFamily="18" charset="0"/>
            </a:endParaRPr>
          </a:p>
        </p:txBody>
      </p:sp>
      <p:pic>
        <p:nvPicPr>
          <p:cNvPr id="13314" name="Picture 2" descr="Image result for Group Discussion Interview"/>
          <p:cNvPicPr>
            <a:picLocks noChangeAspect="1" noChangeArrowheads="1"/>
          </p:cNvPicPr>
          <p:nvPr/>
        </p:nvPicPr>
        <p:blipFill>
          <a:blip r:embed="rId3" cstate="print"/>
          <a:srcRect/>
          <a:stretch>
            <a:fillRect/>
          </a:stretch>
        </p:blipFill>
        <p:spPr bwMode="auto">
          <a:xfrm>
            <a:off x="1371600" y="3962400"/>
            <a:ext cx="5926667" cy="2590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lnSpcReduction="10000"/>
          </a:bodyPr>
          <a:lstStyle/>
          <a:p>
            <a:pPr>
              <a:buFont typeface="Wingdings" pitchFamily="2" charset="2"/>
              <a:buChar char="ü"/>
            </a:pPr>
            <a:r>
              <a:rPr lang="en-US" sz="2400" b="1" dirty="0" smtClean="0">
                <a:latin typeface="Times New Roman" pitchFamily="18" charset="0"/>
                <a:cs typeface="Times New Roman" pitchFamily="18" charset="0"/>
              </a:rPr>
              <a:t>Discussion interview method.</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Under the discussion interview method, one topic is given for discussion to the candidates who assemble in one room and they are asked to discuss the topic in detail. In this method, interviewers do not concern about what the answers given but they care about how they give the answer. </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Leadership capacity, problem identification skills, convincing power, self confidence and energy level, habit of listening and accepting the others logic, capacity to manage stress, etc. are judged by the interviewers</a:t>
            </a:r>
          </a:p>
          <a:p>
            <a:pPr>
              <a:buNone/>
            </a:pP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endParaRPr lang="en-US" sz="2400" dirty="0"/>
          </a:p>
        </p:txBody>
      </p:sp>
      <p:pic>
        <p:nvPicPr>
          <p:cNvPr id="49154" name="Picture 2" descr="Image result for Group Discussion Interview"/>
          <p:cNvPicPr>
            <a:picLocks noChangeAspect="1" noChangeArrowheads="1"/>
          </p:cNvPicPr>
          <p:nvPr/>
        </p:nvPicPr>
        <p:blipFill>
          <a:blip r:embed="rId2" cstate="print"/>
          <a:srcRect/>
          <a:stretch>
            <a:fillRect/>
          </a:stretch>
        </p:blipFill>
        <p:spPr bwMode="auto">
          <a:xfrm>
            <a:off x="1295400" y="2895600"/>
            <a:ext cx="6505575" cy="1905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15962"/>
          </a:xfrm>
        </p:spPr>
        <p:txBody>
          <a:bodyPr>
            <a:normAutofit/>
          </a:bodyPr>
          <a:lstStyle/>
          <a:p>
            <a:pPr algn="l">
              <a:buFont typeface="Wingdings" pitchFamily="2" charset="2"/>
              <a:buChar char="v"/>
            </a:pPr>
            <a:r>
              <a:rPr lang="en-US" sz="3200" b="1" dirty="0" smtClean="0">
                <a:latin typeface="Times New Roman" pitchFamily="18" charset="0"/>
                <a:cs typeface="Times New Roman" pitchFamily="18" charset="0"/>
              </a:rPr>
              <a:t> Situational interview</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98637"/>
            <a:ext cx="6019800" cy="4525963"/>
          </a:xfrm>
        </p:spPr>
        <p:txBody>
          <a:bodyPr>
            <a:noAutofit/>
          </a:bodyPr>
          <a:lstStyle/>
          <a:p>
            <a:r>
              <a:rPr lang="en-US" sz="2400" dirty="0" smtClean="0">
                <a:latin typeface="Times New Roman" pitchFamily="18" charset="0"/>
                <a:cs typeface="Times New Roman" pitchFamily="18" charset="0"/>
              </a:rPr>
              <a:t>Interviewing technique that places an applicant in a problematic situation and the candidate is asked to assess a situation and to provide solutions on how he or she would handle it.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purpose of situational interview is to evaluate the applicant's ability to think logically or creatively.</a:t>
            </a:r>
            <a:endParaRPr lang="en-US" sz="2400" dirty="0">
              <a:latin typeface="Times New Roman" pitchFamily="18" charset="0"/>
              <a:cs typeface="Times New Roman" pitchFamily="18" charset="0"/>
            </a:endParaRPr>
          </a:p>
        </p:txBody>
      </p:sp>
      <p:pic>
        <p:nvPicPr>
          <p:cNvPr id="4" name="Picture 6" descr="Image result for behavioural interview"/>
          <p:cNvPicPr>
            <a:picLocks noChangeAspect="1" noChangeArrowheads="1"/>
          </p:cNvPicPr>
          <p:nvPr/>
        </p:nvPicPr>
        <p:blipFill>
          <a:blip r:embed="rId3" cstate="print"/>
          <a:srcRect/>
          <a:stretch>
            <a:fillRect/>
          </a:stretch>
        </p:blipFill>
        <p:spPr bwMode="auto">
          <a:xfrm>
            <a:off x="6705600" y="990600"/>
            <a:ext cx="2057400" cy="1543051"/>
          </a:xfrm>
          <a:prstGeom prst="rect">
            <a:avLst/>
          </a:prstGeom>
          <a:noFill/>
        </p:spPr>
      </p:pic>
      <p:pic>
        <p:nvPicPr>
          <p:cNvPr id="5" name="Picture 8" descr="Image result for behavioural interview"/>
          <p:cNvPicPr>
            <a:picLocks noChangeAspect="1" noChangeArrowheads="1"/>
          </p:cNvPicPr>
          <p:nvPr/>
        </p:nvPicPr>
        <p:blipFill>
          <a:blip r:embed="rId4" cstate="print"/>
          <a:srcRect/>
          <a:stretch>
            <a:fillRect/>
          </a:stretch>
        </p:blipFill>
        <p:spPr bwMode="auto">
          <a:xfrm>
            <a:off x="6705600" y="2590800"/>
            <a:ext cx="2133600" cy="1905000"/>
          </a:xfrm>
          <a:prstGeom prst="rect">
            <a:avLst/>
          </a:prstGeom>
          <a:noFill/>
        </p:spPr>
      </p:pic>
      <p:pic>
        <p:nvPicPr>
          <p:cNvPr id="8194" name="Picture 2" descr="Image result for situational Interview"/>
          <p:cNvPicPr>
            <a:picLocks noChangeAspect="1" noChangeArrowheads="1"/>
          </p:cNvPicPr>
          <p:nvPr/>
        </p:nvPicPr>
        <p:blipFill>
          <a:blip r:embed="rId5" cstate="print"/>
          <a:srcRect/>
          <a:stretch>
            <a:fillRect/>
          </a:stretch>
        </p:blipFill>
        <p:spPr bwMode="auto">
          <a:xfrm>
            <a:off x="6781800" y="4572000"/>
            <a:ext cx="2133600" cy="1905000"/>
          </a:xfrm>
          <a:prstGeom prst="rect">
            <a:avLst/>
          </a:prstGeom>
          <a:noFill/>
        </p:spPr>
      </p:pic>
      <p:pic>
        <p:nvPicPr>
          <p:cNvPr id="8196" name="Picture 4" descr="Image result for situational Interview"/>
          <p:cNvPicPr>
            <a:picLocks noChangeAspect="1" noChangeArrowheads="1"/>
          </p:cNvPicPr>
          <p:nvPr/>
        </p:nvPicPr>
        <p:blipFill>
          <a:blip r:embed="rId6" cstate="print"/>
          <a:srcRect/>
          <a:stretch>
            <a:fillRect/>
          </a:stretch>
        </p:blipFill>
        <p:spPr bwMode="auto">
          <a:xfrm>
            <a:off x="457200" y="5486400"/>
            <a:ext cx="5943600" cy="1114425"/>
          </a:xfrm>
          <a:prstGeom prst="rect">
            <a:avLst/>
          </a:prstGeom>
          <a:noFill/>
        </p:spPr>
      </p:pic>
      <p:sp>
        <p:nvSpPr>
          <p:cNvPr id="8" name="Title 1"/>
          <p:cNvSpPr txBox="1">
            <a:spLocks/>
          </p:cNvSpPr>
          <p:nvPr/>
        </p:nvSpPr>
        <p:spPr>
          <a:xfrm>
            <a:off x="152400" y="-1524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Classification according to interview’s content</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r>
              <a:rPr lang="en-US" dirty="0" smtClean="0">
                <a:latin typeface="Times New Roman" pitchFamily="18" charset="0"/>
                <a:cs typeface="Times New Roman" pitchFamily="18" charset="0"/>
              </a:rPr>
              <a:t>Here’s one question an interviewer might ask an applicant for a customer-service manager position: “How would you handle an angry customer who was promised delivery of the product on a certain date but because of manufacturing delays the company was not able to deliver on a timely basis? The customer is demanding some kind of compensation for the unexpected delay.”</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Or for a management position a job-seeker might be asked: “How do you handle a disgruntled (displeased, angry) employee in your department who has made a habit of arriving late to work and causing minor disruptions during the day as well as a declining morale among the rest of the staff?”</a:t>
            </a:r>
          </a:p>
          <a:p>
            <a:endParaRPr lang="en-US"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pPr>
              <a:buFont typeface="Wingdings" pitchFamily="2" charset="2"/>
              <a:buChar char="v"/>
            </a:pPr>
            <a:r>
              <a:rPr lang="en-US" sz="4000"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Behavioral Interview:</a:t>
            </a:r>
          </a:p>
          <a:p>
            <a:pPr>
              <a:buNone/>
            </a:pPr>
            <a:endParaRPr lang="en-US" b="1"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 behavioral interview is a popular interview technique employers use to assess job candidates based on their past behavior.</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Typically this means interviewers don’t ask hypothetical questions like, “How would you react if you were under a lot of pressure at work?</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Instead, </a:t>
            </a:r>
          </a:p>
          <a:p>
            <a:pPr>
              <a:buNone/>
            </a:pPr>
            <a:endParaRPr lang="en-US" i="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they would ask behavioral questions such as, “Describe a time you were under a lot of pressure at work. How did you react?</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It helps the employers by giving the employers an inside knowledge about the candidate, whether he posses the core competencies required for the job or not.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lnSpcReduction="10000"/>
          </a:bodyPr>
          <a:lstStyle/>
          <a:p>
            <a:pPr>
              <a:buNone/>
            </a:pPr>
            <a:r>
              <a:rPr lang="en-US" i="1" dirty="0" smtClean="0">
                <a:latin typeface="Times New Roman" pitchFamily="18" charset="0"/>
                <a:cs typeface="Times New Roman" pitchFamily="18" charset="0"/>
              </a:rPr>
              <a:t>Here are few more examples of behavioral interview questions:</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Give me an example of a difficult problem you solved. How did you solve this problem?</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Tell me about a mistake that you’ve made. How did you handle it?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Can you tell me about a challenging situation you overcame at work?</a:t>
            </a:r>
          </a:p>
          <a:p>
            <a:pPr>
              <a:buNone/>
            </a:pP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Tell me about a time you learned a new skill. How did you approach it and how did you apply your new learning's?</a:t>
            </a:r>
          </a:p>
          <a:p>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38912"/>
          </a:xfrm>
        </p:spPr>
        <p:txBody>
          <a:bodyPr>
            <a:normAutofit fontScale="90000"/>
          </a:bodyPr>
          <a:lstStyle/>
          <a:p>
            <a:r>
              <a:rPr lang="en-US" sz="4400" b="1" dirty="0" smtClean="0">
                <a:solidFill>
                  <a:schemeClr val="tx1"/>
                </a:solidFill>
              </a:rPr>
              <a:t>Interview </a:t>
            </a:r>
            <a:endParaRPr lang="en-US" sz="4000" b="1" dirty="0">
              <a:solidFill>
                <a:schemeClr val="tx1"/>
              </a:solidFill>
            </a:endParaRPr>
          </a:p>
        </p:txBody>
      </p:sp>
      <p:sp>
        <p:nvSpPr>
          <p:cNvPr id="3" name="Content Placeholder 2"/>
          <p:cNvSpPr>
            <a:spLocks noGrp="1"/>
          </p:cNvSpPr>
          <p:nvPr>
            <p:ph idx="1"/>
          </p:nvPr>
        </p:nvSpPr>
        <p:spPr>
          <a:xfrm>
            <a:off x="457200" y="1143000"/>
            <a:ext cx="8229600" cy="5181600"/>
          </a:xfrm>
        </p:spPr>
        <p:txBody>
          <a:bodyPr>
            <a:normAutofit fontScale="85000" lnSpcReduction="20000"/>
          </a:bodyPr>
          <a:lstStyle/>
          <a:p>
            <a:pPr>
              <a:buNone/>
            </a:pPr>
            <a:r>
              <a:rPr lang="en-US" sz="2800" dirty="0" smtClean="0">
                <a:latin typeface="Times New Roman" pitchFamily="18" charset="0"/>
                <a:cs typeface="Times New Roman" pitchFamily="18" charset="0"/>
              </a:rPr>
              <a:t>The term interview has been derived from the  French word </a:t>
            </a:r>
            <a:r>
              <a:rPr lang="en-US" sz="2800" b="1" i="1" dirty="0" smtClean="0">
                <a:latin typeface="Times New Roman" pitchFamily="18" charset="0"/>
                <a:cs typeface="Times New Roman" pitchFamily="18" charset="0"/>
              </a:rPr>
              <a:t>entre </a:t>
            </a:r>
            <a:r>
              <a:rPr lang="en-US" sz="2800" b="1" i="1" dirty="0" err="1" smtClean="0">
                <a:latin typeface="Times New Roman" pitchFamily="18" charset="0"/>
                <a:cs typeface="Times New Roman" pitchFamily="18" charset="0"/>
              </a:rPr>
              <a:t>voir</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that means to see each other.</a:t>
            </a:r>
          </a:p>
          <a:p>
            <a:pPr>
              <a:buNone/>
            </a:pPr>
            <a:endParaRPr lang="en-US" sz="2800" dirty="0" smtClean="0">
              <a:latin typeface="Times New Roman" pitchFamily="18" charset="0"/>
              <a:cs typeface="Times New Roman" pitchFamily="18" charset="0"/>
            </a:endParaRPr>
          </a:p>
          <a:p>
            <a:pPr>
              <a:buNone/>
            </a:pPr>
            <a:r>
              <a:rPr lang="en-US" sz="2800" b="1" dirty="0" smtClean="0">
                <a:latin typeface="Times New Roman" pitchFamily="18" charset="0"/>
                <a:cs typeface="Times New Roman" pitchFamily="18" charset="0"/>
              </a:rPr>
              <a:t>By definition </a:t>
            </a:r>
            <a:r>
              <a:rPr lang="en-US" sz="2800" dirty="0" smtClean="0">
                <a:latin typeface="Times New Roman" pitchFamily="18" charset="0"/>
                <a:cs typeface="Times New Roman" pitchFamily="18" charset="0"/>
              </a:rPr>
              <a:t>it means a meeting for obtaining information by questioning a person or persons.</a:t>
            </a:r>
          </a:p>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 formal meeting at which somebody is asked questions to see if they are suitable for a particular job or course of study of a college/university.</a:t>
            </a:r>
          </a:p>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Basically ,an </a:t>
            </a:r>
            <a:r>
              <a:rPr lang="en-US" sz="2800" b="1" dirty="0" smtClean="0">
                <a:latin typeface="Times New Roman" pitchFamily="18" charset="0"/>
                <a:cs typeface="Times New Roman" pitchFamily="18" charset="0"/>
              </a:rPr>
              <a:t>interview is a conversation between two </a:t>
            </a:r>
            <a:r>
              <a:rPr lang="en-US" sz="2800" dirty="0" smtClean="0">
                <a:latin typeface="Times New Roman" pitchFamily="18" charset="0"/>
                <a:cs typeface="Times New Roman" pitchFamily="18" charset="0"/>
              </a:rPr>
              <a:t>people (the interviewer and the interviewee) where questions are asked by the interviewer to obtain information from the interviewee.</a:t>
            </a:r>
          </a:p>
          <a:p>
            <a:pPr>
              <a:buNone/>
            </a:pPr>
            <a:endParaRPr lang="en-US" sz="2800" dirty="0" smtClean="0">
              <a:latin typeface="Times New Roman" pitchFamily="18" charset="0"/>
              <a:cs typeface="Times New Roman" pitchFamily="18" charset="0"/>
            </a:endParaRPr>
          </a:p>
          <a:p>
            <a:pPr>
              <a:buNone/>
            </a:pPr>
            <a:r>
              <a:rPr lang="en-US" sz="2800" dirty="0" smtClean="0"/>
              <a:t>An interview is a conversation that has a purpose.</a:t>
            </a: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lstStyle/>
          <a:p>
            <a:pPr>
              <a:buFont typeface="Wingdings" pitchFamily="2" charset="2"/>
              <a:buChar char="v"/>
            </a:pPr>
            <a:r>
              <a:rPr lang="en-US" sz="2800" b="1" dirty="0" smtClean="0">
                <a:latin typeface="Times New Roman" pitchFamily="18" charset="0"/>
                <a:cs typeface="Times New Roman" pitchFamily="18" charset="0"/>
              </a:rPr>
              <a:t> Psychological interviews:</a:t>
            </a:r>
          </a:p>
          <a:p>
            <a:pPr>
              <a:buNone/>
            </a:pP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Psychological interviews are interviews conducted by a psychologist, In which questions are intended to assess personal traits such as trustworthiness, loyalty or dependability etc.</a:t>
            </a:r>
            <a:endParaRPr lang="en-US" dirty="0">
              <a:latin typeface="Times New Roman" pitchFamily="18" charset="0"/>
              <a:cs typeface="Times New Roman" pitchFamily="18" charset="0"/>
            </a:endParaRPr>
          </a:p>
        </p:txBody>
      </p:sp>
      <p:pic>
        <p:nvPicPr>
          <p:cNvPr id="4" name="Picture 2" descr="Image result for interview"/>
          <p:cNvPicPr>
            <a:picLocks noChangeAspect="1" noChangeArrowheads="1"/>
          </p:cNvPicPr>
          <p:nvPr/>
        </p:nvPicPr>
        <p:blipFill>
          <a:blip r:embed="rId3" cstate="print"/>
          <a:srcRect/>
          <a:stretch>
            <a:fillRect/>
          </a:stretch>
        </p:blipFill>
        <p:spPr bwMode="auto">
          <a:xfrm>
            <a:off x="457200" y="3124200"/>
            <a:ext cx="2419350" cy="2971800"/>
          </a:xfrm>
          <a:prstGeom prst="rect">
            <a:avLst/>
          </a:prstGeom>
          <a:noFill/>
        </p:spPr>
      </p:pic>
      <p:pic>
        <p:nvPicPr>
          <p:cNvPr id="3074" name="Picture 2" descr="Image result for psychological interview"/>
          <p:cNvPicPr>
            <a:picLocks noChangeAspect="1" noChangeArrowheads="1"/>
          </p:cNvPicPr>
          <p:nvPr/>
        </p:nvPicPr>
        <p:blipFill>
          <a:blip r:embed="rId4" cstate="print"/>
          <a:srcRect/>
          <a:stretch>
            <a:fillRect/>
          </a:stretch>
        </p:blipFill>
        <p:spPr bwMode="auto">
          <a:xfrm>
            <a:off x="3200400" y="2971800"/>
            <a:ext cx="2705100" cy="3276600"/>
          </a:xfrm>
          <a:prstGeom prst="rect">
            <a:avLst/>
          </a:prstGeom>
          <a:noFill/>
        </p:spPr>
      </p:pic>
      <p:pic>
        <p:nvPicPr>
          <p:cNvPr id="3076" name="Picture 4" descr="Image result for psychological interview"/>
          <p:cNvPicPr>
            <a:picLocks noChangeAspect="1" noChangeArrowheads="1"/>
          </p:cNvPicPr>
          <p:nvPr/>
        </p:nvPicPr>
        <p:blipFill>
          <a:blip r:embed="rId5" cstate="print"/>
          <a:srcRect/>
          <a:stretch>
            <a:fillRect/>
          </a:stretch>
        </p:blipFill>
        <p:spPr bwMode="auto">
          <a:xfrm>
            <a:off x="6096000" y="2895600"/>
            <a:ext cx="2667000" cy="33147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457200" y="2087880"/>
            <a:ext cx="8229600" cy="4389120"/>
          </a:xfrm>
        </p:spPr>
        <p:txBody>
          <a:bodyPr/>
          <a:lstStyle/>
          <a:p>
            <a:r>
              <a:rPr lang="en-US" b="1" dirty="0"/>
              <a:t>Developing Job Specifications</a:t>
            </a:r>
          </a:p>
          <a:p>
            <a:pPr lvl="1"/>
            <a:r>
              <a:rPr lang="en-US" dirty="0" smtClean="0"/>
              <a:t>actual requirements </a:t>
            </a:r>
            <a:r>
              <a:rPr lang="en-US" dirty="0"/>
              <a:t>of a job (e.g., experience, education, skills</a:t>
            </a:r>
            <a:r>
              <a:rPr lang="en-US" dirty="0" smtClean="0"/>
              <a:t>).</a:t>
            </a:r>
          </a:p>
          <a:p>
            <a:pPr lvl="1"/>
            <a:endParaRPr lang="en-US" dirty="0"/>
          </a:p>
          <a:p>
            <a:r>
              <a:rPr lang="en-US" b="1" dirty="0"/>
              <a:t>Advertising the </a:t>
            </a:r>
            <a:r>
              <a:rPr lang="en-US" b="1" dirty="0" smtClean="0"/>
              <a:t>Position</a:t>
            </a:r>
          </a:p>
          <a:p>
            <a:endParaRPr lang="en-US" b="1" dirty="0"/>
          </a:p>
          <a:p>
            <a:r>
              <a:rPr lang="en-US" b="1" dirty="0" smtClean="0"/>
              <a:t>Reviewing </a:t>
            </a:r>
            <a:r>
              <a:rPr lang="en-US" b="1" dirty="0"/>
              <a:t>R</a:t>
            </a:r>
            <a:r>
              <a:rPr lang="en-US" b="1" dirty="0">
                <a:cs typeface="Arial" charset="0"/>
              </a:rPr>
              <a:t>é</a:t>
            </a:r>
            <a:r>
              <a:rPr lang="en-US" b="1" dirty="0"/>
              <a:t>sum</a:t>
            </a:r>
            <a:r>
              <a:rPr lang="en-US" b="1" dirty="0">
                <a:cs typeface="Arial" charset="0"/>
              </a:rPr>
              <a:t>é</a:t>
            </a:r>
            <a:r>
              <a:rPr lang="en-US" b="1" dirty="0"/>
              <a:t>s</a:t>
            </a:r>
          </a:p>
          <a:p>
            <a:pPr lvl="1"/>
            <a:r>
              <a:rPr lang="en-US" dirty="0"/>
              <a:t>Helps to screen out 90% of all job candidates.</a:t>
            </a:r>
          </a:p>
        </p:txBody>
      </p:sp>
      <p:sp>
        <p:nvSpPr>
          <p:cNvPr id="4" name="Title 3"/>
          <p:cNvSpPr>
            <a:spLocks noGrp="1"/>
          </p:cNvSpPr>
          <p:nvPr>
            <p:ph type="title"/>
          </p:nvPr>
        </p:nvSpPr>
        <p:spPr/>
        <p:txBody>
          <a:bodyPr>
            <a:noAutofit/>
          </a:bodyPr>
          <a:lstStyle/>
          <a:p>
            <a:r>
              <a:rPr lang="en-US" sz="3600" b="1" dirty="0" smtClean="0">
                <a:solidFill>
                  <a:schemeClr val="tx1"/>
                </a:solidFill>
              </a:rPr>
              <a:t>Employment Interviews: </a:t>
            </a:r>
            <a:br>
              <a:rPr lang="en-US" sz="3600" b="1" dirty="0" smtClean="0">
                <a:solidFill>
                  <a:schemeClr val="tx1"/>
                </a:solidFill>
              </a:rPr>
            </a:br>
            <a:r>
              <a:rPr lang="en-US" sz="3600" b="1" dirty="0" smtClean="0">
                <a:solidFill>
                  <a:schemeClr val="tx1"/>
                </a:solidFill>
              </a:rPr>
              <a:t>The Interviewer’s Responsibilities</a:t>
            </a:r>
            <a:endParaRPr lang="en-US" sz="32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533400" y="1295400"/>
            <a:ext cx="8229600" cy="4389120"/>
          </a:xfrm>
        </p:spPr>
        <p:txBody>
          <a:bodyPr>
            <a:normAutofit lnSpcReduction="10000"/>
          </a:bodyPr>
          <a:lstStyle/>
          <a:p>
            <a:pPr>
              <a:lnSpc>
                <a:spcPct val="90000"/>
              </a:lnSpc>
            </a:pPr>
            <a:r>
              <a:rPr lang="en-US" b="1" dirty="0"/>
              <a:t>Creating a Comfortable Atmosphere</a:t>
            </a:r>
          </a:p>
          <a:p>
            <a:pPr lvl="1">
              <a:lnSpc>
                <a:spcPct val="90000"/>
              </a:lnSpc>
            </a:pPr>
            <a:r>
              <a:rPr lang="en-US" dirty="0"/>
              <a:t>Select a welcoming/comfortable location.</a:t>
            </a:r>
          </a:p>
          <a:p>
            <a:pPr lvl="1">
              <a:lnSpc>
                <a:spcPct val="90000"/>
              </a:lnSpc>
            </a:pPr>
            <a:r>
              <a:rPr lang="en-US" dirty="0"/>
              <a:t>Introduce yourself, smile, sustain eye contact, shake hands, and actively listen</a:t>
            </a:r>
            <a:r>
              <a:rPr lang="en-US" dirty="0" smtClean="0"/>
              <a:t>.</a:t>
            </a:r>
          </a:p>
          <a:p>
            <a:pPr lvl="1">
              <a:lnSpc>
                <a:spcPct val="90000"/>
              </a:lnSpc>
            </a:pPr>
            <a:endParaRPr lang="en-US" dirty="0"/>
          </a:p>
          <a:p>
            <a:pPr>
              <a:lnSpc>
                <a:spcPct val="90000"/>
              </a:lnSpc>
            </a:pPr>
            <a:r>
              <a:rPr lang="en-US" b="1" dirty="0"/>
              <a:t>Sequencing Questions</a:t>
            </a:r>
          </a:p>
          <a:p>
            <a:pPr lvl="1">
              <a:lnSpc>
                <a:spcPct val="90000"/>
              </a:lnSpc>
            </a:pPr>
            <a:r>
              <a:rPr lang="en-US" dirty="0"/>
              <a:t>Plan questions in a sequence that accomplishes a specific goal</a:t>
            </a:r>
            <a:r>
              <a:rPr lang="en-US" dirty="0" smtClean="0"/>
              <a:t>.</a:t>
            </a:r>
          </a:p>
          <a:p>
            <a:pPr lvl="1">
              <a:lnSpc>
                <a:spcPct val="90000"/>
              </a:lnSpc>
            </a:pPr>
            <a:endParaRPr lang="en-US" dirty="0"/>
          </a:p>
          <a:p>
            <a:pPr>
              <a:lnSpc>
                <a:spcPct val="90000"/>
              </a:lnSpc>
            </a:pPr>
            <a:r>
              <a:rPr lang="en-US" b="1" dirty="0"/>
              <a:t>Closing the Interview</a:t>
            </a:r>
          </a:p>
          <a:p>
            <a:pPr lvl="1">
              <a:lnSpc>
                <a:spcPct val="90000"/>
              </a:lnSpc>
            </a:pPr>
            <a:r>
              <a:rPr lang="en-US" dirty="0"/>
              <a:t>Ask for questions, summarize main </a:t>
            </a:r>
            <a:r>
              <a:rPr lang="en-US" dirty="0" smtClean="0"/>
              <a:t>issues.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p:txBody>
          <a:bodyPr/>
          <a:lstStyle/>
          <a:p>
            <a:r>
              <a:rPr lang="en-US" b="1" dirty="0"/>
              <a:t>Developing a Personal Biography</a:t>
            </a:r>
          </a:p>
          <a:p>
            <a:pPr lvl="1"/>
            <a:r>
              <a:rPr lang="en-US" dirty="0"/>
              <a:t>Education, job experience, activities, hobbies, interests, special skills</a:t>
            </a:r>
            <a:r>
              <a:rPr lang="en-US" dirty="0" smtClean="0"/>
              <a:t>.</a:t>
            </a:r>
          </a:p>
          <a:p>
            <a:pPr lvl="1"/>
            <a:endParaRPr lang="en-US" dirty="0"/>
          </a:p>
          <a:p>
            <a:r>
              <a:rPr lang="en-US" b="1" dirty="0"/>
              <a:t>Researching the Company</a:t>
            </a:r>
          </a:p>
          <a:p>
            <a:pPr lvl="1"/>
            <a:r>
              <a:rPr lang="en-US" dirty="0"/>
              <a:t>Placement offices, </a:t>
            </a:r>
            <a:r>
              <a:rPr lang="en-US" dirty="0" smtClean="0"/>
              <a:t>no of offices, company’s </a:t>
            </a:r>
            <a:r>
              <a:rPr lang="en-US" dirty="0"/>
              <a:t>website/PR department, present/past </a:t>
            </a:r>
            <a:r>
              <a:rPr lang="en-US" dirty="0" smtClean="0"/>
              <a:t>employees, history, main campus etc. </a:t>
            </a:r>
          </a:p>
          <a:p>
            <a:pPr lvl="1"/>
            <a:endParaRPr lang="en-US" dirty="0"/>
          </a:p>
        </p:txBody>
      </p:sp>
      <p:sp>
        <p:nvSpPr>
          <p:cNvPr id="4" name="Title 3"/>
          <p:cNvSpPr>
            <a:spLocks noGrp="1"/>
          </p:cNvSpPr>
          <p:nvPr>
            <p:ph type="title"/>
          </p:nvPr>
        </p:nvSpPr>
        <p:spPr>
          <a:xfrm>
            <a:off x="457200" y="704088"/>
            <a:ext cx="8686800" cy="1143000"/>
          </a:xfrm>
        </p:spPr>
        <p:txBody>
          <a:bodyPr>
            <a:noAutofit/>
          </a:bodyPr>
          <a:lstStyle/>
          <a:p>
            <a:r>
              <a:rPr lang="en-US" sz="4000" b="1" dirty="0" smtClean="0">
                <a:solidFill>
                  <a:schemeClr val="tx1"/>
                </a:solidFill>
              </a:rPr>
              <a:t>Employment Interviews: </a:t>
            </a:r>
            <a:br>
              <a:rPr lang="en-US" sz="4000" b="1" dirty="0" smtClean="0">
                <a:solidFill>
                  <a:schemeClr val="tx1"/>
                </a:solidFill>
              </a:rPr>
            </a:br>
            <a:r>
              <a:rPr lang="en-US" sz="4000" b="1" dirty="0" smtClean="0">
                <a:solidFill>
                  <a:schemeClr val="tx1"/>
                </a:solidFill>
              </a:rPr>
              <a:t>The Interviewee’s Responsibilities</a:t>
            </a:r>
            <a:endParaRPr lang="en-US" sz="3600"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9677400" cy="5943600"/>
          </a:xfrm>
        </p:spPr>
        <p:txBody>
          <a:bodyPr>
            <a:normAutofit lnSpcReduction="10000"/>
          </a:bodyPr>
          <a:lstStyle/>
          <a:p>
            <a:pPr marL="0" indent="0" fontAlgn="base">
              <a:spcBef>
                <a:spcPct val="60000"/>
              </a:spcBef>
              <a:spcAft>
                <a:spcPct val="0"/>
              </a:spcAft>
              <a:buClr>
                <a:schemeClr val="bg2"/>
              </a:buClr>
              <a:buSzPct val="75000"/>
            </a:pPr>
            <a:r>
              <a:rPr lang="en-US" sz="2800" b="1" dirty="0" smtClean="0"/>
              <a:t>Preparing a Résumé and Cover Letter</a:t>
            </a:r>
          </a:p>
          <a:p>
            <a:pPr marL="0" lvl="0" indent="0" fontAlgn="base">
              <a:spcBef>
                <a:spcPct val="60000"/>
              </a:spcBef>
              <a:spcAft>
                <a:spcPct val="0"/>
              </a:spcAft>
              <a:buClr>
                <a:schemeClr val="bg2"/>
              </a:buClr>
              <a:buSzPct val="75000"/>
              <a:buFont typeface="Wingdings" pitchFamily="2" charset="2"/>
              <a:buChar char="q"/>
            </a:pPr>
            <a:r>
              <a:rPr lang="en-US" sz="2800" dirty="0" smtClean="0">
                <a:latin typeface="Arial" charset="0"/>
              </a:rPr>
              <a:t>Be </a:t>
            </a:r>
            <a:r>
              <a:rPr lang="en-US" sz="2800" dirty="0" smtClean="0">
                <a:latin typeface="Arial" charset="0"/>
              </a:rPr>
              <a:t>honest.</a:t>
            </a:r>
          </a:p>
          <a:p>
            <a:pPr marL="0" lvl="0" indent="0" fontAlgn="base">
              <a:spcBef>
                <a:spcPct val="60000"/>
              </a:spcBef>
              <a:spcAft>
                <a:spcPct val="0"/>
              </a:spcAft>
              <a:buClr>
                <a:schemeClr val="bg2"/>
              </a:buClr>
              <a:buSzPct val="75000"/>
              <a:buFont typeface="Wingdings" pitchFamily="2" charset="2"/>
              <a:buChar char="q"/>
            </a:pPr>
            <a:r>
              <a:rPr lang="en-US" sz="2800" dirty="0" smtClean="0">
                <a:latin typeface="Arial" charset="0"/>
              </a:rPr>
              <a:t>Be </a:t>
            </a:r>
            <a:r>
              <a:rPr lang="en-US" sz="2800" dirty="0" smtClean="0">
                <a:latin typeface="Arial" charset="0"/>
              </a:rPr>
              <a:t>concise.</a:t>
            </a:r>
          </a:p>
          <a:p>
            <a:pPr marL="0" lvl="0" indent="0" fontAlgn="base">
              <a:spcBef>
                <a:spcPct val="60000"/>
              </a:spcBef>
              <a:spcAft>
                <a:spcPct val="0"/>
              </a:spcAft>
              <a:buClr>
                <a:schemeClr val="bg2"/>
              </a:buClr>
              <a:buSzPct val="75000"/>
              <a:buFont typeface="Wingdings" pitchFamily="2" charset="2"/>
              <a:buChar char="q"/>
            </a:pPr>
            <a:r>
              <a:rPr lang="en-US" sz="2800" dirty="0" smtClean="0">
                <a:latin typeface="Arial" charset="0"/>
              </a:rPr>
              <a:t>Limit</a:t>
            </a:r>
            <a:r>
              <a:rPr lang="en-US" sz="2800" dirty="0" smtClean="0">
                <a:latin typeface="Arial" charset="0"/>
              </a:rPr>
              <a:t>: 1-2 pages.</a:t>
            </a:r>
          </a:p>
          <a:p>
            <a:pPr marL="0" lvl="0" indent="0" fontAlgn="base">
              <a:spcBef>
                <a:spcPct val="60000"/>
              </a:spcBef>
              <a:spcAft>
                <a:spcPct val="0"/>
              </a:spcAft>
              <a:buClr>
                <a:schemeClr val="bg2"/>
              </a:buClr>
              <a:buSzPct val="75000"/>
              <a:buFont typeface="Wingdings" pitchFamily="2" charset="2"/>
              <a:buChar char="q"/>
            </a:pPr>
            <a:r>
              <a:rPr lang="en-US" sz="2800" dirty="0" smtClean="0">
                <a:latin typeface="Arial" charset="0"/>
              </a:rPr>
              <a:t>Use </a:t>
            </a:r>
            <a:r>
              <a:rPr lang="en-US" sz="2800" dirty="0" smtClean="0">
                <a:latin typeface="Arial" charset="0"/>
              </a:rPr>
              <a:t>headings</a:t>
            </a:r>
            <a:r>
              <a:rPr lang="en-US" sz="2800" dirty="0" smtClean="0">
                <a:latin typeface="Arial" charset="0"/>
              </a:rPr>
              <a:t>.</a:t>
            </a:r>
          </a:p>
          <a:p>
            <a:pPr marL="0" indent="0" fontAlgn="base">
              <a:spcBef>
                <a:spcPct val="60000"/>
              </a:spcBef>
              <a:spcAft>
                <a:spcPct val="0"/>
              </a:spcAft>
              <a:buClr>
                <a:schemeClr val="bg2"/>
              </a:buClr>
              <a:buSzPct val="75000"/>
              <a:buFont typeface="Wingdings" pitchFamily="2" charset="2"/>
              <a:buChar char="q"/>
            </a:pPr>
            <a:r>
              <a:rPr lang="en-US" sz="2800" dirty="0" smtClean="0">
                <a:latin typeface="Arial" charset="0"/>
              </a:rPr>
              <a:t> Proofread</a:t>
            </a:r>
            <a:r>
              <a:rPr lang="en-US" sz="2800" dirty="0" smtClean="0">
                <a:latin typeface="Arial" charset="0"/>
              </a:rPr>
              <a:t>.</a:t>
            </a:r>
          </a:p>
          <a:p>
            <a:pPr marL="0" indent="0" fontAlgn="base">
              <a:spcBef>
                <a:spcPct val="60000"/>
              </a:spcBef>
              <a:spcAft>
                <a:spcPct val="0"/>
              </a:spcAft>
              <a:buClr>
                <a:schemeClr val="bg2"/>
              </a:buClr>
              <a:buSzPct val="75000"/>
              <a:buFont typeface="Wingdings" pitchFamily="2" charset="2"/>
              <a:buChar char="q"/>
            </a:pPr>
            <a:r>
              <a:rPr lang="en-US" sz="2800" dirty="0" smtClean="0">
                <a:latin typeface="Arial" charset="0"/>
              </a:rPr>
              <a:t>Tailor for each job</a:t>
            </a:r>
            <a:r>
              <a:rPr lang="en-US" sz="2800" dirty="0" smtClean="0">
                <a:latin typeface="Arial" charset="0"/>
              </a:rPr>
              <a:t>.</a:t>
            </a:r>
          </a:p>
          <a:p>
            <a:pPr marL="0" indent="0" fontAlgn="base">
              <a:spcBef>
                <a:spcPct val="60000"/>
              </a:spcBef>
              <a:spcAft>
                <a:spcPct val="0"/>
              </a:spcAft>
              <a:buClr>
                <a:schemeClr val="bg2"/>
              </a:buClr>
              <a:buSzPct val="75000"/>
              <a:buFont typeface="Wingdings" pitchFamily="2" charset="2"/>
              <a:buChar char="q"/>
            </a:pPr>
            <a:endParaRPr lang="en-US" sz="2800" dirty="0" smtClean="0">
              <a:latin typeface="Arial" charset="0"/>
            </a:endParaRPr>
          </a:p>
          <a:p>
            <a:pPr marL="0" indent="0" fontAlgn="base">
              <a:spcBef>
                <a:spcPct val="60000"/>
              </a:spcBef>
              <a:spcAft>
                <a:spcPct val="0"/>
              </a:spcAft>
              <a:buClr>
                <a:schemeClr val="bg2"/>
              </a:buClr>
              <a:buSzPct val="75000"/>
            </a:pPr>
            <a:r>
              <a:rPr lang="en-US" sz="2800" b="1" dirty="0" smtClean="0">
                <a:latin typeface="Arial" charset="0"/>
              </a:rPr>
              <a:t>Dress appropriately.</a:t>
            </a:r>
          </a:p>
          <a:p>
            <a:pPr marL="0" indent="0" fontAlgn="base">
              <a:spcBef>
                <a:spcPct val="60000"/>
              </a:spcBef>
              <a:spcAft>
                <a:spcPct val="0"/>
              </a:spcAft>
              <a:buClr>
                <a:schemeClr val="bg2"/>
              </a:buClr>
              <a:buSzPct val="75000"/>
              <a:buFont typeface="Wingdings" pitchFamily="2" charset="2"/>
              <a:buChar char="q"/>
            </a:pPr>
            <a:endParaRPr lang="en-US" sz="2800" dirty="0" smtClean="0">
              <a:latin typeface="Arial" charset="0"/>
            </a:endParaRPr>
          </a:p>
          <a:p>
            <a:pPr marL="0" lvl="0" indent="0" fontAlgn="base">
              <a:spcBef>
                <a:spcPct val="60000"/>
              </a:spcBef>
              <a:spcAft>
                <a:spcPct val="0"/>
              </a:spcAft>
              <a:buClr>
                <a:schemeClr val="bg2"/>
              </a:buClr>
              <a:buSzPct val="75000"/>
              <a:buFont typeface="Wingdings" pitchFamily="2" charset="2"/>
              <a:buChar char="q"/>
            </a:pPr>
            <a:endParaRPr lang="en-US" sz="2800" dirty="0" smtClean="0">
              <a:latin typeface="Arial" charset="0"/>
            </a:endParaRPr>
          </a:p>
          <a:p>
            <a:pPr marL="0" lvl="0" indent="0" fontAlgn="base">
              <a:spcBef>
                <a:spcPct val="60000"/>
              </a:spcBef>
              <a:spcAft>
                <a:spcPct val="0"/>
              </a:spcAft>
              <a:buClr>
                <a:schemeClr val="bg2"/>
              </a:buClr>
              <a:buSzPct val="75000"/>
              <a:buNone/>
            </a:pPr>
            <a:endParaRPr lang="en-US" sz="2800" b="1" dirty="0" smtClean="0">
              <a:latin typeface="Arial" charset="0"/>
            </a:endParaRPr>
          </a:p>
        </p:txBody>
      </p:sp>
      <p:sp>
        <p:nvSpPr>
          <p:cNvPr id="4" name="Rectangle 3"/>
          <p:cNvSpPr/>
          <p:nvPr/>
        </p:nvSpPr>
        <p:spPr>
          <a:xfrm>
            <a:off x="4495800" y="762000"/>
            <a:ext cx="4343400" cy="2622256"/>
          </a:xfrm>
          <a:prstGeom prst="rect">
            <a:avLst/>
          </a:prstGeom>
        </p:spPr>
        <p:txBody>
          <a:bodyPr wrap="square">
            <a:spAutoFit/>
          </a:bodyPr>
          <a:lstStyle/>
          <a:p>
            <a:pPr fontAlgn="base">
              <a:spcBef>
                <a:spcPct val="60000"/>
              </a:spcBef>
              <a:spcAft>
                <a:spcPct val="0"/>
              </a:spcAft>
              <a:buClr>
                <a:schemeClr val="bg2"/>
              </a:buClr>
              <a:buSzPct val="75000"/>
            </a:pPr>
            <a:endParaRPr lang="en-US" sz="2800" b="1" dirty="0" smtClean="0">
              <a:latin typeface="Arial" charset="0"/>
            </a:endParaRPr>
          </a:p>
          <a:p>
            <a:pPr fontAlgn="base">
              <a:spcBef>
                <a:spcPct val="60000"/>
              </a:spcBef>
              <a:spcAft>
                <a:spcPct val="0"/>
              </a:spcAft>
              <a:buClr>
                <a:schemeClr val="bg2"/>
              </a:buClr>
              <a:buSzPct val="75000"/>
              <a:buFont typeface="Wingdings" pitchFamily="2" charset="2"/>
              <a:buChar char="q"/>
            </a:pPr>
            <a:endParaRPr lang="en-US" sz="2800" b="1" dirty="0" smtClean="0">
              <a:latin typeface="Arial" charset="0"/>
            </a:endParaRPr>
          </a:p>
          <a:p>
            <a:pPr fontAlgn="base">
              <a:spcBef>
                <a:spcPct val="60000"/>
              </a:spcBef>
              <a:spcAft>
                <a:spcPct val="0"/>
              </a:spcAft>
              <a:buClr>
                <a:schemeClr val="bg2"/>
              </a:buClr>
              <a:buSzPct val="75000"/>
              <a:buFont typeface="Arial" pitchFamily="34" charset="0"/>
              <a:buChar char="•"/>
            </a:pPr>
            <a:endParaRPr lang="en-US" sz="2800" b="1" dirty="0" smtClean="0">
              <a:latin typeface="Arial" charset="0"/>
            </a:endParaRPr>
          </a:p>
          <a:p>
            <a:pPr fontAlgn="base">
              <a:spcBef>
                <a:spcPct val="60000"/>
              </a:spcBef>
              <a:spcAft>
                <a:spcPct val="0"/>
              </a:spcAft>
              <a:buClr>
                <a:schemeClr val="bg2"/>
              </a:buClr>
              <a:buSzPct val="75000"/>
            </a:pPr>
            <a:endParaRPr lang="en-US" b="1" dirty="0" smtClean="0">
              <a:latin typeface="Arial" charset="0"/>
            </a:endParaRPr>
          </a:p>
          <a:p>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381000" y="685800"/>
            <a:ext cx="8458200" cy="6019800"/>
          </a:xfrm>
        </p:spPr>
        <p:txBody>
          <a:bodyPr>
            <a:normAutofit/>
          </a:bodyPr>
          <a:lstStyle/>
          <a:p>
            <a:r>
              <a:rPr lang="en-US" sz="2800" b="1" dirty="0" smtClean="0"/>
              <a:t>Handle </a:t>
            </a:r>
            <a:r>
              <a:rPr lang="en-US" sz="2800" b="1" dirty="0"/>
              <a:t>discriminatory questions with politeness</a:t>
            </a:r>
            <a:r>
              <a:rPr lang="en-US" sz="2800" b="1" dirty="0" smtClean="0"/>
              <a:t>.</a:t>
            </a:r>
          </a:p>
          <a:p>
            <a:endParaRPr lang="en-US" sz="2800" b="1" dirty="0"/>
          </a:p>
          <a:p>
            <a:r>
              <a:rPr lang="en-US" b="1" dirty="0" smtClean="0"/>
              <a:t>Be Prepared</a:t>
            </a:r>
          </a:p>
          <a:p>
            <a:pPr lvl="1"/>
            <a:r>
              <a:rPr lang="en-US" dirty="0" smtClean="0"/>
              <a:t>Rehearse answers to probable questions.</a:t>
            </a:r>
          </a:p>
          <a:p>
            <a:pPr lvl="1"/>
            <a:endParaRPr lang="en-US" dirty="0" smtClean="0"/>
          </a:p>
          <a:p>
            <a:r>
              <a:rPr lang="en-US" b="1" dirty="0" smtClean="0"/>
              <a:t>Prepare Questions.</a:t>
            </a:r>
          </a:p>
          <a:p>
            <a:pPr lvl="1"/>
            <a:r>
              <a:rPr lang="en-US" dirty="0" smtClean="0"/>
              <a:t>What do you want to know about the job/company?</a:t>
            </a:r>
          </a:p>
          <a:p>
            <a:pPr lvl="1"/>
            <a:endParaRPr lang="en-US" dirty="0" smtClean="0"/>
          </a:p>
          <a:p>
            <a:r>
              <a:rPr lang="en-US" b="1" dirty="0" smtClean="0"/>
              <a:t>Practice Self-Confidence </a:t>
            </a:r>
          </a:p>
          <a:p>
            <a:pPr lvl="1"/>
            <a:r>
              <a:rPr lang="en-US" dirty="0" smtClean="0"/>
              <a:t>Concentrate on your positive qualities. </a:t>
            </a:r>
          </a:p>
          <a:p>
            <a:pPr lvl="1"/>
            <a:r>
              <a:rPr lang="en-US" dirty="0" smtClean="0"/>
              <a:t>What assets can you bring to the company?</a:t>
            </a:r>
          </a:p>
          <a:p>
            <a:pPr>
              <a:buNone/>
            </a:pP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019800"/>
          </a:xfrm>
        </p:spPr>
        <p:txBody>
          <a:bodyPr>
            <a:normAutofit/>
          </a:bodyPr>
          <a:lstStyle/>
          <a:p>
            <a:pPr>
              <a:buNone/>
            </a:pPr>
            <a:r>
              <a:rPr lang="en-US" b="1" dirty="0" smtClean="0"/>
              <a:t>Interviewer</a:t>
            </a:r>
          </a:p>
          <a:p>
            <a:r>
              <a:rPr lang="en-US" dirty="0" smtClean="0"/>
              <a:t>The interviewer is the person tasked to complete the interview; that is, to present the questionnaires – pose the questions, listen to and record the answers of the interviewees – in accordance with the procedures and regulations. </a:t>
            </a:r>
            <a:r>
              <a:rPr lang="en-US" i="1" dirty="0" smtClean="0"/>
              <a:t>The work of the interviewers is critical because, to a large degree, the work of collecting reliable, complete, and high quality information depends on them.</a:t>
            </a:r>
          </a:p>
          <a:p>
            <a:pPr>
              <a:buNone/>
            </a:pPr>
            <a:endParaRPr lang="en-US" dirty="0" smtClean="0"/>
          </a:p>
          <a:p>
            <a:r>
              <a:rPr lang="en-US" b="1" dirty="0" smtClean="0"/>
              <a:t> Interviewee</a:t>
            </a:r>
          </a:p>
          <a:p>
            <a:pPr>
              <a:buNone/>
            </a:pPr>
            <a:r>
              <a:rPr lang="en-US" dirty="0" smtClean="0"/>
              <a:t>The interviewee (respondent) is the person selected to answer the questionnaire with whom the interviewer interacts.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4000" b="1" dirty="0" smtClean="0">
                <a:solidFill>
                  <a:schemeClr val="tx1"/>
                </a:solidFill>
                <a:latin typeface="Times New Roman" pitchFamily="18" charset="0"/>
                <a:cs typeface="Times New Roman" pitchFamily="18" charset="0"/>
              </a:rPr>
              <a:t>The Purpose of the Interview</a:t>
            </a:r>
            <a:br>
              <a:rPr lang="en-US" sz="4000" b="1" dirty="0" smtClean="0">
                <a:solidFill>
                  <a:schemeClr val="tx1"/>
                </a:solidFill>
                <a:latin typeface="Times New Roman" pitchFamily="18" charset="0"/>
                <a:cs typeface="Times New Roman" pitchFamily="18" charset="0"/>
              </a:rPr>
            </a:br>
            <a:endParaRPr lang="en-US" sz="40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143000"/>
            <a:ext cx="8458200" cy="5181600"/>
          </a:xfrm>
        </p:spPr>
        <p:txBody>
          <a:bodyPr>
            <a:normAutofit fontScale="92500" lnSpcReduction="20000"/>
          </a:bodyPr>
          <a:lstStyle/>
          <a:p>
            <a:pPr>
              <a:buNone/>
            </a:pPr>
            <a:r>
              <a:rPr lang="en-US" b="1" dirty="0" smtClean="0"/>
              <a:t>A.  The Employer’s Purposes:</a:t>
            </a:r>
            <a:r>
              <a:rPr lang="en-US" dirty="0" smtClean="0"/>
              <a:t>  </a:t>
            </a:r>
          </a:p>
          <a:p>
            <a:pPr>
              <a:buNone/>
            </a:pPr>
            <a:r>
              <a:rPr lang="en-US" dirty="0" smtClean="0"/>
              <a:t>Employers need to know three things about you: </a:t>
            </a:r>
          </a:p>
          <a:p>
            <a:pPr marL="514350" indent="-514350">
              <a:buAutoNum type="arabicPeriod"/>
            </a:pPr>
            <a:r>
              <a:rPr lang="en-US" dirty="0" smtClean="0"/>
              <a:t> Can you do the work?  Do you possess the skills and qualifications as reflected in your experience and education. </a:t>
            </a:r>
          </a:p>
          <a:p>
            <a:pPr marL="514350" indent="-514350">
              <a:buAutoNum type="arabicPeriod"/>
            </a:pPr>
            <a:endParaRPr lang="en-US" dirty="0" smtClean="0"/>
          </a:p>
          <a:p>
            <a:pPr>
              <a:buNone/>
            </a:pPr>
            <a:r>
              <a:rPr lang="en-US" dirty="0" smtClean="0"/>
              <a:t>2.  Will you do the work?  They need to know, based upon your interests and goals at this stage of your career, if you are motivated. </a:t>
            </a:r>
          </a:p>
          <a:p>
            <a:pPr>
              <a:buNone/>
            </a:pPr>
            <a:endParaRPr lang="en-US" dirty="0" smtClean="0"/>
          </a:p>
          <a:p>
            <a:pPr>
              <a:buNone/>
            </a:pPr>
            <a:r>
              <a:rPr lang="en-US" dirty="0" smtClean="0"/>
              <a:t> 3.  Will you fit in?  They want to determine if you are a good fit with co-workers and if your values are in line with the company’s culture and mission.  All other factors being equal, many hiring managers base their decisions on likeability and fit.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lnSpcReduction="10000"/>
          </a:bodyPr>
          <a:lstStyle/>
          <a:p>
            <a:pPr>
              <a:buNone/>
            </a:pPr>
            <a:r>
              <a:rPr lang="en-US" b="1" dirty="0" smtClean="0">
                <a:latin typeface="Times New Roman" pitchFamily="18" charset="0"/>
                <a:cs typeface="Times New Roman" pitchFamily="18" charset="0"/>
              </a:rPr>
              <a:t>B.  The Candidate’s Purpose: </a:t>
            </a:r>
          </a:p>
          <a:p>
            <a:pPr>
              <a:buNone/>
            </a:pPr>
            <a:r>
              <a:rPr lang="en-US" dirty="0" smtClean="0">
                <a:latin typeface="Times New Roman" pitchFamily="18" charset="0"/>
                <a:cs typeface="Times New Roman" pitchFamily="18" charset="0"/>
              </a:rPr>
              <a:t> As a candidate, you need to:</a:t>
            </a:r>
          </a:p>
          <a:p>
            <a:pPr marL="514350" indent="-514350">
              <a:buAutoNum type="arabicPeriod"/>
            </a:pPr>
            <a:r>
              <a:rPr lang="en-US" dirty="0" smtClean="0">
                <a:latin typeface="Times New Roman" pitchFamily="18" charset="0"/>
                <a:cs typeface="Times New Roman" pitchFamily="18" charset="0"/>
              </a:rPr>
              <a:t>  Describe your skills and abilities to show that you can do the work.</a:t>
            </a:r>
          </a:p>
          <a:p>
            <a:pPr marL="514350" indent="-514350">
              <a:buAutoNum type="arabicPeriod"/>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2.   Describe your interests and goals at this stage of your career to demonstrate that you are motivated and will do the work.</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3.   Learn as much as possible about the position and employer to determine if the job and the company’s culture are a good fit with your skills, values, interests, and goals.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b="1" dirty="0" smtClean="0">
                <a:latin typeface="Times New Roman" pitchFamily="18" charset="0"/>
                <a:cs typeface="Times New Roman" pitchFamily="18" charset="0"/>
              </a:rPr>
              <a:t>Types of interview</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838200"/>
            <a:ext cx="8229600" cy="6019800"/>
          </a:xfrm>
        </p:spPr>
        <p:txBody>
          <a:bodyPr>
            <a:normAutofit fontScale="92500" lnSpcReduction="10000"/>
          </a:bodyPr>
          <a:lstStyle/>
          <a:p>
            <a:pPr>
              <a:buNone/>
            </a:pPr>
            <a:r>
              <a:rPr lang="en-US" sz="3300" b="1" dirty="0" smtClean="0"/>
              <a:t>          Classification according to structure</a:t>
            </a:r>
          </a:p>
          <a:p>
            <a:pPr>
              <a:buNone/>
            </a:pPr>
            <a:endParaRPr lang="en-US" sz="3300" b="1" u="sng" dirty="0" smtClean="0">
              <a:latin typeface="Times New Roman" pitchFamily="18" charset="0"/>
              <a:cs typeface="Times New Roman" pitchFamily="18" charset="0"/>
            </a:endParaRPr>
          </a:p>
          <a:p>
            <a:pPr>
              <a:buFont typeface="Wingdings" pitchFamily="2" charset="2"/>
              <a:buChar char="v"/>
            </a:pPr>
            <a:r>
              <a:rPr lang="en-US" b="1" u="sng" dirty="0" smtClean="0">
                <a:latin typeface="Times New Roman" pitchFamily="18" charset="0"/>
                <a:cs typeface="Times New Roman" pitchFamily="18" charset="0"/>
              </a:rPr>
              <a:t>Patterned or structured interview:</a:t>
            </a:r>
            <a:r>
              <a:rPr lang="en-US" b="1" dirty="0" smtClean="0">
                <a:latin typeface="Times New Roman" pitchFamily="18" charset="0"/>
                <a:cs typeface="Times New Roman" pitchFamily="18" charset="0"/>
              </a:rPr>
              <a:t>   </a:t>
            </a:r>
          </a:p>
          <a:p>
            <a:pPr>
              <a:buNone/>
            </a:pP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Such interview is fully planned. It’s  based on the assumption that to be more effective every pertinent  (relevant, important) detail should be worked out in advance.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Therefore, a list of questions to be asked is prepared and the questions are asked  in a particular cycle. The time to be allowed to each  candidate and the information to be sought a pre-defined. Such interview is also known as </a:t>
            </a:r>
            <a:r>
              <a:rPr lang="en-US" b="1" i="1" dirty="0" smtClean="0">
                <a:latin typeface="Times New Roman" pitchFamily="18" charset="0"/>
                <a:cs typeface="Times New Roman" pitchFamily="18" charset="0"/>
              </a:rPr>
              <a:t>directed or guided interview. </a:t>
            </a:r>
          </a:p>
          <a:p>
            <a:r>
              <a:rPr lang="en-US" dirty="0" smtClean="0">
                <a:latin typeface="Times New Roman" pitchFamily="18" charset="0"/>
                <a:cs typeface="Times New Roman" pitchFamily="18" charset="0"/>
              </a:rPr>
              <a:t>  It allows for a systematic coverage of the required information.    </a:t>
            </a:r>
          </a:p>
          <a:p>
            <a:endParaRPr lang="en-US" dirty="0">
              <a:latin typeface="Times New Roman" pitchFamily="18" charset="0"/>
              <a:cs typeface="Times New Roman" pitchFamily="18" charset="0"/>
            </a:endParaRPr>
          </a:p>
        </p:txBody>
      </p:sp>
      <p:pic>
        <p:nvPicPr>
          <p:cNvPr id="4" name="Picture 10" descr="Image result for interview"/>
          <p:cNvPicPr>
            <a:picLocks noChangeAspect="1" noChangeArrowheads="1"/>
          </p:cNvPicPr>
          <p:nvPr/>
        </p:nvPicPr>
        <p:blipFill>
          <a:blip r:embed="rId2" cstate="print"/>
          <a:srcRect/>
          <a:stretch>
            <a:fillRect/>
          </a:stretch>
        </p:blipFill>
        <p:spPr bwMode="auto">
          <a:xfrm>
            <a:off x="5715000" y="1295400"/>
            <a:ext cx="3124200" cy="1143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343400"/>
          </a:xfrm>
        </p:spPr>
        <p:txBody>
          <a:bodyPr>
            <a:normAutofit fontScale="92500" lnSpcReduction="20000"/>
          </a:bodyPr>
          <a:lstStyle/>
          <a:p>
            <a:pPr>
              <a:buFont typeface="Wingdings" pitchFamily="2" charset="2"/>
              <a:buChar char="v"/>
            </a:pPr>
            <a:r>
              <a:rPr lang="en-US" sz="2400" b="1" dirty="0" smtClean="0">
                <a:latin typeface="Times New Roman" pitchFamily="18" charset="0"/>
                <a:cs typeface="Times New Roman" pitchFamily="18" charset="0"/>
              </a:rPr>
              <a:t> Unstructured interview:</a:t>
            </a:r>
          </a:p>
          <a:p>
            <a:r>
              <a:rPr lang="en-US" sz="2400" dirty="0" smtClean="0">
                <a:latin typeface="Times New Roman" pitchFamily="18" charset="0"/>
                <a:cs typeface="Times New Roman" pitchFamily="18" charset="0"/>
              </a:rPr>
              <a:t>This interview is also called </a:t>
            </a:r>
            <a:r>
              <a:rPr lang="en-US" sz="2400" b="1" i="1" dirty="0" smtClean="0">
                <a:latin typeface="Times New Roman" pitchFamily="18" charset="0"/>
                <a:cs typeface="Times New Roman" pitchFamily="18" charset="0"/>
              </a:rPr>
              <a:t>non directive approach</a:t>
            </a:r>
            <a:r>
              <a:rPr lang="en-US" sz="2400" dirty="0" smtClean="0">
                <a:latin typeface="Times New Roman" pitchFamily="18" charset="0"/>
                <a:cs typeface="Times New Roman" pitchFamily="18" charset="0"/>
              </a:rPr>
              <a:t>. Under unstructured interview, questions for interview are not prepared in an advance. </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Only general guideline for interview are known but interviewer remain free for ask the questions.</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After starting interview, interviewers ask question as the environment of interview gets changed. This creates the situation of asking different questions to different candidates. </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Questions of such interview are created through the response of questions.</a:t>
            </a:r>
            <a:endParaRPr lang="en-US" sz="2400" dirty="0">
              <a:latin typeface="Times New Roman" pitchFamily="18" charset="0"/>
              <a:cs typeface="Times New Roman" pitchFamily="18" charset="0"/>
            </a:endParaRPr>
          </a:p>
        </p:txBody>
      </p:sp>
      <p:pic>
        <p:nvPicPr>
          <p:cNvPr id="4" name="Picture 12" descr="Image result for interview"/>
          <p:cNvPicPr>
            <a:picLocks noChangeAspect="1" noChangeArrowheads="1"/>
          </p:cNvPicPr>
          <p:nvPr/>
        </p:nvPicPr>
        <p:blipFill>
          <a:blip r:embed="rId2" cstate="print"/>
          <a:srcRect/>
          <a:stretch>
            <a:fillRect/>
          </a:stretch>
        </p:blipFill>
        <p:spPr bwMode="auto">
          <a:xfrm>
            <a:off x="2209800" y="4419600"/>
            <a:ext cx="6019800" cy="2057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837"/>
            <a:ext cx="8229600" cy="6049963"/>
          </a:xfrm>
        </p:spPr>
        <p:txBody>
          <a:bodyPr>
            <a:normAutofit fontScale="92500"/>
          </a:bodyPr>
          <a:lstStyle/>
          <a:p>
            <a:pPr>
              <a:buFont typeface="Wingdings" pitchFamily="2" charset="2"/>
              <a:buChar char="v"/>
            </a:pPr>
            <a:r>
              <a:rPr lang="en-US" b="1" dirty="0" smtClean="0">
                <a:latin typeface="Times New Roman" pitchFamily="18" charset="0"/>
                <a:cs typeface="Times New Roman" pitchFamily="18" charset="0"/>
              </a:rPr>
              <a:t>Semi structure interview:</a:t>
            </a:r>
          </a:p>
          <a:p>
            <a:r>
              <a:rPr lang="en-US" dirty="0" smtClean="0">
                <a:latin typeface="Times New Roman" pitchFamily="18" charset="0"/>
                <a:cs typeface="Times New Roman" pitchFamily="18" charset="0"/>
              </a:rPr>
              <a:t>This is also known as mixed interview as it considers content of both structure and unstructured interview.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Semi-structure interview contains only few pre-determined questions for basic information.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Remaining questions may be asked on the basis of environment of interview. Normally, job specific questions are left flexible. This interview is normally lengthy as interviewee has to respond both structured and unstructured questions.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is the most popularly used interview as it provides information to compare candidates as well as job specific information. </a:t>
            </a: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4572000"/>
          </a:xfrm>
        </p:spPr>
        <p:txBody>
          <a:bodyPr>
            <a:normAutofit fontScale="55000" lnSpcReduction="20000"/>
          </a:bodyPr>
          <a:lstStyle/>
          <a:p>
            <a:pPr algn="ctr">
              <a:buNone/>
            </a:pPr>
            <a:r>
              <a:rPr lang="en-US" sz="5100" b="1" dirty="0" smtClean="0"/>
              <a:t>Classification according to purpose</a:t>
            </a:r>
          </a:p>
          <a:p>
            <a:pPr>
              <a:buNone/>
            </a:pPr>
            <a:endParaRPr lang="en-US" b="1" u="sng" dirty="0" smtClean="0">
              <a:latin typeface="Times New Roman" pitchFamily="18" charset="0"/>
              <a:cs typeface="Times New Roman" pitchFamily="18" charset="0"/>
            </a:endParaRPr>
          </a:p>
          <a:p>
            <a:pPr>
              <a:buFont typeface="Wingdings" pitchFamily="2" charset="2"/>
              <a:buChar char="v"/>
            </a:pPr>
            <a:r>
              <a:rPr lang="en-US" sz="5100" b="1" dirty="0" smtClean="0">
                <a:latin typeface="Times New Roman" pitchFamily="18" charset="0"/>
                <a:cs typeface="Times New Roman" pitchFamily="18" charset="0"/>
              </a:rPr>
              <a:t>Stress Interview:  </a:t>
            </a:r>
            <a:endParaRPr lang="en-US" sz="5100" dirty="0" smtClean="0">
              <a:latin typeface="Times New Roman" pitchFamily="18" charset="0"/>
              <a:cs typeface="Times New Roman" pitchFamily="18" charset="0"/>
            </a:endParaRPr>
          </a:p>
          <a:p>
            <a:r>
              <a:rPr lang="en-US" sz="4400" dirty="0" smtClean="0">
                <a:latin typeface="Times New Roman" pitchFamily="18" charset="0"/>
                <a:cs typeface="Times New Roman" pitchFamily="18" charset="0"/>
              </a:rPr>
              <a:t>This interview aims at testing the candidate’s job behavior and level of with standing during the period of stress and strain (damage, injure). </a:t>
            </a:r>
          </a:p>
          <a:p>
            <a:endParaRPr lang="en-US" sz="4400" dirty="0" smtClean="0">
              <a:latin typeface="Times New Roman" pitchFamily="18" charset="0"/>
              <a:cs typeface="Times New Roman" pitchFamily="18" charset="0"/>
            </a:endParaRPr>
          </a:p>
          <a:p>
            <a:r>
              <a:rPr lang="en-US" sz="4400" dirty="0" smtClean="0">
                <a:latin typeface="Times New Roman" pitchFamily="18" charset="0"/>
                <a:cs typeface="Times New Roman" pitchFamily="18" charset="0"/>
              </a:rPr>
              <a:t>Interviewer tests the candidate by putting him under stress and strain by interrupting the applicant from answering, </a:t>
            </a:r>
          </a:p>
          <a:p>
            <a:pPr>
              <a:buNone/>
            </a:pPr>
            <a:r>
              <a:rPr lang="en-US" sz="4400" dirty="0" smtClean="0">
                <a:latin typeface="Times New Roman" pitchFamily="18" charset="0"/>
                <a:cs typeface="Times New Roman" pitchFamily="18" charset="0"/>
              </a:rPr>
              <a:t>criticizing his opinions, </a:t>
            </a:r>
          </a:p>
          <a:p>
            <a:pPr>
              <a:buNone/>
            </a:pPr>
            <a:r>
              <a:rPr lang="en-US" sz="4400" dirty="0" smtClean="0">
                <a:latin typeface="Times New Roman" pitchFamily="18" charset="0"/>
                <a:cs typeface="Times New Roman" pitchFamily="18" charset="0"/>
              </a:rPr>
              <a:t>asking questions pertaining to unrelated areas,</a:t>
            </a:r>
          </a:p>
          <a:p>
            <a:pPr>
              <a:buNone/>
            </a:pPr>
            <a:r>
              <a:rPr lang="en-US" sz="4400" dirty="0" smtClean="0">
                <a:latin typeface="Times New Roman" pitchFamily="18" charset="0"/>
                <a:cs typeface="Times New Roman" pitchFamily="18" charset="0"/>
              </a:rPr>
              <a:t> keeping silent for unduly long period after he has finished speaking etc. </a:t>
            </a:r>
          </a:p>
          <a:p>
            <a:endParaRPr lang="en-US" sz="4400" dirty="0" smtClean="0">
              <a:latin typeface="Times New Roman" pitchFamily="18" charset="0"/>
              <a:cs typeface="Times New Roman" pitchFamily="18" charset="0"/>
            </a:endParaRPr>
          </a:p>
        </p:txBody>
      </p:sp>
      <p:pic>
        <p:nvPicPr>
          <p:cNvPr id="20482" name="Picture 2" descr="Image result for interview"/>
          <p:cNvPicPr>
            <a:picLocks noChangeAspect="1" noChangeArrowheads="1"/>
          </p:cNvPicPr>
          <p:nvPr/>
        </p:nvPicPr>
        <p:blipFill>
          <a:blip r:embed="rId3" cstate="print"/>
          <a:srcRect/>
          <a:stretch>
            <a:fillRect/>
          </a:stretch>
        </p:blipFill>
        <p:spPr bwMode="auto">
          <a:xfrm>
            <a:off x="4267200" y="4572000"/>
            <a:ext cx="3200400" cy="2133600"/>
          </a:xfrm>
          <a:prstGeom prst="rect">
            <a:avLst/>
          </a:prstGeom>
          <a:noFill/>
        </p:spPr>
      </p:pic>
      <p:pic>
        <p:nvPicPr>
          <p:cNvPr id="4" name="Picture 14" descr="Image result for interview"/>
          <p:cNvPicPr>
            <a:picLocks noChangeAspect="1" noChangeArrowheads="1"/>
          </p:cNvPicPr>
          <p:nvPr/>
        </p:nvPicPr>
        <p:blipFill>
          <a:blip r:embed="rId4" cstate="print"/>
          <a:srcRect/>
          <a:stretch>
            <a:fillRect/>
          </a:stretch>
        </p:blipFill>
        <p:spPr bwMode="auto">
          <a:xfrm>
            <a:off x="1143000" y="4800600"/>
            <a:ext cx="2667000" cy="18478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491</TotalTime>
  <Words>1809</Words>
  <Application>Microsoft Office PowerPoint</Application>
  <PresentationFormat>On-screen Show (4:3)</PresentationFormat>
  <Paragraphs>238</Paragraphs>
  <Slides>25</Slides>
  <Notes>12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Interview </vt:lpstr>
      <vt:lpstr>Interview </vt:lpstr>
      <vt:lpstr>Slide 3</vt:lpstr>
      <vt:lpstr>The Purpose of the Interview </vt:lpstr>
      <vt:lpstr>Slide 5</vt:lpstr>
      <vt:lpstr>Types of interview</vt:lpstr>
      <vt:lpstr>Slide 7</vt:lpstr>
      <vt:lpstr>Slide 8</vt:lpstr>
      <vt:lpstr>Slide 9</vt:lpstr>
      <vt:lpstr>Slide 10</vt:lpstr>
      <vt:lpstr>Classification according to administering interview</vt:lpstr>
      <vt:lpstr>Slide 12</vt:lpstr>
      <vt:lpstr>Slide 13</vt:lpstr>
      <vt:lpstr>Slide 14</vt:lpstr>
      <vt:lpstr>Slide 15</vt:lpstr>
      <vt:lpstr> Situational interview</vt:lpstr>
      <vt:lpstr>Slide 17</vt:lpstr>
      <vt:lpstr>Slide 18</vt:lpstr>
      <vt:lpstr>Slide 19</vt:lpstr>
      <vt:lpstr>Slide 20</vt:lpstr>
      <vt:lpstr>Employment Interviews:  The Interviewer’s Responsibilities</vt:lpstr>
      <vt:lpstr>Slide 22</vt:lpstr>
      <vt:lpstr>Employment Interviews:  The Interviewee’s Responsibilities</vt:lpstr>
      <vt:lpstr>Slide 24</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HAIER</dc:creator>
  <cp:lastModifiedBy>HAIER</cp:lastModifiedBy>
  <cp:revision>52</cp:revision>
  <dcterms:created xsi:type="dcterms:W3CDTF">2006-08-16T00:00:00Z</dcterms:created>
  <dcterms:modified xsi:type="dcterms:W3CDTF">2020-06-05T18:40:46Z</dcterms:modified>
</cp:coreProperties>
</file>