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61" r:id="rId6"/>
    <p:sldId id="262" r:id="rId7"/>
    <p:sldId id="263" r:id="rId8"/>
    <p:sldId id="264" r:id="rId9"/>
    <p:sldId id="265" r:id="rId10"/>
    <p:sldId id="266"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9FDDA0F8-EC88-42A4-BBB6-83A3AE0485D7}"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FDDA0F8-EC88-42A4-BBB6-83A3AE0485D7}"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FDDA0F8-EC88-42A4-BBB6-83A3AE0485D7}"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FDDA0F8-EC88-42A4-BBB6-83A3AE0485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894049F-FA36-45CE-A9EE-EE78B9936623}" type="datetimeFigureOut">
              <a:rPr lang="en-US" smtClean="0"/>
              <a:t>6/25/2020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FDDA0F8-EC88-42A4-BBB6-83A3AE0485D7}"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894049F-FA36-45CE-A9EE-EE78B9936623}" type="datetimeFigureOut">
              <a:rPr lang="en-US" smtClean="0"/>
              <a:t>6/25/2020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FDDA0F8-EC88-42A4-BBB6-83A3AE0485D7}"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oodreads.com/work/quotes/2674708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odreads.com/work/quotes/13865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3962400"/>
            <a:ext cx="7315200" cy="2286000"/>
          </a:xfrm>
        </p:spPr>
        <p:style>
          <a:lnRef idx="1">
            <a:schemeClr val="accent6"/>
          </a:lnRef>
          <a:fillRef idx="2">
            <a:schemeClr val="accent6"/>
          </a:fillRef>
          <a:effectRef idx="1">
            <a:schemeClr val="accent6"/>
          </a:effectRef>
          <a:fontRef idx="minor">
            <a:schemeClr val="dk1"/>
          </a:fontRef>
        </p:style>
        <p:txBody>
          <a:bodyPr>
            <a:normAutofit/>
          </a:bodyPr>
          <a:lstStyle/>
          <a:p>
            <a:pPr algn="ctr" rtl="1"/>
            <a:r>
              <a:rPr lang="ps-AF" sz="3200" dirty="0" smtClean="0">
                <a:cs typeface=".MS Abdali {Megasoft}" pitchFamily="2" charset="-78"/>
              </a:rPr>
              <a:t>داکټر برکت شاه کاکړ </a:t>
            </a:r>
            <a:endParaRPr lang="en-US" sz="3200" dirty="0">
              <a:cs typeface=".MS Abdali {Megasoft}" pitchFamily="2" charset="-78"/>
            </a:endParaRPr>
          </a:p>
        </p:txBody>
      </p:sp>
      <p:sp>
        <p:nvSpPr>
          <p:cNvPr id="3" name="Subtitle 2"/>
          <p:cNvSpPr>
            <a:spLocks noGrp="1"/>
          </p:cNvSpPr>
          <p:nvPr>
            <p:ph type="subTitle" idx="1"/>
          </p:nvPr>
        </p:nvSpPr>
        <p:spPr>
          <a:xfrm>
            <a:off x="1371600" y="457200"/>
            <a:ext cx="7330440" cy="32766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rtl="1"/>
            <a:endParaRPr lang="ps-AF" sz="3600" spc="300" dirty="0" smtClean="0">
              <a:cs typeface=".MS Abdali {Megasoft}" pitchFamily="2" charset="-78"/>
            </a:endParaRPr>
          </a:p>
          <a:p>
            <a:pPr algn="ctr" rtl="1"/>
            <a:r>
              <a:rPr lang="ps-AF" sz="3600" spc="300" dirty="0" smtClean="0">
                <a:cs typeface=".MS Abdali {Megasoft}" pitchFamily="2" charset="-78"/>
              </a:rPr>
              <a:t>د جمالياتو عمومي پېژندګلو او تاريخې پس منظر</a:t>
            </a:r>
          </a:p>
          <a:p>
            <a:pPr algn="ctr" rtl="1"/>
            <a:endParaRPr lang="ps-AF" sz="3600" spc="300" dirty="0" smtClean="0">
              <a:cs typeface=".MS Abdali {Megasoft}" pitchFamily="2" charset="-78"/>
            </a:endParaRPr>
          </a:p>
          <a:p>
            <a:pPr algn="ctr" rtl="1"/>
            <a:r>
              <a:rPr lang="ps-AF" sz="2400" dirty="0">
                <a:cs typeface=".MS Abdali {Megasoft}" pitchFamily="2" charset="-78"/>
              </a:rPr>
              <a:t>دوئم کلاس، جون ۲۵، ۲۰۲۰</a:t>
            </a:r>
            <a:r>
              <a:rPr lang="ps-AF" sz="2400" spc="300" dirty="0" smtClean="0">
                <a:cs typeface=".MS Abdali {Megasoft}" pitchFamily="2" charset="-78"/>
              </a:rPr>
              <a:t> </a:t>
            </a:r>
          </a:p>
          <a:p>
            <a:pPr algn="ctr" rtl="1"/>
            <a:endParaRPr lang="ps-AF" sz="3600" spc="300" dirty="0">
              <a:cs typeface=".MS Abdali {Megasoft}" pitchFamily="2" charset="-78"/>
            </a:endParaRPr>
          </a:p>
          <a:p>
            <a:pPr algn="ctr" rtl="1">
              <a:lnSpc>
                <a:spcPct val="150000"/>
              </a:lnSpc>
            </a:pPr>
            <a:endParaRPr lang="en-US" sz="3600" spc="300" dirty="0">
              <a:cs typeface=".MS Abdali {Megasoft}" pitchFamily="2" charset="-78"/>
            </a:endParaRPr>
          </a:p>
        </p:txBody>
      </p:sp>
    </p:spTree>
    <p:extLst>
      <p:ext uri="{BB962C8B-B14F-4D97-AF65-F5344CB8AC3E}">
        <p14:creationId xmlns:p14="http://schemas.microsoft.com/office/powerpoint/2010/main" val="2664531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70000" lnSpcReduction="20000"/>
          </a:bodyPr>
          <a:lstStyle/>
          <a:p>
            <a:pPr marL="82296" indent="0" rtl="1">
              <a:lnSpc>
                <a:spcPct val="220000"/>
              </a:lnSpc>
              <a:buNone/>
            </a:pPr>
            <a:r>
              <a:rPr lang="ps-AF" dirty="0">
                <a:cs typeface=".MS Abdali {Megasoft}" pitchFamily="2" charset="-78"/>
              </a:rPr>
              <a:t>د رشتيا او حسن تر مينځ دغه نه بيليدونکی تړون موږ دامريکا د نولسمي صدۍ د يوې شاعري    </a:t>
            </a:r>
            <a:r>
              <a:rPr lang="en-US" b="1" dirty="0">
                <a:cs typeface=".MS Abdali {Megasoft}" pitchFamily="2" charset="-78"/>
              </a:rPr>
              <a:t>Emily Dickinson</a:t>
            </a:r>
            <a:r>
              <a:rPr lang="ps-AF" b="1" dirty="0">
                <a:cs typeface=".MS Abdali {Megasoft}" pitchFamily="2" charset="-78"/>
              </a:rPr>
              <a:t> په شاعري کي څه داسي وينو </a:t>
            </a:r>
            <a:endParaRPr lang="en-US" dirty="0">
              <a:cs typeface=".MS Abdali {Megasoft}" pitchFamily="2" charset="-78"/>
            </a:endParaRPr>
          </a:p>
          <a:p>
            <a:pPr marL="82296" indent="0">
              <a:buNone/>
            </a:pPr>
            <a:r>
              <a:rPr lang="en-US" dirty="0"/>
              <a:t>“I died for beauty, but was scarce</a:t>
            </a:r>
            <a:br>
              <a:rPr lang="en-US" dirty="0"/>
            </a:br>
            <a:r>
              <a:rPr lang="en-US" dirty="0"/>
              <a:t>Adjusted in the tomb,</a:t>
            </a:r>
            <a:br>
              <a:rPr lang="en-US" dirty="0"/>
            </a:br>
            <a:r>
              <a:rPr lang="en-US" dirty="0"/>
              <a:t>When one who died for truth was lain</a:t>
            </a:r>
            <a:br>
              <a:rPr lang="en-US" dirty="0"/>
            </a:br>
            <a:r>
              <a:rPr lang="en-US" dirty="0"/>
              <a:t>In an adjoining room.</a:t>
            </a:r>
            <a:br>
              <a:rPr lang="en-US" dirty="0"/>
            </a:br>
            <a:r>
              <a:rPr lang="en-US" dirty="0"/>
              <a:t/>
            </a:r>
            <a:br>
              <a:rPr lang="en-US" dirty="0"/>
            </a:br>
            <a:r>
              <a:rPr lang="en-US" dirty="0"/>
              <a:t>He questioned softly why I failed?</a:t>
            </a:r>
            <a:br>
              <a:rPr lang="en-US" dirty="0"/>
            </a:br>
            <a:r>
              <a:rPr lang="en-US" dirty="0"/>
              <a:t>“For beauty,” I replied.</a:t>
            </a:r>
            <a:br>
              <a:rPr lang="en-US" dirty="0"/>
            </a:br>
            <a:r>
              <a:rPr lang="en-US" dirty="0"/>
              <a:t>“And I for truth,—the two are one;</a:t>
            </a:r>
            <a:br>
              <a:rPr lang="en-US" dirty="0"/>
            </a:br>
            <a:r>
              <a:rPr lang="en-US" dirty="0"/>
              <a:t>We brethren are,” he said.</a:t>
            </a:r>
            <a:br>
              <a:rPr lang="en-US" dirty="0"/>
            </a:br>
            <a:r>
              <a:rPr lang="en-US" dirty="0"/>
              <a:t/>
            </a:r>
            <a:br>
              <a:rPr lang="en-US" dirty="0"/>
            </a:br>
            <a:r>
              <a:rPr lang="en-US" dirty="0"/>
              <a:t>And so, as kinsmen met a night,</a:t>
            </a:r>
            <a:br>
              <a:rPr lang="en-US" dirty="0"/>
            </a:br>
            <a:r>
              <a:rPr lang="en-US" dirty="0"/>
              <a:t>We talked between the rooms,</a:t>
            </a:r>
            <a:br>
              <a:rPr lang="en-US" dirty="0"/>
            </a:br>
            <a:r>
              <a:rPr lang="en-US" dirty="0"/>
              <a:t>Until the moss had reached our lips,</a:t>
            </a:r>
            <a:br>
              <a:rPr lang="en-US" dirty="0"/>
            </a:br>
            <a:r>
              <a:rPr lang="en-US" dirty="0"/>
              <a:t>And covered up our names.”</a:t>
            </a:r>
            <a:br>
              <a:rPr lang="en-US" dirty="0"/>
            </a:br>
            <a:r>
              <a:rPr lang="en-US" dirty="0"/>
              <a:t>― </a:t>
            </a:r>
            <a:r>
              <a:rPr lang="en-US" dirty="0" err="1"/>
              <a:t>emily</a:t>
            </a:r>
            <a:r>
              <a:rPr lang="en-US" dirty="0"/>
              <a:t> </a:t>
            </a:r>
            <a:r>
              <a:rPr lang="en-US" dirty="0" err="1"/>
              <a:t>dickinson</a:t>
            </a:r>
            <a:r>
              <a:rPr lang="en-US" dirty="0"/>
              <a:t>, </a:t>
            </a:r>
            <a:r>
              <a:rPr lang="en-US" dirty="0">
                <a:hlinkClick r:id="rId2"/>
              </a:rPr>
              <a:t>The Collected Poems of Emily Dickinson</a:t>
            </a:r>
            <a:endParaRPr lang="en-US" dirty="0"/>
          </a:p>
        </p:txBody>
      </p:sp>
    </p:spTree>
    <p:extLst>
      <p:ext uri="{BB962C8B-B14F-4D97-AF65-F5344CB8AC3E}">
        <p14:creationId xmlns:p14="http://schemas.microsoft.com/office/powerpoint/2010/main" val="3071385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smtClean="0"/>
              <a:t>د جمالياتو تاريخې پس منظر </a:t>
            </a:r>
            <a:endParaRPr lang="en-US" dirty="0"/>
          </a:p>
        </p:txBody>
      </p:sp>
      <p:sp>
        <p:nvSpPr>
          <p:cNvPr id="3" name="Content Placeholder 2"/>
          <p:cNvSpPr>
            <a:spLocks noGrp="1"/>
          </p:cNvSpPr>
          <p:nvPr>
            <p:ph idx="1"/>
          </p:nvPr>
        </p:nvSpPr>
        <p:spPr/>
        <p:txBody>
          <a:bodyPr/>
          <a:lstStyle/>
          <a:p>
            <a:pPr marL="82296" indent="0" algn="r" rtl="1">
              <a:buNone/>
            </a:pPr>
            <a:r>
              <a:rPr lang="ps-AF" dirty="0" smtClean="0">
                <a:cs typeface=".MS Abdali {Megasoft}" pitchFamily="2" charset="-78"/>
              </a:rPr>
              <a:t>انسان په داخلي توګه د ښائيست د ادراک او پېژندګلو صلاحيت لري، لکه څه ډول چي انساني فکر په ارتقائي توګه تغير خوړلی دی، هم دغۀ ډول د جمالياتو ادراک، اقدار او زوق هم له وخت، ځای او خلګو سره بدل شوی دی. </a:t>
            </a:r>
          </a:p>
          <a:p>
            <a:pPr marL="82296" indent="0" algn="r" rtl="1">
              <a:buNone/>
            </a:pPr>
            <a:endParaRPr lang="en-US" dirty="0">
              <a:cs typeface=".MS Abdali {Megasoft}" pitchFamily="2" charset="-78"/>
            </a:endParaRPr>
          </a:p>
        </p:txBody>
      </p:sp>
    </p:spTree>
    <p:extLst>
      <p:ext uri="{BB962C8B-B14F-4D97-AF65-F5344CB8AC3E}">
        <p14:creationId xmlns:p14="http://schemas.microsoft.com/office/powerpoint/2010/main" val="410407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ps-AF" sz="3600" dirty="0">
                <a:effectLst/>
                <a:cs typeface=".MS Abdali {Megasoft}" pitchFamily="2" charset="-78"/>
              </a:rPr>
              <a:t>د </a:t>
            </a:r>
            <a:r>
              <a:rPr lang="ps-AF" sz="3600" dirty="0" smtClean="0">
                <a:effectLst/>
                <a:cs typeface=".MS Abdali {Megasoft}" pitchFamily="2" charset="-78"/>
              </a:rPr>
              <a:t>ښکلا لټون: ځيني بنيادي پوښتني </a:t>
            </a:r>
            <a:endParaRPr lang="en-US" sz="3600" dirty="0">
              <a:cs typeface=".MS Abdali {Megasoft}" pitchFamily="2" charset="-78"/>
            </a:endParaRPr>
          </a:p>
        </p:txBody>
      </p:sp>
      <p:sp>
        <p:nvSpPr>
          <p:cNvPr id="3" name="Content Placeholder 2"/>
          <p:cNvSpPr>
            <a:spLocks noGrp="1"/>
          </p:cNvSpPr>
          <p:nvPr>
            <p:ph idx="1"/>
          </p:nvPr>
        </p:nvSpPr>
        <p:spPr/>
        <p:txBody>
          <a:bodyPr>
            <a:normAutofit/>
          </a:bodyPr>
          <a:lstStyle/>
          <a:p>
            <a:pPr marL="596646" lvl="0" indent="-514350" algn="r" rtl="1">
              <a:buFont typeface="+mj-lt"/>
              <a:buAutoNum type="arabicPeriod"/>
            </a:pPr>
            <a:r>
              <a:rPr lang="ps-AF" sz="2600" dirty="0">
                <a:cs typeface=".MS Abdali {Megasoft}" pitchFamily="2" charset="-78"/>
              </a:rPr>
              <a:t>کله  چي تاسود بارانه وروسته د آسمان پر لمن شنه و زرغونه يا د بډۍ ټال (قوس و قزح)  ؤ وينئ،  نو په زهنونو کښي مو څه ډول احساس غزوني  کوي؟؟</a:t>
            </a:r>
            <a:endParaRPr lang="en-US" sz="2600" dirty="0">
              <a:cs typeface=".MS Abdali {Megasoft}" pitchFamily="2" charset="-78"/>
            </a:endParaRPr>
          </a:p>
          <a:p>
            <a:pPr marL="596646" lvl="0" indent="-514350" algn="r" rtl="1">
              <a:buFont typeface="+mj-lt"/>
              <a:buAutoNum type="arabicPeriod"/>
            </a:pPr>
            <a:r>
              <a:rPr lang="ps-AF" sz="2600" dirty="0">
                <a:cs typeface=".MS Abdali {Megasoft}" pitchFamily="2" charset="-78"/>
              </a:rPr>
              <a:t> چي کله سحار د يوه ګل پر نازکو پاڼو د شؤنؤ  (شبنم) څاڅکي ؤ وينو نو څه احساسه وئ، اوبيا چي کله  دغۀ ګل موږ بوی کړو نو بيا څه ډول راته محسوسه شي ؟ </a:t>
            </a:r>
            <a:endParaRPr lang="en-US" sz="2600" dirty="0">
              <a:cs typeface=".MS Abdali {Megasoft}" pitchFamily="2" charset="-78"/>
            </a:endParaRPr>
          </a:p>
          <a:p>
            <a:pPr marL="596646" lvl="0" indent="-514350" algn="r" rtl="1">
              <a:buFont typeface="+mj-lt"/>
              <a:buAutoNum type="arabicPeriod"/>
            </a:pPr>
            <a:r>
              <a:rPr lang="ps-AF" sz="2600" dirty="0">
                <a:cs typeface=".MS Abdali {Megasoft}" pitchFamily="2" charset="-78"/>
              </a:rPr>
              <a:t>کله چي يو ښۀ شعر واورئ، يوه ښه نغمه، يا سندره واورئ نو مي کيفيت بدليږي که يا؟ </a:t>
            </a:r>
            <a:endParaRPr lang="en-US" dirty="0"/>
          </a:p>
        </p:txBody>
      </p:sp>
    </p:spTree>
    <p:extLst>
      <p:ext uri="{BB962C8B-B14F-4D97-AF65-F5344CB8AC3E}">
        <p14:creationId xmlns:p14="http://schemas.microsoft.com/office/powerpoint/2010/main" val="426210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s-AF" sz="4400" dirty="0">
                <a:effectLst/>
                <a:cs typeface=".MS Abdali {Megasoft}" pitchFamily="2" charset="-78"/>
              </a:rPr>
              <a:t>د ښکلا لټون: </a:t>
            </a:r>
            <a:r>
              <a:rPr lang="ps-AF" sz="4400" dirty="0" smtClean="0">
                <a:effectLst/>
                <a:cs typeface=".MS Abdali {Megasoft}" pitchFamily="2" charset="-78"/>
              </a:rPr>
              <a:t>دوام لري </a:t>
            </a:r>
            <a:endParaRPr lang="en-US" dirty="0"/>
          </a:p>
        </p:txBody>
      </p:sp>
      <p:sp>
        <p:nvSpPr>
          <p:cNvPr id="3" name="Content Placeholder 2"/>
          <p:cNvSpPr>
            <a:spLocks noGrp="1"/>
          </p:cNvSpPr>
          <p:nvPr>
            <p:ph idx="1"/>
          </p:nvPr>
        </p:nvSpPr>
        <p:spPr/>
        <p:txBody>
          <a:bodyPr>
            <a:normAutofit fontScale="92500" lnSpcReduction="20000"/>
          </a:bodyPr>
          <a:lstStyle/>
          <a:p>
            <a:pPr marL="596646" lvl="0" indent="-514350" algn="r" rtl="1">
              <a:lnSpc>
                <a:spcPct val="160000"/>
              </a:lnSpc>
              <a:buFont typeface="+mj-lt"/>
              <a:buAutoNum type="arabicPeriod"/>
            </a:pPr>
            <a:r>
              <a:rPr lang="ps-AF" dirty="0" smtClean="0">
                <a:cs typeface=".MS Abdali {Megasoft}" pitchFamily="2" charset="-78"/>
              </a:rPr>
              <a:t>څه </a:t>
            </a:r>
            <a:r>
              <a:rPr lang="ps-AF" dirty="0">
                <a:cs typeface=".MS Abdali {Megasoft}" pitchFamily="2" charset="-78"/>
              </a:rPr>
              <a:t>وخت چي موږ د ململ، ورېښم، کمخواب، اتلس پر رخت  (کپړا) لاس </a:t>
            </a:r>
            <a:r>
              <a:rPr lang="ps-AF" dirty="0" smtClean="0">
                <a:cs typeface=".MS Abdali {Megasoft}" pitchFamily="2" charset="-78"/>
              </a:rPr>
              <a:t>تېره ؤ  </a:t>
            </a:r>
            <a:r>
              <a:rPr lang="ps-AF" dirty="0">
                <a:cs typeface=".MS Abdali {Megasoft}" pitchFamily="2" charset="-78"/>
              </a:rPr>
              <a:t>يا د پيشو په ويښتانو کښې خپل لاس/ ګوتي </a:t>
            </a:r>
            <a:r>
              <a:rPr lang="ps-AF" dirty="0" smtClean="0">
                <a:cs typeface=".MS Abdali {Megasoft}" pitchFamily="2" charset="-78"/>
              </a:rPr>
              <a:t>وهؤ </a:t>
            </a:r>
            <a:r>
              <a:rPr lang="ps-AF" dirty="0">
                <a:cs typeface=".MS Abdali {Megasoft}" pitchFamily="2" charset="-78"/>
              </a:rPr>
              <a:t>نو څه احساس راته کيږي.   </a:t>
            </a:r>
          </a:p>
          <a:p>
            <a:pPr marL="596646" lvl="0" indent="-514350" algn="r" rtl="1">
              <a:lnSpc>
                <a:spcPct val="160000"/>
              </a:lnSpc>
              <a:buFont typeface="+mj-lt"/>
              <a:buAutoNum type="arabicPeriod"/>
            </a:pPr>
            <a:r>
              <a:rPr lang="ps-AF" dirty="0">
                <a:cs typeface=".MS Abdali {Megasoft}" pitchFamily="2" charset="-78"/>
              </a:rPr>
              <a:t> ځيني وخت موږ ته د يو چا د لاس خواړۀ ډېر خوند راکوي، او د بل </a:t>
            </a:r>
            <a:r>
              <a:rPr lang="ps-AF" dirty="0" smtClean="0">
                <a:cs typeface=".MS Abdali {Megasoft}" pitchFamily="2" charset="-78"/>
              </a:rPr>
              <a:t>چا، </a:t>
            </a:r>
            <a:r>
              <a:rPr lang="ps-AF" dirty="0">
                <a:cs typeface=".MS Abdali {Megasoft}" pitchFamily="2" charset="-78"/>
              </a:rPr>
              <a:t>کور يا لاس خواړۀ راباندي ښۀ نه لګيږي؟ د دې څه علت دی؟</a:t>
            </a:r>
            <a:endParaRPr lang="en-US" dirty="0">
              <a:cs typeface=".MS Abdali {Megasoft}" pitchFamily="2" charset="-78"/>
            </a:endParaRPr>
          </a:p>
          <a:p>
            <a:endParaRPr lang="en-US" dirty="0"/>
          </a:p>
        </p:txBody>
      </p:sp>
    </p:spTree>
    <p:extLst>
      <p:ext uri="{BB962C8B-B14F-4D97-AF65-F5344CB8AC3E}">
        <p14:creationId xmlns:p14="http://schemas.microsoft.com/office/powerpoint/2010/main" val="1921685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lnSpc>
                <a:spcPct val="150000"/>
              </a:lnSpc>
            </a:pPr>
            <a:r>
              <a:rPr lang="ps-AF" dirty="0">
                <a:cs typeface=".MS Abdali {Megasoft}" pitchFamily="2" charset="-78"/>
              </a:rPr>
              <a:t>جماليات د فلسفې يو ښاخ  دی کوم چي د حسن او فن د جوړښت يا رغښت  په حقله خبره </a:t>
            </a:r>
            <a:r>
              <a:rPr lang="ps-AF" dirty="0" smtClean="0">
                <a:cs typeface=".MS Abdali {Megasoft}" pitchFamily="2" charset="-78"/>
              </a:rPr>
              <a:t>کوي</a:t>
            </a:r>
          </a:p>
          <a:p>
            <a:pPr algn="just" rtl="1">
              <a:lnSpc>
                <a:spcPct val="150000"/>
              </a:lnSpc>
            </a:pPr>
            <a:r>
              <a:rPr lang="ps-AF" dirty="0" smtClean="0">
                <a:cs typeface=".MS Abdali {Megasoft}" pitchFamily="2" charset="-78"/>
              </a:rPr>
              <a:t>يو </a:t>
            </a:r>
            <a:r>
              <a:rPr lang="ps-AF" dirty="0">
                <a:cs typeface=".MS Abdali {Megasoft}" pitchFamily="2" charset="-78"/>
              </a:rPr>
              <a:t>داسي علم دی چي د حواسو په زريعه  و انسان ته   خوشحالي ور بخښي او د هغه  په لاشعور کي د حسن او فن په حقله يو بشپړۀ زوق/شوق تخليقوي</a:t>
            </a:r>
            <a:endParaRPr lang="en-US" dirty="0">
              <a:cs typeface=".MS Abdali {Megasoft}" pitchFamily="2" charset="-78"/>
            </a:endParaRPr>
          </a:p>
        </p:txBody>
      </p:sp>
    </p:spTree>
    <p:extLst>
      <p:ext uri="{BB962C8B-B14F-4D97-AF65-F5344CB8AC3E}">
        <p14:creationId xmlns:p14="http://schemas.microsoft.com/office/powerpoint/2010/main" val="1645920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smtClean="0">
                <a:cs typeface=".MS Abdali {Megasoft}" pitchFamily="2" charset="-78"/>
              </a:rPr>
              <a:t>د جمالياتو په حقله بنيادي بحثونه</a:t>
            </a:r>
            <a:endParaRPr lang="en-US" dirty="0">
              <a:cs typeface=".MS Abdali {Megasoft}" pitchFamily="2" charset="-78"/>
            </a:endParaRPr>
          </a:p>
        </p:txBody>
      </p:sp>
      <p:sp>
        <p:nvSpPr>
          <p:cNvPr id="3" name="Content Placeholder 2"/>
          <p:cNvSpPr>
            <a:spLocks noGrp="1"/>
          </p:cNvSpPr>
          <p:nvPr>
            <p:ph idx="1"/>
          </p:nvPr>
        </p:nvSpPr>
        <p:spPr/>
        <p:txBody>
          <a:bodyPr>
            <a:normAutofit/>
          </a:bodyPr>
          <a:lstStyle/>
          <a:p>
            <a:pPr algn="r" rtl="1">
              <a:lnSpc>
                <a:spcPct val="200000"/>
              </a:lnSpc>
            </a:pPr>
            <a:r>
              <a:rPr lang="ps-AF" sz="2600" dirty="0" smtClean="0">
                <a:cs typeface=".MS Abdali {Megasoft}" pitchFamily="2" charset="-78"/>
              </a:rPr>
              <a:t>جماليات يا حسن يو داسي مکمل يا آفاقي تعريف نه لري، ولي چي جمال ، ښکلا يا حسن د وخت، ځای او خلګو سره بدليږي.</a:t>
            </a:r>
          </a:p>
          <a:p>
            <a:pPr algn="r" rtl="1">
              <a:lnSpc>
                <a:spcPct val="200000"/>
              </a:lnSpc>
            </a:pPr>
            <a:endParaRPr lang="ps-AF" sz="2600" dirty="0" smtClean="0">
              <a:cs typeface=".MS Abdali {Megasoft}" pitchFamily="2" charset="-78"/>
            </a:endParaRPr>
          </a:p>
          <a:p>
            <a:pPr algn="r" rtl="1"/>
            <a:endParaRPr lang="en-US" dirty="0"/>
          </a:p>
        </p:txBody>
      </p:sp>
    </p:spTree>
    <p:extLst>
      <p:ext uri="{BB962C8B-B14F-4D97-AF65-F5344CB8AC3E}">
        <p14:creationId xmlns:p14="http://schemas.microsoft.com/office/powerpoint/2010/main" val="3181294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rtl="1"/>
            <a:r>
              <a:rPr lang="ps-AF" sz="2600" dirty="0">
                <a:cs typeface=".MS Abdali {Megasoft}" pitchFamily="2" charset="-78"/>
              </a:rPr>
              <a:t>د يورپ د بيدارۍ  په حقله کتاب ليکونکی "والټئير پيټر" د کتاب په ديباچه کښې ليکي چي</a:t>
            </a:r>
          </a:p>
          <a:p>
            <a:pPr algn="just" rtl="1"/>
            <a:r>
              <a:rPr lang="en-US" dirty="0"/>
              <a:t>To define beauty, not in the most abstract but in the most concrete terms possible, to find not its universal formula, but the formula which expresses most adequately this or that special manifestation of it, is the aim of the true student of </a:t>
            </a:r>
            <a:r>
              <a:rPr lang="en-US" dirty="0" smtClean="0"/>
              <a:t>aesthetics</a:t>
            </a:r>
            <a:r>
              <a:rPr lang="ps-AF" dirty="0" smtClean="0"/>
              <a:t>“</a:t>
            </a:r>
          </a:p>
          <a:p>
            <a:pPr algn="just" rtl="1"/>
            <a:r>
              <a:rPr lang="ps-AF" dirty="0" smtClean="0">
                <a:cs typeface=".MS Abdali {Megasoft}" pitchFamily="2" charset="-78"/>
              </a:rPr>
              <a:t>هم </a:t>
            </a:r>
            <a:r>
              <a:rPr lang="ps-AF" dirty="0">
                <a:cs typeface=".MS Abdali {Megasoft}" pitchFamily="2" charset="-78"/>
              </a:rPr>
              <a:t>دغۀ وجه ده چي د جمالياتو بشپړۀ يا کامله تعريف  مينځ ته نه دی راغلی، </a:t>
            </a:r>
            <a:endParaRPr lang="en-US" dirty="0"/>
          </a:p>
          <a:p>
            <a:endParaRPr lang="en-US" dirty="0"/>
          </a:p>
        </p:txBody>
      </p:sp>
    </p:spTree>
    <p:extLst>
      <p:ext uri="{BB962C8B-B14F-4D97-AF65-F5344CB8AC3E}">
        <p14:creationId xmlns:p14="http://schemas.microsoft.com/office/powerpoint/2010/main" val="3240952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smtClean="0">
                <a:cs typeface=".MS Abdali {Megasoft}" pitchFamily="2" charset="-78"/>
              </a:rPr>
              <a:t>د حسن کړۀ وړۀ</a:t>
            </a:r>
            <a:endParaRPr lang="en-US" dirty="0">
              <a:cs typeface=".MS Abdali {Megasoft}" pitchFamily="2" charset="-78"/>
            </a:endParaRPr>
          </a:p>
        </p:txBody>
      </p:sp>
      <p:sp>
        <p:nvSpPr>
          <p:cNvPr id="3" name="Content Placeholder 2"/>
          <p:cNvSpPr>
            <a:spLocks noGrp="1"/>
          </p:cNvSpPr>
          <p:nvPr>
            <p:ph idx="1"/>
          </p:nvPr>
        </p:nvSpPr>
        <p:spPr/>
        <p:txBody>
          <a:bodyPr/>
          <a:lstStyle/>
          <a:p>
            <a:pPr marL="82296" indent="0" algn="just" rtl="1">
              <a:lnSpc>
                <a:spcPct val="150000"/>
              </a:lnSpc>
              <a:buNone/>
            </a:pPr>
            <a:r>
              <a:rPr lang="ps-AF" dirty="0" smtClean="0">
                <a:cs typeface=".MS Abdali {Megasoft}" pitchFamily="2" charset="-78"/>
              </a:rPr>
              <a:t>البته </a:t>
            </a:r>
            <a:r>
              <a:rPr lang="ps-AF" dirty="0">
                <a:cs typeface=".MS Abdali {Megasoft}" pitchFamily="2" charset="-78"/>
              </a:rPr>
              <a:t>د پخواني يونان څخه بيا د شلمي صدۍ تر ذياترو مفکرينو د جمال کړۀ وړۀ  څه دا ډول ښوول شوي دي چي پکښې "توازن او  تناسب"  دوه بنيادي توکي موږ له په لاس راځي (جمال,۹۳   :۲۰۱۷) </a:t>
            </a:r>
            <a:endParaRPr lang="en-US" dirty="0">
              <a:cs typeface=".MS Abdali {Megasoft}" pitchFamily="2" charset="-78"/>
            </a:endParaRPr>
          </a:p>
        </p:txBody>
      </p:sp>
    </p:spTree>
    <p:extLst>
      <p:ext uri="{BB962C8B-B14F-4D97-AF65-F5344CB8AC3E}">
        <p14:creationId xmlns:p14="http://schemas.microsoft.com/office/powerpoint/2010/main" val="208032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04800"/>
            <a:ext cx="7498080" cy="4953000"/>
          </a:xfrm>
        </p:spPr>
        <p:txBody>
          <a:bodyPr>
            <a:noAutofit/>
          </a:bodyPr>
          <a:lstStyle/>
          <a:p>
            <a:pPr algn="just" rtl="1">
              <a:lnSpc>
                <a:spcPct val="170000"/>
              </a:lnSpc>
            </a:pPr>
            <a:r>
              <a:rPr lang="ps-AF" sz="2400" dirty="0">
                <a:cs typeface=".MS Abdali {Megasoft}" pitchFamily="2" charset="-78"/>
              </a:rPr>
              <a:t>د ارسطو په بوطيقا او طوريقا څخه دا بحث نوره څېره وهي، ارسطو فکر کاوه چي انسان يو ستر نقال دی او د هغۀ د فن له لاري د فطرت نقالي کوي، او په دې نقالي کښې انسان ته خوشحالي احساسيږي. ارسطو فکر درلود چي فن يواځي د جمال هينداره نه ده، بلکه د فن له چوکاټه انسان د خپل درون/داخل يا باطن تزکيه/پاکي هم کولئ شي. خصوصا په نثري يا نظيمه قيصۀ کښې الميه/غميزه هغۀ ته ځکه د فن تر ټولو ستر صنف ښکاري چي په هغۀ کښي د انسان د جذباتو تطهير يا پاکي کيږي. انسان چي کله  د غم  يا خوشحالۍ اوښکي توی کړي نو د هغۀ په جذباتو کښې يو توازن  پيدا کيږي (حسين ۱۸ : ۱۹۷۹ )</a:t>
            </a:r>
            <a:endParaRPr lang="en-US" sz="2400" dirty="0">
              <a:cs typeface=".MS Abdali {Megasoft}" pitchFamily="2" charset="-78"/>
            </a:endParaRPr>
          </a:p>
        </p:txBody>
      </p:sp>
    </p:spTree>
    <p:extLst>
      <p:ext uri="{BB962C8B-B14F-4D97-AF65-F5344CB8AC3E}">
        <p14:creationId xmlns:p14="http://schemas.microsoft.com/office/powerpoint/2010/main" val="1573631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92500" lnSpcReduction="10000"/>
          </a:bodyPr>
          <a:lstStyle/>
          <a:p>
            <a:pPr marL="82296" indent="0" rtl="1" fontAlgn="base">
              <a:lnSpc>
                <a:spcPct val="150000"/>
              </a:lnSpc>
              <a:buNone/>
            </a:pPr>
            <a:r>
              <a:rPr lang="ps-AF" dirty="0">
                <a:cs typeface=".MS Abdali {Megasoft}" pitchFamily="2" charset="-78"/>
              </a:rPr>
              <a:t>د هغۀ وروسته موږ ته د اګسټائين تصور مخ ته راځي چي د يونانيانو د "توازن و تناسب" په توکو کښې د "رنګ" تومنه هم ورګډوي. د انګريزي ژبي د نولسمي صدۍ ځواني مرګی رومانوي شاعر "جان کيټس"  رشتيا ښائيست ګڼي او ښائيست رشتيا بولي. هغۀ  پخپل يوه نظم "</a:t>
            </a:r>
            <a:r>
              <a:rPr lang="en-US" dirty="0">
                <a:cs typeface=".MS Abdali {Megasoft}" pitchFamily="2" charset="-78"/>
              </a:rPr>
              <a:t> </a:t>
            </a:r>
            <a:r>
              <a:rPr lang="en-US" dirty="0">
                <a:cs typeface=".MS Abdali {Megasoft}" pitchFamily="2" charset="-78"/>
                <a:hlinkClick r:id="rId2"/>
              </a:rPr>
              <a:t>Ode On A Grecian Urn</a:t>
            </a:r>
            <a:r>
              <a:rPr lang="en-US" b="1" dirty="0">
                <a:cs typeface=".MS Abdali {Megasoft}" pitchFamily="2" charset="-78"/>
                <a:hlinkClick r:id="rId2"/>
              </a:rPr>
              <a:t> </a:t>
            </a:r>
            <a:r>
              <a:rPr lang="ps-AF" u="sng" dirty="0">
                <a:cs typeface=".MS Abdali {Megasoft}" pitchFamily="2" charset="-78"/>
                <a:hlinkClick r:id="rId2"/>
              </a:rPr>
              <a:t>"کښې دغۀ تاريخي جمله وائي</a:t>
            </a:r>
            <a:r>
              <a:rPr lang="ps-AF" u="sng" dirty="0">
                <a:hlinkClick r:id="rId2"/>
              </a:rPr>
              <a:t>: </a:t>
            </a:r>
            <a:endParaRPr lang="ps-AF" u="sng" dirty="0" smtClean="0">
              <a:hlinkClick r:id="rId2"/>
            </a:endParaRPr>
          </a:p>
          <a:p>
            <a:pPr marL="82296" indent="0" algn="ctr" rtl="1" fontAlgn="base">
              <a:buNone/>
            </a:pPr>
            <a:r>
              <a:rPr lang="en-US" sz="2800" u="sng" dirty="0" smtClean="0">
                <a:solidFill>
                  <a:schemeClr val="tx1">
                    <a:lumMod val="65000"/>
                    <a:lumOff val="35000"/>
                  </a:schemeClr>
                </a:solidFill>
                <a:hlinkClick r:id="rId2"/>
              </a:rPr>
              <a:t>"</a:t>
            </a:r>
            <a:r>
              <a:rPr lang="en-US" sz="2800" u="sng" dirty="0">
                <a:solidFill>
                  <a:schemeClr val="tx1">
                    <a:lumMod val="65000"/>
                    <a:lumOff val="35000"/>
                  </a:schemeClr>
                </a:solidFill>
                <a:hlinkClick r:id="rId2"/>
              </a:rPr>
              <a:t>Beauty is truth, truth beauty,—that is all</a:t>
            </a:r>
          </a:p>
          <a:p>
            <a:pPr marL="82296" indent="0" algn="ctr" rtl="1" fontAlgn="base">
              <a:buNone/>
            </a:pPr>
            <a:r>
              <a:rPr lang="en-US" sz="2800" u="sng" dirty="0">
                <a:solidFill>
                  <a:schemeClr val="tx1">
                    <a:lumMod val="65000"/>
                    <a:lumOff val="35000"/>
                  </a:schemeClr>
                </a:solidFill>
                <a:hlinkClick r:id="rId2"/>
              </a:rPr>
              <a:t>    Ye know on earth, and all ye need to know."</a:t>
            </a:r>
          </a:p>
          <a:p>
            <a:endParaRPr lang="en-US" dirty="0">
              <a:solidFill>
                <a:schemeClr val="tx1">
                  <a:lumMod val="65000"/>
                  <a:lumOff val="35000"/>
                </a:schemeClr>
              </a:solidFill>
            </a:endParaRPr>
          </a:p>
        </p:txBody>
      </p:sp>
    </p:spTree>
    <p:extLst>
      <p:ext uri="{BB962C8B-B14F-4D97-AF65-F5344CB8AC3E}">
        <p14:creationId xmlns:p14="http://schemas.microsoft.com/office/powerpoint/2010/main" val="31218776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301</TotalTime>
  <Words>690</Words>
  <Application>Microsoft Office PowerPoint</Application>
  <PresentationFormat>On-screen Show (4:3)</PresentationFormat>
  <Paragraphs>29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داکټر برکت شاه کاکړ </vt:lpstr>
      <vt:lpstr>د ښکلا لټون: ځيني بنيادي پوښتني </vt:lpstr>
      <vt:lpstr>د ښکلا لټون: دوام لري </vt:lpstr>
      <vt:lpstr>PowerPoint Presentation</vt:lpstr>
      <vt:lpstr>د جمالياتو په حقله بنيادي بحثونه</vt:lpstr>
      <vt:lpstr>PowerPoint Presentation</vt:lpstr>
      <vt:lpstr>د حسن کړۀ وړۀ</vt:lpstr>
      <vt:lpstr>PowerPoint Presentation</vt:lpstr>
      <vt:lpstr>PowerPoint Presentation</vt:lpstr>
      <vt:lpstr>PowerPoint Presentation</vt:lpstr>
      <vt:lpstr>د جمالياتو تاريخې پس منظر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12</cp:revision>
  <dcterms:created xsi:type="dcterms:W3CDTF">2020-06-26T06:28:36Z</dcterms:created>
  <dcterms:modified xsi:type="dcterms:W3CDTF">2020-06-26T11:30:22Z</dcterms:modified>
</cp:coreProperties>
</file>