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7" r:id="rId3"/>
    <p:sldId id="281" r:id="rId4"/>
    <p:sldId id="282" r:id="rId5"/>
    <p:sldId id="283" r:id="rId6"/>
    <p:sldId id="277" r:id="rId7"/>
    <p:sldId id="278" r:id="rId8"/>
    <p:sldId id="279" r:id="rId9"/>
    <p:sldId id="287" r:id="rId10"/>
    <p:sldId id="288" r:id="rId11"/>
    <p:sldId id="289" r:id="rId12"/>
    <p:sldId id="290" r:id="rId13"/>
    <p:sldId id="291" r:id="rId14"/>
    <p:sldId id="292" r:id="rId15"/>
    <p:sldId id="293" r:id="rId16"/>
    <p:sldId id="294" r:id="rId17"/>
    <p:sldId id="295" r:id="rId18"/>
    <p:sldId id="296" r:id="rId19"/>
    <p:sldId id="26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60"/>
  </p:normalViewPr>
  <p:slideViewPr>
    <p:cSldViewPr>
      <p:cViewPr varScale="1">
        <p:scale>
          <a:sx n="65" d="100"/>
          <a:sy n="65" d="100"/>
        </p:scale>
        <p:origin x="1464"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8561380-207D-4A53-A72C-1F89CD72C527}" type="datetimeFigureOut">
              <a:rPr lang="en-US" smtClean="0"/>
              <a:pPr/>
              <a:t>28-May-20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F5911C9-2122-43F2-B9BD-5880E7909D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8561380-207D-4A53-A72C-1F89CD72C527}" type="datetimeFigureOut">
              <a:rPr lang="en-US" smtClean="0"/>
              <a:pPr/>
              <a:t>28-May-20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5911C9-2122-43F2-B9BD-5880E7909D6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561380-207D-4A53-A72C-1F89CD72C527}" type="datetimeFigureOut">
              <a:rPr lang="en-US" smtClean="0"/>
              <a:pPr/>
              <a:t>28-May-20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8561380-207D-4A53-A72C-1F89CD72C527}" type="datetimeFigureOut">
              <a:rPr lang="en-US" smtClean="0"/>
              <a:pPr/>
              <a:t>28-May-20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8561380-207D-4A53-A72C-1F89CD72C527}" type="datetimeFigureOut">
              <a:rPr lang="en-US" smtClean="0"/>
              <a:pPr/>
              <a:t>28-May-20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561380-207D-4A53-A72C-1F89CD72C527}" type="datetimeFigureOut">
              <a:rPr lang="en-US" smtClean="0"/>
              <a:pPr/>
              <a:t>28-May-20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8561380-207D-4A53-A72C-1F89CD72C527}" type="datetimeFigureOut">
              <a:rPr lang="en-US" smtClean="0"/>
              <a:pPr/>
              <a:t>28-May-20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5911C9-2122-43F2-B9BD-5880E7909D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8561380-207D-4A53-A72C-1F89CD72C527}" type="datetimeFigureOut">
              <a:rPr lang="en-US" smtClean="0"/>
              <a:pPr/>
              <a:t>28-May-20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F5911C9-2122-43F2-B9BD-5880E7909D6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8561380-207D-4A53-A72C-1F89CD72C527}" type="datetimeFigureOut">
              <a:rPr lang="en-US" smtClean="0"/>
              <a:pPr/>
              <a:t>28-May-20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F5911C9-2122-43F2-B9BD-5880E7909D6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Introduction to Linguistics</a:t>
            </a:r>
          </a:p>
        </p:txBody>
      </p:sp>
      <p:sp>
        <p:nvSpPr>
          <p:cNvPr id="3" name="Subtitle 2"/>
          <p:cNvSpPr>
            <a:spLocks noGrp="1"/>
          </p:cNvSpPr>
          <p:nvPr>
            <p:ph type="subTitle" idx="1"/>
          </p:nvPr>
        </p:nvSpPr>
        <p:spPr/>
        <p:txBody>
          <a:bodyPr/>
          <a:lstStyle/>
          <a:p>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Complex nature of Language</a:t>
            </a:r>
          </a:p>
        </p:txBody>
      </p:sp>
      <p:sp>
        <p:nvSpPr>
          <p:cNvPr id="3" name="Content Placeholder 2"/>
          <p:cNvSpPr>
            <a:spLocks noGrp="1"/>
          </p:cNvSpPr>
          <p:nvPr>
            <p:ph idx="1"/>
          </p:nvPr>
        </p:nvSpPr>
        <p:spPr/>
        <p:txBody>
          <a:bodyPr/>
          <a:lstStyle/>
          <a:p>
            <a:r>
              <a:rPr lang="en-US" dirty="0"/>
              <a:t>At any one time, there is variation between dialects of a language, and across time, there is variation between different stages of the same dialect.</a:t>
            </a:r>
          </a:p>
          <a:p>
            <a:r>
              <a:rPr lang="en-US" dirty="0"/>
              <a:t>Within any one language, some parts vary more than others. In English, more variation exists between pronunciations than in how sentences are built.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Judging Language</a:t>
            </a:r>
          </a:p>
        </p:txBody>
      </p:sp>
      <p:sp>
        <p:nvSpPr>
          <p:cNvPr id="3" name="Content Placeholder 2"/>
          <p:cNvSpPr>
            <a:spLocks noGrp="1"/>
          </p:cNvSpPr>
          <p:nvPr>
            <p:ph idx="1"/>
          </p:nvPr>
        </p:nvSpPr>
        <p:spPr/>
        <p:txBody>
          <a:bodyPr/>
          <a:lstStyle/>
          <a:p>
            <a:r>
              <a:rPr lang="en-US" dirty="0"/>
              <a:t>One thing all people do with language is use it to judge other people. Judging people by the language they use is so automatic that it must be part of our basic genetic code, perhaps as a safety mechanism to distinguish in-group from out-group.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Judging Language</a:t>
            </a:r>
          </a:p>
        </p:txBody>
      </p:sp>
      <p:sp>
        <p:nvSpPr>
          <p:cNvPr id="3" name="Content Placeholder 2"/>
          <p:cNvSpPr>
            <a:spLocks noGrp="1"/>
          </p:cNvSpPr>
          <p:nvPr>
            <p:ph idx="1"/>
          </p:nvPr>
        </p:nvSpPr>
        <p:spPr/>
        <p:txBody>
          <a:bodyPr>
            <a:normAutofit/>
          </a:bodyPr>
          <a:lstStyle/>
          <a:p>
            <a:r>
              <a:rPr lang="en-US" dirty="0"/>
              <a:t>There are two basic ways people judge language, either prescriptively or rhetorically. </a:t>
            </a:r>
          </a:p>
          <a:p>
            <a:pPr marL="571500" indent="-571500">
              <a:buFont typeface="+mj-lt"/>
              <a:buAutoNum type="romanUcPeriod"/>
            </a:pPr>
            <a:r>
              <a:rPr lang="en-US" b="1" dirty="0"/>
              <a:t>The Prescriptively Correct Perspective </a:t>
            </a:r>
            <a:r>
              <a:rPr lang="en-US" dirty="0"/>
              <a:t>assumes that one certain form of the language always works better at all times. It also assumes that this unitary correct form must be protected from variation, which is seen as corruption and decay.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Judging Language</a:t>
            </a:r>
          </a:p>
        </p:txBody>
      </p:sp>
      <p:sp>
        <p:nvSpPr>
          <p:cNvPr id="3" name="Content Placeholder 2"/>
          <p:cNvSpPr>
            <a:spLocks noGrp="1"/>
          </p:cNvSpPr>
          <p:nvPr>
            <p:ph idx="1"/>
          </p:nvPr>
        </p:nvSpPr>
        <p:spPr/>
        <p:txBody>
          <a:bodyPr/>
          <a:lstStyle/>
          <a:p>
            <a:pPr>
              <a:buNone/>
            </a:pPr>
            <a:r>
              <a:rPr lang="en-US" dirty="0"/>
              <a:t>II. </a:t>
            </a:r>
            <a:r>
              <a:rPr lang="en-US" b="1" dirty="0"/>
              <a:t>The Rhetorically Correct Perspective </a:t>
            </a:r>
            <a:r>
              <a:rPr lang="en-US" dirty="0"/>
              <a:t>judges language as good or bad based on how well that language works for that speaker in that context: </a:t>
            </a:r>
          </a:p>
          <a:p>
            <a:pPr>
              <a:buFont typeface="Arial" pitchFamily="34" charset="0"/>
              <a:buChar char="•"/>
            </a:pPr>
            <a:r>
              <a:rPr lang="en-US" dirty="0"/>
              <a:t>Does the speaker’s language accomplish the speaker’s goals for that situation? In other words, this form of judgment is based on a classic sense of rhetoric as the art of persuasion.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sz="3100" dirty="0"/>
            </a:br>
            <a:br>
              <a:rPr lang="en-US" dirty="0"/>
            </a:br>
            <a:r>
              <a:rPr lang="en-US" sz="5400" dirty="0"/>
              <a:t> </a:t>
            </a:r>
            <a:r>
              <a:rPr lang="en-US" sz="3100" dirty="0"/>
              <a:t>Which approach works well with linguistic analysis???</a:t>
            </a:r>
          </a:p>
        </p:txBody>
      </p:sp>
      <p:sp>
        <p:nvSpPr>
          <p:cNvPr id="3" name="Content Placeholder 2"/>
          <p:cNvSpPr>
            <a:spLocks noGrp="1"/>
          </p:cNvSpPr>
          <p:nvPr>
            <p:ph idx="1"/>
          </p:nvPr>
        </p:nvSpPr>
        <p:spPr/>
        <p:txBody>
          <a:bodyPr/>
          <a:lstStyle/>
          <a:p>
            <a:r>
              <a:rPr lang="en-US" dirty="0"/>
              <a:t>The rhetorical approach works well with linguistic analysis, but the prescriptive approach flounders by denying so much of what language scientists have learned over the last century. </a:t>
            </a:r>
          </a:p>
          <a:p>
            <a:r>
              <a:rPr lang="en-US" dirty="0"/>
              <a:t>The only way to understand how language works is to set the prescriptive approach aside. If you are unable to take up the rhetorical approach to language judgment, you will find it difficult to learn how language works.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Which approach works well with linguistic analysis???</a:t>
            </a:r>
          </a:p>
        </p:txBody>
      </p:sp>
      <p:sp>
        <p:nvSpPr>
          <p:cNvPr id="3" name="Content Placeholder 2"/>
          <p:cNvSpPr>
            <a:spLocks noGrp="1"/>
          </p:cNvSpPr>
          <p:nvPr>
            <p:ph idx="1"/>
          </p:nvPr>
        </p:nvSpPr>
        <p:spPr/>
        <p:txBody>
          <a:bodyPr/>
          <a:lstStyle/>
          <a:p>
            <a:r>
              <a:rPr lang="en-US" dirty="0"/>
              <a:t>Another fundamental difference between the Rhetorically and Prescriptively Correct Perspectives is that the latter does not allow for language variation and change.</a:t>
            </a:r>
          </a:p>
          <a:p>
            <a:r>
              <a:rPr lang="en-US" dirty="0"/>
              <a:t>Language variation and change is part of human language. It is fundamental to who we are. The Rhetorically Correct Perspective can handle that fact, but the Prescriptively Correct Perspective cannot.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t>Which approach works well with linguistic analysis???</a:t>
            </a:r>
          </a:p>
        </p:txBody>
      </p:sp>
      <p:sp>
        <p:nvSpPr>
          <p:cNvPr id="3" name="Content Placeholder 2"/>
          <p:cNvSpPr>
            <a:spLocks noGrp="1"/>
          </p:cNvSpPr>
          <p:nvPr>
            <p:ph idx="1"/>
          </p:nvPr>
        </p:nvSpPr>
        <p:spPr/>
        <p:txBody>
          <a:bodyPr>
            <a:normAutofit fontScale="92500" lnSpcReduction="20000"/>
          </a:bodyPr>
          <a:lstStyle/>
          <a:p>
            <a:r>
              <a:rPr lang="en-US" dirty="0"/>
              <a:t>When studying language, the first step is to describe. What is going on with the language, and how does it all work? For this reason, linguists have a firm belief in the descriptive approach to language study in which all judgment is suspended. </a:t>
            </a:r>
          </a:p>
          <a:p>
            <a:r>
              <a:rPr lang="en-US" dirty="0"/>
              <a:t>In looking at an utterance like “I </a:t>
            </a:r>
            <a:r>
              <a:rPr lang="en-US" dirty="0" err="1"/>
              <a:t>ain’t</a:t>
            </a:r>
            <a:r>
              <a:rPr lang="en-US" dirty="0"/>
              <a:t> going,” the descriptive approach allows the linguist to describe the negative present-tense conjugation of be. The prescriptive approach simply says, “</a:t>
            </a:r>
            <a:r>
              <a:rPr lang="en-US" dirty="0" err="1"/>
              <a:t>ain’t</a:t>
            </a:r>
            <a:r>
              <a:rPr lang="en-US" dirty="0"/>
              <a:t> is wrong,” since it is out of fashion in modern times. The rhetorical approach would judge the phrase depending on the context: It would be wrong in more formal context but works well in many casual contexts.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Judging Language</a:t>
            </a:r>
          </a:p>
        </p:txBody>
      </p:sp>
      <p:sp>
        <p:nvSpPr>
          <p:cNvPr id="3" name="Content Placeholder 2"/>
          <p:cNvSpPr>
            <a:spLocks noGrp="1"/>
          </p:cNvSpPr>
          <p:nvPr>
            <p:ph idx="1"/>
          </p:nvPr>
        </p:nvSpPr>
        <p:spPr/>
        <p:txBody>
          <a:bodyPr/>
          <a:lstStyle/>
          <a:p>
            <a:r>
              <a:rPr lang="en-US" dirty="0"/>
              <a:t>According to linguists, if you want to judge other peoples’ language, the rhetorical approach is the only one which allows you to understand how language works and make your judgment.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standard Englishes and vernacular Englishes</a:t>
            </a:r>
          </a:p>
        </p:txBody>
      </p:sp>
      <p:sp>
        <p:nvSpPr>
          <p:cNvPr id="3" name="Content Placeholder 2"/>
          <p:cNvSpPr>
            <a:spLocks noGrp="1"/>
          </p:cNvSpPr>
          <p:nvPr>
            <p:ph idx="1"/>
          </p:nvPr>
        </p:nvSpPr>
        <p:spPr/>
        <p:txBody>
          <a:bodyPr>
            <a:normAutofit/>
          </a:bodyPr>
          <a:lstStyle/>
          <a:p>
            <a:r>
              <a:rPr lang="en-US" dirty="0"/>
              <a:t>There is a </a:t>
            </a:r>
            <a:r>
              <a:rPr lang="en-US" dirty="0" err="1"/>
              <a:t>standard∼vernacular</a:t>
            </a:r>
            <a:r>
              <a:rPr lang="en-US" dirty="0"/>
              <a:t> continuum for language variation. The term standard exists in contrast to the term vernacular. They are opposite ends of the scale of language judgment. </a:t>
            </a:r>
          </a:p>
          <a:p>
            <a:r>
              <a:rPr lang="en-US" dirty="0"/>
              <a:t>A standard variety receives no social stigma; a vernacular variety receives social stigma. By virtue of being at different ends of the same continuum, vernacular basically means not standard.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dirty="0"/>
          </a:p>
          <a:p>
            <a:pPr algn="ctr">
              <a:buNone/>
            </a:pPr>
            <a:endParaRPr lang="en-US" dirty="0"/>
          </a:p>
          <a:p>
            <a:pPr algn="ctr">
              <a:buNone/>
            </a:pPr>
            <a:endParaRPr lang="en-US" dirty="0"/>
          </a:p>
          <a:p>
            <a:pPr algn="ctr">
              <a:buNone/>
            </a:pPr>
            <a:r>
              <a:rPr lang="en-US" sz="4400" dirty="0">
                <a:latin typeface="Monotype Corsiva" pitchFamily="66" charset="0"/>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8233D-51CA-4C64-A331-C0D7F71DF7B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C5CAAA9-17BD-4A3C-AD5D-41E949416BD1}"/>
              </a:ext>
            </a:extLst>
          </p:cNvPr>
          <p:cNvSpPr>
            <a:spLocks noGrp="1"/>
          </p:cNvSpPr>
          <p:nvPr>
            <p:ph idx="1"/>
          </p:nvPr>
        </p:nvSpPr>
        <p:spPr/>
        <p:txBody>
          <a:bodyPr>
            <a:normAutofit/>
          </a:bodyPr>
          <a:lstStyle/>
          <a:p>
            <a:pPr marL="0" indent="0" algn="ctr">
              <a:buNone/>
            </a:pPr>
            <a:endParaRPr lang="en-US" sz="4800" dirty="0"/>
          </a:p>
          <a:p>
            <a:pPr marL="0" indent="0" algn="ctr">
              <a:buNone/>
            </a:pPr>
            <a:endParaRPr lang="en-US" sz="4800" dirty="0"/>
          </a:p>
          <a:p>
            <a:pPr marL="0" indent="0" algn="ctr">
              <a:buNone/>
            </a:pPr>
            <a:r>
              <a:rPr lang="en-US" sz="4800" dirty="0"/>
              <a:t>Lecturer: 2</a:t>
            </a:r>
          </a:p>
        </p:txBody>
      </p:sp>
    </p:spTree>
    <p:extLst>
      <p:ext uri="{BB962C8B-B14F-4D97-AF65-F5344CB8AC3E}">
        <p14:creationId xmlns:p14="http://schemas.microsoft.com/office/powerpoint/2010/main" val="2925213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Similarities</a:t>
            </a:r>
          </a:p>
        </p:txBody>
      </p:sp>
      <p:sp>
        <p:nvSpPr>
          <p:cNvPr id="3" name="Content Placeholder 2"/>
          <p:cNvSpPr>
            <a:spLocks noGrp="1"/>
          </p:cNvSpPr>
          <p:nvPr>
            <p:ph idx="1"/>
          </p:nvPr>
        </p:nvSpPr>
        <p:spPr/>
        <p:txBody>
          <a:bodyPr>
            <a:normAutofit lnSpcReduction="10000"/>
          </a:bodyPr>
          <a:lstStyle/>
          <a:p>
            <a:r>
              <a:rPr lang="en-US" dirty="0"/>
              <a:t>With all the differences between languages, it might surprise you to learn that languages actually have many similarities. </a:t>
            </a:r>
          </a:p>
          <a:p>
            <a:r>
              <a:rPr lang="en-US" dirty="0"/>
              <a:t>One language quality humans share appears to be nouns and verbs. We are not born with words in our heads, but we are most likely born with empty baskets for word types like nouns and verbs. As children, we learn words quickly and continuously, at least 10 a day in our younger years. While we pick up these new words, we sort them for faster retrieval into baskets for nouns, verbs, and other word types.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Similarities</a:t>
            </a:r>
          </a:p>
        </p:txBody>
      </p:sp>
      <p:sp>
        <p:nvSpPr>
          <p:cNvPr id="3" name="Content Placeholder 2"/>
          <p:cNvSpPr>
            <a:spLocks noGrp="1"/>
          </p:cNvSpPr>
          <p:nvPr>
            <p:ph idx="1"/>
          </p:nvPr>
        </p:nvSpPr>
        <p:spPr/>
        <p:txBody>
          <a:bodyPr/>
          <a:lstStyle/>
          <a:p>
            <a:r>
              <a:rPr lang="en-US" dirty="0"/>
              <a:t>Another quality which all languages share is structure in how words and phrases are built. Even when the specific structures differ, they do so in highly constrained ways. </a:t>
            </a:r>
          </a:p>
          <a:p>
            <a:r>
              <a:rPr lang="en-US" dirty="0"/>
              <a:t>With word order, two patterns account for 87% of the world’s languages.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Language Similarities</a:t>
            </a:r>
          </a:p>
        </p:txBody>
      </p:sp>
      <p:sp>
        <p:nvSpPr>
          <p:cNvPr id="3" name="Content Placeholder 2"/>
          <p:cNvSpPr>
            <a:spLocks noGrp="1"/>
          </p:cNvSpPr>
          <p:nvPr>
            <p:ph idx="1"/>
          </p:nvPr>
        </p:nvSpPr>
        <p:spPr/>
        <p:txBody>
          <a:bodyPr/>
          <a:lstStyle/>
          <a:p>
            <a:r>
              <a:rPr lang="en-US" dirty="0"/>
              <a:t>Languages do not have exactly the same patterns, but they do come in definite sets. Languages like English, Edo (spoken in Nigeria), and Indonesian each have a word order of subject-verb-object. For Example;</a:t>
            </a:r>
          </a:p>
          <a:p>
            <a:pPr>
              <a:buNone/>
            </a:pPr>
            <a:r>
              <a:rPr lang="en-US" dirty="0"/>
              <a:t>  The child          kicked                the ball                   subject               verb                   object</a:t>
            </a:r>
          </a:p>
          <a:p>
            <a:pPr>
              <a:buFont typeface="Courier New" pitchFamily="49" charset="0"/>
              <a:buChar char="o"/>
            </a:pPr>
            <a:r>
              <a:rPr lang="en-US" dirty="0"/>
              <a:t>The majority of languages have subject-object-verb as the word order, including Japanese and Turkish. For example: The child        the ball          kicked    </a:t>
            </a:r>
          </a:p>
          <a:p>
            <a:pPr>
              <a:buNone/>
            </a:pPr>
            <a:r>
              <a:rPr lang="en-US" dirty="0"/>
              <a:t>                     subject            object             verb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Living and Dead Languages</a:t>
            </a:r>
          </a:p>
        </p:txBody>
      </p:sp>
      <p:sp>
        <p:nvSpPr>
          <p:cNvPr id="3" name="Content Placeholder 2"/>
          <p:cNvSpPr>
            <a:spLocks noGrp="1"/>
          </p:cNvSpPr>
          <p:nvPr>
            <p:ph idx="1"/>
          </p:nvPr>
        </p:nvSpPr>
        <p:spPr/>
        <p:txBody>
          <a:bodyPr/>
          <a:lstStyle/>
          <a:p>
            <a:r>
              <a:rPr lang="en-US" dirty="0"/>
              <a:t>Since language itself is not an object but is instead a natural human ability to communicate, it may seem odd to hear about living languages and dead languages.</a:t>
            </a:r>
          </a:p>
          <a:p>
            <a:r>
              <a:rPr lang="en-US" dirty="0"/>
              <a:t>The label living language refers to any language which is used by a community of native speakers.</a:t>
            </a:r>
          </a:p>
          <a:p>
            <a:r>
              <a:rPr lang="en-US" dirty="0"/>
              <a:t>The label dead language refers to any language which is not used by a community of native speakers.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Living and Dead Languages</a:t>
            </a:r>
          </a:p>
        </p:txBody>
      </p:sp>
      <p:sp>
        <p:nvSpPr>
          <p:cNvPr id="3" name="Content Placeholder 2"/>
          <p:cNvSpPr>
            <a:spLocks noGrp="1"/>
          </p:cNvSpPr>
          <p:nvPr>
            <p:ph idx="1"/>
          </p:nvPr>
        </p:nvSpPr>
        <p:spPr/>
        <p:txBody>
          <a:bodyPr>
            <a:normAutofit lnSpcReduction="10000"/>
          </a:bodyPr>
          <a:lstStyle/>
          <a:p>
            <a:r>
              <a:rPr lang="en-US" dirty="0"/>
              <a:t>Living languages like English, Arabic, Spanish, and Mandarin Chinese have many native speakers. </a:t>
            </a:r>
          </a:p>
          <a:p>
            <a:r>
              <a:rPr lang="en-US" dirty="0"/>
              <a:t>Dead languages like Natchez, </a:t>
            </a:r>
            <a:r>
              <a:rPr lang="en-US" dirty="0" err="1"/>
              <a:t>Kitanemuk</a:t>
            </a:r>
            <a:r>
              <a:rPr lang="en-US" dirty="0"/>
              <a:t>, and </a:t>
            </a:r>
            <a:r>
              <a:rPr lang="en-US" dirty="0" err="1"/>
              <a:t>Wappo</a:t>
            </a:r>
            <a:r>
              <a:rPr lang="en-US" dirty="0"/>
              <a:t> were all North American languages, but they no longer have native speakers.</a:t>
            </a:r>
          </a:p>
          <a:p>
            <a:r>
              <a:rPr lang="en-US" dirty="0"/>
              <a:t>Ancient Latin has no native speakers and is also considered a dead language, even though its modern descendants now thrive as Spanish, Italian, French, and Portuguese. You can even get modern texts translated into Latin, such as Dr. Seuss’s Cat in the Hat (</a:t>
            </a:r>
            <a:r>
              <a:rPr lang="en-US" dirty="0" err="1"/>
              <a:t>Cattus</a:t>
            </a:r>
            <a:r>
              <a:rPr lang="en-US" dirty="0"/>
              <a:t> </a:t>
            </a:r>
            <a:r>
              <a:rPr lang="en-US" dirty="0" err="1"/>
              <a:t>Petasatus</a:t>
            </a:r>
            <a:r>
              <a:rPr lang="en-US" dirty="0"/>
              <a:t>), but Latin is still a dead language.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Revived Languages</a:t>
            </a:r>
          </a:p>
        </p:txBody>
      </p:sp>
      <p:sp>
        <p:nvSpPr>
          <p:cNvPr id="3" name="Content Placeholder 2"/>
          <p:cNvSpPr>
            <a:spLocks noGrp="1"/>
          </p:cNvSpPr>
          <p:nvPr>
            <p:ph idx="1"/>
          </p:nvPr>
        </p:nvSpPr>
        <p:spPr/>
        <p:txBody>
          <a:bodyPr/>
          <a:lstStyle/>
          <a:p>
            <a:r>
              <a:rPr lang="en-US" dirty="0"/>
              <a:t>A small number of languages have actually been revived. </a:t>
            </a:r>
          </a:p>
          <a:p>
            <a:r>
              <a:rPr lang="en-US" dirty="0"/>
              <a:t>Modern Hebrew is a revived language, brought back starting at the end of the nineteenth century from the dead language of Classical Hebrew (which was still used for religious ceremonies). </a:t>
            </a:r>
          </a:p>
          <a:p>
            <a:r>
              <a:rPr lang="en-US" dirty="0"/>
              <a:t>The Celtic language Manx last had a native speaker in 1974, but revival efforts by local enthusiasts are underway to bring it back to living status.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The Complex nature of Language</a:t>
            </a:r>
          </a:p>
        </p:txBody>
      </p:sp>
      <p:sp>
        <p:nvSpPr>
          <p:cNvPr id="3" name="Content Placeholder 2"/>
          <p:cNvSpPr>
            <a:spLocks noGrp="1"/>
          </p:cNvSpPr>
          <p:nvPr>
            <p:ph idx="1"/>
          </p:nvPr>
        </p:nvSpPr>
        <p:spPr/>
        <p:txBody>
          <a:bodyPr>
            <a:normAutofit fontScale="92500"/>
          </a:bodyPr>
          <a:lstStyle/>
          <a:p>
            <a:r>
              <a:rPr lang="en-US" dirty="0"/>
              <a:t>Language variation</a:t>
            </a:r>
          </a:p>
          <a:p>
            <a:r>
              <a:rPr lang="en-US" dirty="0"/>
              <a:t>Extensiveness: How extensive is human language variation?</a:t>
            </a:r>
          </a:p>
          <a:p>
            <a:r>
              <a:rPr lang="en-US" dirty="0"/>
              <a:t>We have approximately 6,900 languages, many of which have numerous dialects, and all of which have wide ranging sets of vocabulary. A safe guess is that we have at least 10,000 varieties of human language, but that is probably a ridiculously low estimate. All these varieties are changing, either in the pronunciation, in their meanings, or in the ways they put together words and phrases; for example, the Russian language in 2050 will be different from Russian in 2000.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1478</TotalTime>
  <Words>1214</Words>
  <Application>Microsoft Office PowerPoint</Application>
  <PresentationFormat>On-screen Show (4:3)</PresentationFormat>
  <Paragraphs>61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Constantia</vt:lpstr>
      <vt:lpstr>Courier New</vt:lpstr>
      <vt:lpstr>Monotype Corsiva</vt:lpstr>
      <vt:lpstr>Wingdings 2</vt:lpstr>
      <vt:lpstr>Flow</vt:lpstr>
      <vt:lpstr>Introduction to Linguistics</vt:lpstr>
      <vt:lpstr>PowerPoint Presentation</vt:lpstr>
      <vt:lpstr>Language Similarities</vt:lpstr>
      <vt:lpstr>Language Similarities</vt:lpstr>
      <vt:lpstr>Language Similarities</vt:lpstr>
      <vt:lpstr>Living and Dead Languages</vt:lpstr>
      <vt:lpstr>Living and Dead Languages</vt:lpstr>
      <vt:lpstr>Revived Languages</vt:lpstr>
      <vt:lpstr>The Complex nature of Language</vt:lpstr>
      <vt:lpstr>The Complex nature of Language</vt:lpstr>
      <vt:lpstr>Judging Language</vt:lpstr>
      <vt:lpstr>Judging Language</vt:lpstr>
      <vt:lpstr>Judging Language</vt:lpstr>
      <vt:lpstr>   Which approach works well with linguistic analysis???</vt:lpstr>
      <vt:lpstr>Which approach works well with linguistic analysis???</vt:lpstr>
      <vt:lpstr>Which approach works well with linguistic analysis???</vt:lpstr>
      <vt:lpstr>Judging Language</vt:lpstr>
      <vt:lpstr>standard Englishes and vernacular Englishes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cvi</dc:creator>
  <cp:lastModifiedBy>Ghulam Rasool</cp:lastModifiedBy>
  <cp:revision>140</cp:revision>
  <dcterms:created xsi:type="dcterms:W3CDTF">2018-11-27T19:53:46Z</dcterms:created>
  <dcterms:modified xsi:type="dcterms:W3CDTF">2020-05-28T18:25:10Z</dcterms:modified>
</cp:coreProperties>
</file>