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3" r:id="rId6"/>
    <p:sldId id="262" r:id="rId7"/>
    <p:sldId id="264" r:id="rId8"/>
    <p:sldId id="261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5A5EA-C5D6-45D7-9FDD-354860EACDA7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6030-9EBD-4C19-B751-B1691B47EF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5A5EA-C5D6-45D7-9FDD-354860EACDA7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6030-9EBD-4C19-B751-B1691B47EF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5A5EA-C5D6-45D7-9FDD-354860EACDA7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6030-9EBD-4C19-B751-B1691B47EF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5A5EA-C5D6-45D7-9FDD-354860EACDA7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6030-9EBD-4C19-B751-B1691B47EF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5A5EA-C5D6-45D7-9FDD-354860EACDA7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6030-9EBD-4C19-B751-B1691B47EF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5A5EA-C5D6-45D7-9FDD-354860EACDA7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6030-9EBD-4C19-B751-B1691B47EF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5A5EA-C5D6-45D7-9FDD-354860EACDA7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6030-9EBD-4C19-B751-B1691B47EF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5A5EA-C5D6-45D7-9FDD-354860EACDA7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6030-9EBD-4C19-B751-B1691B47EF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5A5EA-C5D6-45D7-9FDD-354860EACDA7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6030-9EBD-4C19-B751-B1691B47EF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5A5EA-C5D6-45D7-9FDD-354860EACDA7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6030-9EBD-4C19-B751-B1691B47EF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5A5EA-C5D6-45D7-9FDD-354860EACDA7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F6030-9EBD-4C19-B751-B1691B47EF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5A5EA-C5D6-45D7-9FDD-354860EACDA7}" type="datetimeFigureOut">
              <a:rPr lang="en-US" smtClean="0"/>
              <a:pPr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F6030-9EBD-4C19-B751-B1691B47EF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772400" cy="205740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Essential  elements of community</a:t>
            </a:r>
            <a:b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Types of community</a:t>
            </a:r>
            <a:b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3600" dirty="0" smtClean="0"/>
              <a:t> 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438400"/>
            <a:ext cx="6400800" cy="10668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Content Placeholder 3" descr="c5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00400"/>
            <a:ext cx="9144000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  elements of community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000" b="1" dirty="0" smtClean="0"/>
              <a:t>1.Group of people:</a:t>
            </a:r>
            <a:endParaRPr lang="en-US" sz="2000" dirty="0" smtClean="0"/>
          </a:p>
          <a:p>
            <a:pPr algn="just">
              <a:buNone/>
            </a:pPr>
            <a:r>
              <a:rPr lang="en-US" sz="2000" dirty="0" smtClean="0"/>
              <a:t>      A group of people is the most fundamental or essential characteristic or element of community. This group may be small or large but community always refers to a group of people. Because without a group of people we can’t think of a community. </a:t>
            </a:r>
            <a:r>
              <a:rPr lang="en-US" sz="2000" dirty="0"/>
              <a:t>T</a:t>
            </a:r>
            <a:r>
              <a:rPr lang="en-US" sz="2000" dirty="0" smtClean="0"/>
              <a:t>herefore a group of people is the first basic of community.</a:t>
            </a:r>
          </a:p>
          <a:p>
            <a:pPr algn="just">
              <a:buNone/>
            </a:pPr>
            <a:r>
              <a:rPr lang="en-US" sz="2000" b="1" dirty="0" smtClean="0"/>
              <a:t>2.Definite locality</a:t>
            </a:r>
            <a:r>
              <a:rPr lang="en-US" sz="2000" dirty="0" smtClean="0"/>
              <a:t>: A community always occupies a definite geographical area. Locality is the physical which includes territory, buildings, roads and etc.</a:t>
            </a:r>
          </a:p>
          <a:p>
            <a:pPr>
              <a:buNone/>
            </a:pPr>
            <a:r>
              <a:rPr lang="en-US" sz="2000" b="1" dirty="0" smtClean="0"/>
              <a:t>3.Community Sentiment:</a:t>
            </a:r>
            <a:endParaRPr lang="en-US" sz="2000" dirty="0" smtClean="0"/>
          </a:p>
          <a:p>
            <a:pPr algn="just">
              <a:buNone/>
            </a:pPr>
            <a:r>
              <a:rPr lang="en-US" sz="2000" dirty="0" smtClean="0"/>
              <a:t>      Community sentiment means a feeling of belonging together. It is "we feeling" among the members. The members of a community speak the same language, conform to the same mores, posses the same sentiment, and have the same attitudes.</a:t>
            </a:r>
          </a:p>
          <a:p>
            <a:pPr algn="just">
              <a:buNone/>
            </a:pPr>
            <a:r>
              <a:rPr lang="en-US" sz="2000" b="1" dirty="0" smtClean="0"/>
              <a:t>4.Particular name: </a:t>
            </a:r>
            <a:r>
              <a:rPr lang="en-US" sz="2000" dirty="0" smtClean="0"/>
              <a:t>Every community has some particular name. For example, Quetta, Karachi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  elements of community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sz="1900" b="1" dirty="0" smtClean="0"/>
              <a:t>5.Permanence : </a:t>
            </a:r>
            <a:r>
              <a:rPr lang="en-US" sz="1900" dirty="0" smtClean="0"/>
              <a:t>Community is always a permanent group. It refers to a permanent living of individuals within a definite territory. It is not temporary like that of a crowd or association.</a:t>
            </a:r>
          </a:p>
          <a:p>
            <a:pPr algn="just">
              <a:buNone/>
            </a:pPr>
            <a:r>
              <a:rPr lang="en-US" sz="1900" b="1" dirty="0" smtClean="0"/>
              <a:t>6.Size of Community: </a:t>
            </a:r>
            <a:r>
              <a:rPr lang="en-US" sz="1900" dirty="0" smtClean="0"/>
              <a:t>A community is classified on the basis of it’s size. It may be big or small. Village is an example of a small community whereas a nation or even the world is an example of a big community. Both the type of community are essential for human life.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199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smtClean="0"/>
              <a:t>Communities have been classified into </a:t>
            </a:r>
            <a:r>
              <a:rPr lang="en-US" dirty="0" smtClean="0">
                <a:solidFill>
                  <a:srgbClr val="00B050"/>
                </a:solidFill>
              </a:rPr>
              <a:t>rural,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urban.</a:t>
            </a:r>
          </a:p>
          <a:p>
            <a:pPr algn="just">
              <a:buNone/>
            </a:pPr>
            <a:endParaRPr lang="en-US" dirty="0">
              <a:solidFill>
                <a:srgbClr val="FF0000"/>
              </a:solidFill>
            </a:endParaRPr>
          </a:p>
          <a:p>
            <a:pPr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algn="just"/>
            <a:r>
              <a:rPr lang="en-US" dirty="0" smtClean="0">
                <a:solidFill>
                  <a:srgbClr val="00B050"/>
                </a:solidFill>
              </a:rPr>
              <a:t>Rural community: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community , which has less than 5000 individuals.</a:t>
            </a:r>
          </a:p>
          <a:p>
            <a:pPr algn="just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They have no modern facilities i.e. college, industry, hotels, hospitals etc</a:t>
            </a:r>
          </a:p>
          <a:p>
            <a:pPr algn="just">
              <a:buNone/>
            </a:pP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Characteristics of Rural Community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Primary relationship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Agriculture is the main profession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population is homogeneous</a:t>
            </a:r>
          </a:p>
          <a:p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Picture 3" descr="rr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10200"/>
            <a:ext cx="2971800" cy="1447800"/>
          </a:xfrm>
          <a:prstGeom prst="rect">
            <a:avLst/>
          </a:prstGeom>
        </p:spPr>
      </p:pic>
      <p:pic>
        <p:nvPicPr>
          <p:cNvPr id="5" name="Picture 4" descr="t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5410200"/>
            <a:ext cx="3124200" cy="1447800"/>
          </a:xfrm>
          <a:prstGeom prst="rect">
            <a:avLst/>
          </a:prstGeom>
        </p:spPr>
      </p:pic>
      <p:pic>
        <p:nvPicPr>
          <p:cNvPr id="6" name="Picture 5" descr="yy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0" y="5410200"/>
            <a:ext cx="3429000" cy="144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Rural community</a:t>
            </a:r>
            <a:endParaRPr lang="en-US" dirty="0"/>
          </a:p>
        </p:txBody>
      </p:sp>
      <p:pic>
        <p:nvPicPr>
          <p:cNvPr id="4" name="Content Placeholder 3" descr="kk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447800"/>
            <a:ext cx="4648200" cy="2362200"/>
          </a:xfrm>
        </p:spPr>
      </p:pic>
      <p:pic>
        <p:nvPicPr>
          <p:cNvPr id="5" name="Picture 4" descr="mm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1447800"/>
            <a:ext cx="4495800" cy="2362200"/>
          </a:xfrm>
          <a:prstGeom prst="rect">
            <a:avLst/>
          </a:prstGeom>
        </p:spPr>
      </p:pic>
      <p:pic>
        <p:nvPicPr>
          <p:cNvPr id="6" name="Picture 5" descr="index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810000"/>
            <a:ext cx="4648200" cy="3048000"/>
          </a:xfrm>
          <a:prstGeom prst="rect">
            <a:avLst/>
          </a:prstGeom>
        </p:spPr>
      </p:pic>
      <p:pic>
        <p:nvPicPr>
          <p:cNvPr id="7" name="Picture 6" descr="eeee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8200" y="3810000"/>
            <a:ext cx="4495800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Urban community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290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The community, which has more than 5000 individuals.</a:t>
            </a:r>
          </a:p>
          <a:p>
            <a:pPr algn="just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They have modern facilities i.e. college, industry, hotels, hospitals etc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Characteristics of Urban community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Not Primary relationship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Diversity in professions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population is heterogeneous</a:t>
            </a:r>
          </a:p>
          <a:p>
            <a:pPr lvl="1" algn="just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endParaRPr lang="en-US" dirty="0"/>
          </a:p>
        </p:txBody>
      </p:sp>
      <p:pic>
        <p:nvPicPr>
          <p:cNvPr id="4" name="Picture 3" descr="dd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24401"/>
            <a:ext cx="3200400" cy="2133600"/>
          </a:xfrm>
          <a:prstGeom prst="rect">
            <a:avLst/>
          </a:prstGeom>
        </p:spPr>
      </p:pic>
      <p:pic>
        <p:nvPicPr>
          <p:cNvPr id="5" name="Picture 4" descr="g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4724400"/>
            <a:ext cx="2971800" cy="2133600"/>
          </a:xfrm>
          <a:prstGeom prst="rect">
            <a:avLst/>
          </a:prstGeom>
        </p:spPr>
      </p:pic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4648200"/>
            <a:ext cx="3048000" cy="220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Urban Community</a:t>
            </a:r>
            <a:endParaRPr lang="en-US" dirty="0"/>
          </a:p>
        </p:txBody>
      </p:sp>
      <p:pic>
        <p:nvPicPr>
          <p:cNvPr id="4" name="Content Placeholder 3" descr="eeee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600200"/>
            <a:ext cx="4419600" cy="2667000"/>
          </a:xfrm>
        </p:spPr>
      </p:pic>
      <p:pic>
        <p:nvPicPr>
          <p:cNvPr id="5" name="Picture 4" descr="gg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0" y="1600200"/>
            <a:ext cx="4953000" cy="2667000"/>
          </a:xfrm>
          <a:prstGeom prst="rect">
            <a:avLst/>
          </a:prstGeom>
        </p:spPr>
      </p:pic>
      <p:pic>
        <p:nvPicPr>
          <p:cNvPr id="6" name="Picture 5" descr="fff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191000"/>
            <a:ext cx="4191000" cy="2667000"/>
          </a:xfrm>
          <a:prstGeom prst="rect">
            <a:avLst/>
          </a:prstGeom>
        </p:spPr>
      </p:pic>
      <p:pic>
        <p:nvPicPr>
          <p:cNvPr id="7" name="Picture 6" descr="fskedpwcrh-146980631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4800" y="4191000"/>
            <a:ext cx="5029200" cy="266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676400"/>
            <a:ext cx="82296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3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“Without community service, we would not have a strong quality of life. It's important to the person who serves as well as the recipient. It's the way in which we ourselves grow and develop”.</a:t>
            </a:r>
          </a:p>
          <a:p>
            <a:pPr algn="just"/>
            <a:endParaRPr lang="en-US" sz="3600" b="1" dirty="0">
              <a:solidFill>
                <a:srgbClr val="FF0000"/>
              </a:solidFill>
            </a:endParaRPr>
          </a:p>
          <a:p>
            <a:pPr algn="just"/>
            <a:endParaRPr lang="en-US" sz="3600" b="1" dirty="0" smtClean="0">
              <a:solidFill>
                <a:srgbClr val="FF0000"/>
              </a:solidFill>
            </a:endParaRPr>
          </a:p>
          <a:p>
            <a:pPr algn="just"/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ndex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398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Essential  elements of community Types of community   </vt:lpstr>
      <vt:lpstr>Essential  elements of community</vt:lpstr>
      <vt:lpstr>Essential  elements of community</vt:lpstr>
      <vt:lpstr>Types of community</vt:lpstr>
      <vt:lpstr>Rural community</vt:lpstr>
      <vt:lpstr>Urban community</vt:lpstr>
      <vt:lpstr>Urban Community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Organization and Development</dc:title>
  <dc:creator>hp</dc:creator>
  <cp:lastModifiedBy>hp</cp:lastModifiedBy>
  <cp:revision>24</cp:revision>
  <dcterms:created xsi:type="dcterms:W3CDTF">2018-04-05T07:07:30Z</dcterms:created>
  <dcterms:modified xsi:type="dcterms:W3CDTF">2020-05-10T15:46:03Z</dcterms:modified>
</cp:coreProperties>
</file>