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8" r:id="rId5"/>
    <p:sldId id="259" r:id="rId6"/>
    <p:sldId id="260" r:id="rId7"/>
    <p:sldId id="261" r:id="rId8"/>
    <p:sldId id="267" r:id="rId9"/>
    <p:sldId id="262" r:id="rId10"/>
    <p:sldId id="264" r:id="rId11"/>
    <p:sldId id="263" r:id="rId12"/>
    <p:sldId id="265" r:id="rId13"/>
    <p:sldId id="268" r:id="rId14"/>
    <p:sldId id="266" r:id="rId15"/>
    <p:sldId id="269" r:id="rId16"/>
    <p:sldId id="271" r:id="rId17"/>
    <p:sldId id="272" r:id="rId18"/>
    <p:sldId id="273" r:id="rId19"/>
    <p:sldId id="274" r:id="rId20"/>
    <p:sldId id="276" r:id="rId21"/>
    <p:sldId id="277"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08C8301A-06F7-40A2-8D0A-C7C14997AB58}" type="datetimeFigureOut">
              <a:rPr lang="en-US" smtClean="0"/>
              <a:t>7/20/2020</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FE056659-035A-4B16-85F0-43F73A748480}" type="slidenum">
              <a:rPr lang="en-US" smtClean="0"/>
              <a:t>‹#›</a:t>
            </a:fld>
            <a:endParaRPr lang="en-US"/>
          </a:p>
        </p:txBody>
      </p:sp>
    </p:spTree>
    <p:extLst>
      <p:ext uri="{BB962C8B-B14F-4D97-AF65-F5344CB8AC3E}">
        <p14:creationId xmlns:p14="http://schemas.microsoft.com/office/powerpoint/2010/main" val="840271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C8301A-06F7-40A2-8D0A-C7C14997AB58}" type="datetimeFigureOut">
              <a:rPr lang="en-US" smtClean="0"/>
              <a:t>7/20/2020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E056659-035A-4B16-85F0-43F73A748480}" type="slidenum">
              <a:rPr lang="en-US" smtClean="0"/>
              <a:t>‹#›</a:t>
            </a:fld>
            <a:endParaRPr lang="en-US"/>
          </a:p>
        </p:txBody>
      </p:sp>
    </p:spTree>
    <p:extLst>
      <p:ext uri="{BB962C8B-B14F-4D97-AF65-F5344CB8AC3E}">
        <p14:creationId xmlns:p14="http://schemas.microsoft.com/office/powerpoint/2010/main" val="3652150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8C8301A-06F7-40A2-8D0A-C7C14997AB58}"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E056659-035A-4B16-85F0-43F73A748480}" type="slidenum">
              <a:rPr lang="en-US" smtClean="0"/>
              <a:t>‹#›</a:t>
            </a:fld>
            <a:endParaRPr lang="en-US"/>
          </a:p>
        </p:txBody>
      </p:sp>
    </p:spTree>
    <p:extLst>
      <p:ext uri="{BB962C8B-B14F-4D97-AF65-F5344CB8AC3E}">
        <p14:creationId xmlns:p14="http://schemas.microsoft.com/office/powerpoint/2010/main" val="35488344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8C8301A-06F7-40A2-8D0A-C7C14997AB58}"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E056659-035A-4B16-85F0-43F73A748480}" type="slidenum">
              <a:rPr lang="en-US" smtClean="0"/>
              <a:t>‹#›</a:t>
            </a:fld>
            <a:endParaRPr lang="en-US"/>
          </a:p>
        </p:txBody>
      </p:sp>
    </p:spTree>
    <p:extLst>
      <p:ext uri="{BB962C8B-B14F-4D97-AF65-F5344CB8AC3E}">
        <p14:creationId xmlns:p14="http://schemas.microsoft.com/office/powerpoint/2010/main" val="4228999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C8301A-06F7-40A2-8D0A-C7C14997AB58}"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E056659-035A-4B16-85F0-43F73A748480}" type="slidenum">
              <a:rPr lang="en-US" smtClean="0"/>
              <a:t>‹#›</a:t>
            </a:fld>
            <a:endParaRPr lang="en-US"/>
          </a:p>
        </p:txBody>
      </p:sp>
    </p:spTree>
    <p:extLst>
      <p:ext uri="{BB962C8B-B14F-4D97-AF65-F5344CB8AC3E}">
        <p14:creationId xmlns:p14="http://schemas.microsoft.com/office/powerpoint/2010/main" val="37505898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8C8301A-06F7-40A2-8D0A-C7C14997AB58}" type="datetimeFigureOut">
              <a:rPr lang="en-US" smtClean="0"/>
              <a:t>7/20/2020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056659-035A-4B16-85F0-43F73A748480}" type="slidenum">
              <a:rPr lang="en-US" smtClean="0"/>
              <a:t>‹#›</a:t>
            </a:fld>
            <a:endParaRPr lang="en-US"/>
          </a:p>
        </p:txBody>
      </p:sp>
    </p:spTree>
    <p:extLst>
      <p:ext uri="{BB962C8B-B14F-4D97-AF65-F5344CB8AC3E}">
        <p14:creationId xmlns:p14="http://schemas.microsoft.com/office/powerpoint/2010/main" val="179131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8C8301A-06F7-40A2-8D0A-C7C14997AB58}" type="datetimeFigureOut">
              <a:rPr lang="en-US" smtClean="0"/>
              <a:t>7/20/2020</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FE056659-035A-4B16-85F0-43F73A748480}" type="slidenum">
              <a:rPr lang="en-US" smtClean="0"/>
              <a:t>‹#›</a:t>
            </a:fld>
            <a:endParaRPr lang="en-US"/>
          </a:p>
        </p:txBody>
      </p:sp>
    </p:spTree>
    <p:extLst>
      <p:ext uri="{BB962C8B-B14F-4D97-AF65-F5344CB8AC3E}">
        <p14:creationId xmlns:p14="http://schemas.microsoft.com/office/powerpoint/2010/main" val="23843144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08C8301A-06F7-40A2-8D0A-C7C14997AB58}"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056659-035A-4B16-85F0-43F73A748480}" type="slidenum">
              <a:rPr lang="en-US" smtClean="0"/>
              <a:t>‹#›</a:t>
            </a:fld>
            <a:endParaRPr lang="en-US"/>
          </a:p>
        </p:txBody>
      </p:sp>
    </p:spTree>
    <p:extLst>
      <p:ext uri="{BB962C8B-B14F-4D97-AF65-F5344CB8AC3E}">
        <p14:creationId xmlns:p14="http://schemas.microsoft.com/office/powerpoint/2010/main" val="37097853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08C8301A-06F7-40A2-8D0A-C7C14997AB58}"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E056659-035A-4B16-85F0-43F73A748480}" type="slidenum">
              <a:rPr lang="en-US" smtClean="0"/>
              <a:t>‹#›</a:t>
            </a:fld>
            <a:endParaRPr lang="en-US"/>
          </a:p>
        </p:txBody>
      </p:sp>
    </p:spTree>
    <p:extLst>
      <p:ext uri="{BB962C8B-B14F-4D97-AF65-F5344CB8AC3E}">
        <p14:creationId xmlns:p14="http://schemas.microsoft.com/office/powerpoint/2010/main" val="4073305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C8301A-06F7-40A2-8D0A-C7C14997AB58}"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056659-035A-4B16-85F0-43F73A748480}" type="slidenum">
              <a:rPr lang="en-US" smtClean="0"/>
              <a:t>‹#›</a:t>
            </a:fld>
            <a:endParaRPr lang="en-US"/>
          </a:p>
        </p:txBody>
      </p:sp>
    </p:spTree>
    <p:extLst>
      <p:ext uri="{BB962C8B-B14F-4D97-AF65-F5344CB8AC3E}">
        <p14:creationId xmlns:p14="http://schemas.microsoft.com/office/powerpoint/2010/main" val="1751245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C8301A-06F7-40A2-8D0A-C7C14997AB58}"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E056659-035A-4B16-85F0-43F73A748480}" type="slidenum">
              <a:rPr lang="en-US" smtClean="0"/>
              <a:t>‹#›</a:t>
            </a:fld>
            <a:endParaRPr lang="en-US"/>
          </a:p>
        </p:txBody>
      </p:sp>
    </p:spTree>
    <p:extLst>
      <p:ext uri="{BB962C8B-B14F-4D97-AF65-F5344CB8AC3E}">
        <p14:creationId xmlns:p14="http://schemas.microsoft.com/office/powerpoint/2010/main" val="1961888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C8301A-06F7-40A2-8D0A-C7C14997AB58}" type="datetimeFigureOut">
              <a:rPr lang="en-US" smtClean="0"/>
              <a:t>7/20/2020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056659-035A-4B16-85F0-43F73A748480}" type="slidenum">
              <a:rPr lang="en-US" smtClean="0"/>
              <a:t>‹#›</a:t>
            </a:fld>
            <a:endParaRPr lang="en-US"/>
          </a:p>
        </p:txBody>
      </p:sp>
    </p:spTree>
    <p:extLst>
      <p:ext uri="{BB962C8B-B14F-4D97-AF65-F5344CB8AC3E}">
        <p14:creationId xmlns:p14="http://schemas.microsoft.com/office/powerpoint/2010/main" val="1836943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C8301A-06F7-40A2-8D0A-C7C14997AB58}" type="datetimeFigureOut">
              <a:rPr lang="en-US" smtClean="0"/>
              <a:t>7/20/2020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056659-035A-4B16-85F0-43F73A748480}" type="slidenum">
              <a:rPr lang="en-US" smtClean="0"/>
              <a:t>‹#›</a:t>
            </a:fld>
            <a:endParaRPr lang="en-US"/>
          </a:p>
        </p:txBody>
      </p:sp>
    </p:spTree>
    <p:extLst>
      <p:ext uri="{BB962C8B-B14F-4D97-AF65-F5344CB8AC3E}">
        <p14:creationId xmlns:p14="http://schemas.microsoft.com/office/powerpoint/2010/main" val="1660969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C8301A-06F7-40A2-8D0A-C7C14997AB58}" type="datetimeFigureOut">
              <a:rPr lang="en-US" smtClean="0"/>
              <a:t>7/20/2020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056659-035A-4B16-85F0-43F73A748480}" type="slidenum">
              <a:rPr lang="en-US" smtClean="0"/>
              <a:t>‹#›</a:t>
            </a:fld>
            <a:endParaRPr lang="en-US"/>
          </a:p>
        </p:txBody>
      </p:sp>
    </p:spTree>
    <p:extLst>
      <p:ext uri="{BB962C8B-B14F-4D97-AF65-F5344CB8AC3E}">
        <p14:creationId xmlns:p14="http://schemas.microsoft.com/office/powerpoint/2010/main" val="1818443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C8301A-06F7-40A2-8D0A-C7C14997AB58}" type="datetimeFigureOut">
              <a:rPr lang="en-US" smtClean="0"/>
              <a:t>7/20/2020</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FE056659-035A-4B16-85F0-43F73A748480}" type="slidenum">
              <a:rPr lang="en-US" smtClean="0"/>
              <a:t>‹#›</a:t>
            </a:fld>
            <a:endParaRPr lang="en-US"/>
          </a:p>
        </p:txBody>
      </p:sp>
    </p:spTree>
    <p:extLst>
      <p:ext uri="{BB962C8B-B14F-4D97-AF65-F5344CB8AC3E}">
        <p14:creationId xmlns:p14="http://schemas.microsoft.com/office/powerpoint/2010/main" val="3978394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C8301A-06F7-40A2-8D0A-C7C14997AB58}" type="datetimeFigureOut">
              <a:rPr lang="en-US" smtClean="0"/>
              <a:t>7/20/2020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E056659-035A-4B16-85F0-43F73A748480}" type="slidenum">
              <a:rPr lang="en-US" smtClean="0"/>
              <a:t>‹#›</a:t>
            </a:fld>
            <a:endParaRPr lang="en-US"/>
          </a:p>
        </p:txBody>
      </p:sp>
    </p:spTree>
    <p:extLst>
      <p:ext uri="{BB962C8B-B14F-4D97-AF65-F5344CB8AC3E}">
        <p14:creationId xmlns:p14="http://schemas.microsoft.com/office/powerpoint/2010/main" val="3630697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C8301A-06F7-40A2-8D0A-C7C14997AB58}" type="datetimeFigureOut">
              <a:rPr lang="en-US" smtClean="0"/>
              <a:t>7/20/2020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E056659-035A-4B16-85F0-43F73A748480}" type="slidenum">
              <a:rPr lang="en-US" smtClean="0"/>
              <a:t>‹#›</a:t>
            </a:fld>
            <a:endParaRPr lang="en-US"/>
          </a:p>
        </p:txBody>
      </p:sp>
    </p:spTree>
    <p:extLst>
      <p:ext uri="{BB962C8B-B14F-4D97-AF65-F5344CB8AC3E}">
        <p14:creationId xmlns:p14="http://schemas.microsoft.com/office/powerpoint/2010/main" val="4080975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8C8301A-06F7-40A2-8D0A-C7C14997AB58}" type="datetimeFigureOut">
              <a:rPr lang="en-US" smtClean="0"/>
              <a:t>7/20/2020</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FE056659-035A-4B16-85F0-43F73A748480}" type="slidenum">
              <a:rPr lang="en-US" smtClean="0"/>
              <a:t>‹#›</a:t>
            </a:fld>
            <a:endParaRPr lang="en-US"/>
          </a:p>
        </p:txBody>
      </p:sp>
    </p:spTree>
    <p:extLst>
      <p:ext uri="{BB962C8B-B14F-4D97-AF65-F5344CB8AC3E}">
        <p14:creationId xmlns:p14="http://schemas.microsoft.com/office/powerpoint/2010/main" val="18049479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bit.ly/32tnyW5"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bit.ly/2WoeEoC"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bit.ly/2ZyiEVD"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bit.ly/32jtwb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bit.ly/3jbgjHZ"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bit.ly/3j82Z7n"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bit.ly/390K21B"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bit.ly/2OqUaY8"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bit.ly/2ZwO92h"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bit.ly/2DDQHT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bit.ly/3fBxRLh"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bit.ly/3es3Ig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bit.ly/32nYBeo"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A556F-B66B-44F6-8FFA-EBBB43C3D658}"/>
              </a:ext>
            </a:extLst>
          </p:cNvPr>
          <p:cNvSpPr>
            <a:spLocks noGrp="1"/>
          </p:cNvSpPr>
          <p:nvPr>
            <p:ph type="ctrTitle"/>
          </p:nvPr>
        </p:nvSpPr>
        <p:spPr>
          <a:xfrm>
            <a:off x="995564" y="751352"/>
            <a:ext cx="8825658" cy="2677648"/>
          </a:xfrm>
        </p:spPr>
        <p:txBody>
          <a:bodyPr/>
          <a:lstStyle/>
          <a:p>
            <a:r>
              <a:rPr lang="en-US" dirty="0">
                <a:latin typeface="Times New Roman" panose="02020603050405020304" pitchFamily="18" charset="0"/>
                <a:cs typeface="Times New Roman" panose="02020603050405020304" pitchFamily="18" charset="0"/>
              </a:rPr>
              <a:t>Social Work Profession</a:t>
            </a:r>
          </a:p>
        </p:txBody>
      </p:sp>
    </p:spTree>
    <p:extLst>
      <p:ext uri="{BB962C8B-B14F-4D97-AF65-F5344CB8AC3E}">
        <p14:creationId xmlns:p14="http://schemas.microsoft.com/office/powerpoint/2010/main" val="4008828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D76C0-2205-4BC9-B955-0DDEC5B4987F}"/>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Six Core Values</a:t>
            </a:r>
          </a:p>
        </p:txBody>
      </p:sp>
      <p:sp>
        <p:nvSpPr>
          <p:cNvPr id="3" name="Content Placeholder 2">
            <a:extLst>
              <a:ext uri="{FF2B5EF4-FFF2-40B4-BE49-F238E27FC236}">
                <a16:creationId xmlns:a16="http://schemas.microsoft.com/office/drawing/2014/main" id="{D75F683A-6B47-43EB-B301-9BEDB4A8BE66}"/>
              </a:ext>
            </a:extLst>
          </p:cNvPr>
          <p:cNvSpPr>
            <a:spLocks noGrp="1"/>
          </p:cNvSpPr>
          <p:nvPr>
            <p:ph idx="1"/>
          </p:nvPr>
        </p:nvSpPr>
        <p:spPr/>
        <p:txBody>
          <a:bodyPr>
            <a:noAutofit/>
          </a:bodyPr>
          <a:lstStyle/>
          <a:p>
            <a:pPr algn="just"/>
            <a:r>
              <a:rPr lang="en-US" sz="2000" i="0" dirty="0">
                <a:solidFill>
                  <a:srgbClr val="282828"/>
                </a:solidFill>
                <a:effectLst/>
                <a:latin typeface="Times New Roman" panose="02020603050405020304" pitchFamily="18" charset="0"/>
                <a:cs typeface="Times New Roman" panose="02020603050405020304" pitchFamily="18" charset="0"/>
              </a:rPr>
              <a:t>The code is also based on the six core values of the social work profession:</a:t>
            </a:r>
          </a:p>
          <a:p>
            <a:pPr algn="just">
              <a:buFont typeface="+mj-lt"/>
              <a:buAutoNum type="arabicPeriod"/>
            </a:pPr>
            <a:r>
              <a:rPr lang="en-US" sz="2000" i="0" dirty="0">
                <a:solidFill>
                  <a:srgbClr val="282828"/>
                </a:solidFill>
                <a:effectLst/>
                <a:latin typeface="Times New Roman" panose="02020603050405020304" pitchFamily="18" charset="0"/>
                <a:cs typeface="Times New Roman" panose="02020603050405020304" pitchFamily="18" charset="0"/>
              </a:rPr>
              <a:t>Service.</a:t>
            </a:r>
          </a:p>
          <a:p>
            <a:pPr algn="just">
              <a:buFont typeface="+mj-lt"/>
              <a:buAutoNum type="arabicPeriod"/>
            </a:pPr>
            <a:r>
              <a:rPr lang="en-US" sz="2000" i="0" dirty="0">
                <a:solidFill>
                  <a:srgbClr val="282828"/>
                </a:solidFill>
                <a:effectLst/>
                <a:latin typeface="Times New Roman" panose="02020603050405020304" pitchFamily="18" charset="0"/>
                <a:cs typeface="Times New Roman" panose="02020603050405020304" pitchFamily="18" charset="0"/>
              </a:rPr>
              <a:t>Social justice.</a:t>
            </a:r>
          </a:p>
          <a:p>
            <a:pPr algn="just">
              <a:buFont typeface="+mj-lt"/>
              <a:buAutoNum type="arabicPeriod"/>
            </a:pPr>
            <a:r>
              <a:rPr lang="en-US" sz="2000" i="0" dirty="0">
                <a:solidFill>
                  <a:srgbClr val="282828"/>
                </a:solidFill>
                <a:effectLst/>
                <a:latin typeface="Times New Roman" panose="02020603050405020304" pitchFamily="18" charset="0"/>
                <a:cs typeface="Times New Roman" panose="02020603050405020304" pitchFamily="18" charset="0"/>
              </a:rPr>
              <a:t>Dignity and worth of the individual.</a:t>
            </a:r>
          </a:p>
          <a:p>
            <a:pPr algn="just">
              <a:buFont typeface="+mj-lt"/>
              <a:buAutoNum type="arabicPeriod"/>
            </a:pPr>
            <a:r>
              <a:rPr lang="en-US" sz="2000" i="0" dirty="0">
                <a:solidFill>
                  <a:srgbClr val="282828"/>
                </a:solidFill>
                <a:effectLst/>
                <a:latin typeface="Times New Roman" panose="02020603050405020304" pitchFamily="18" charset="0"/>
                <a:cs typeface="Times New Roman" panose="02020603050405020304" pitchFamily="18" charset="0"/>
              </a:rPr>
              <a:t>Importance and centrality of human relationships.</a:t>
            </a:r>
          </a:p>
          <a:p>
            <a:pPr algn="just">
              <a:buFont typeface="+mj-lt"/>
              <a:buAutoNum type="arabicPeriod"/>
            </a:pPr>
            <a:r>
              <a:rPr lang="en-US" sz="2000" i="0" dirty="0">
                <a:solidFill>
                  <a:srgbClr val="282828"/>
                </a:solidFill>
                <a:effectLst/>
                <a:latin typeface="Times New Roman" panose="02020603050405020304" pitchFamily="18" charset="0"/>
                <a:cs typeface="Times New Roman" panose="02020603050405020304" pitchFamily="18" charset="0"/>
              </a:rPr>
              <a:t>Integrity.</a:t>
            </a:r>
          </a:p>
          <a:p>
            <a:pPr algn="just">
              <a:buFont typeface="+mj-lt"/>
              <a:buAutoNum type="arabicPeriod"/>
            </a:pPr>
            <a:r>
              <a:rPr lang="en-US" sz="2000" i="0" dirty="0">
                <a:solidFill>
                  <a:srgbClr val="282828"/>
                </a:solidFill>
                <a:effectLst/>
                <a:latin typeface="Times New Roman" panose="02020603050405020304" pitchFamily="18" charset="0"/>
                <a:cs typeface="Times New Roman" panose="02020603050405020304" pitchFamily="18" charset="0"/>
              </a:rPr>
              <a:t>Competence.</a:t>
            </a:r>
          </a:p>
          <a:p>
            <a:pPr algn="just"/>
            <a:r>
              <a:rPr lang="en-US" sz="2000" dirty="0">
                <a:latin typeface="Times New Roman" panose="02020603050405020304" pitchFamily="18" charset="0"/>
                <a:cs typeface="Times New Roman" panose="02020603050405020304" pitchFamily="18" charset="0"/>
                <a:hlinkClick r:id="rId2"/>
              </a:rPr>
              <a:t>https://bit.ly/32tnyW5</a:t>
            </a: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6446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A048-6DFB-4D1A-9C6A-D5D5019C87D5}"/>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Principles of Social Work</a:t>
            </a:r>
          </a:p>
        </p:txBody>
      </p:sp>
      <p:sp>
        <p:nvSpPr>
          <p:cNvPr id="3" name="Content Placeholder 2">
            <a:extLst>
              <a:ext uri="{FF2B5EF4-FFF2-40B4-BE49-F238E27FC236}">
                <a16:creationId xmlns:a16="http://schemas.microsoft.com/office/drawing/2014/main" id="{7496CF14-DA23-4DA8-8ED2-E5C2D03D9326}"/>
              </a:ext>
            </a:extLst>
          </p:cNvPr>
          <p:cNvSpPr>
            <a:spLocks noGrp="1"/>
          </p:cNvSpPr>
          <p:nvPr>
            <p:ph idx="1"/>
          </p:nvPr>
        </p:nvSpPr>
        <p:spPr/>
        <p:txBody>
          <a:bodyPr>
            <a:normAutofit/>
          </a:bodyPr>
          <a:lstStyle/>
          <a:p>
            <a:pPr algn="just"/>
            <a:r>
              <a:rPr lang="en-US" sz="2000" i="0" dirty="0">
                <a:solidFill>
                  <a:srgbClr val="222222"/>
                </a:solidFill>
                <a:effectLst/>
                <a:latin typeface="Times New Roman" panose="02020603050405020304" pitchFamily="18" charset="0"/>
                <a:cs typeface="Times New Roman" panose="02020603050405020304" pitchFamily="18" charset="0"/>
              </a:rPr>
              <a:t>The seven casework principles namely individualization, acceptance, self-determination, controlled emotional involvement, confidentiality, non-judgmental attitude and purposeful expression of feelings proposed by Felix </a:t>
            </a:r>
            <a:r>
              <a:rPr lang="en-US" sz="2000" i="0" dirty="0" err="1">
                <a:solidFill>
                  <a:srgbClr val="222222"/>
                </a:solidFill>
                <a:effectLst/>
                <a:latin typeface="Times New Roman" panose="02020603050405020304" pitchFamily="18" charset="0"/>
                <a:cs typeface="Times New Roman" panose="02020603050405020304" pitchFamily="18" charset="0"/>
              </a:rPr>
              <a:t>Biestek</a:t>
            </a:r>
            <a:r>
              <a:rPr lang="en-US" sz="2000" i="0" dirty="0">
                <a:solidFill>
                  <a:srgbClr val="222222"/>
                </a:solidFill>
                <a:effectLst/>
                <a:latin typeface="Times New Roman" panose="02020603050405020304" pitchFamily="18" charset="0"/>
                <a:cs typeface="Times New Roman" panose="02020603050405020304" pitchFamily="18" charset="0"/>
              </a:rPr>
              <a:t> is taken up to indigenize with </a:t>
            </a:r>
            <a:r>
              <a:rPr lang="en-US" sz="2000" i="0" dirty="0" err="1">
                <a:solidFill>
                  <a:srgbClr val="222222"/>
                </a:solidFill>
                <a:effectLst/>
                <a:latin typeface="Times New Roman" panose="02020603050405020304" pitchFamily="18" charset="0"/>
                <a:cs typeface="Times New Roman" panose="02020603050405020304" pitchFamily="18" charset="0"/>
              </a:rPr>
              <a:t>Thirukural</a:t>
            </a:r>
            <a:r>
              <a:rPr lang="en-US" sz="2000" i="0" dirty="0">
                <a:solidFill>
                  <a:srgbClr val="222222"/>
                </a:solidFill>
                <a:effectLst/>
                <a:latin typeface="Times New Roman" panose="02020603050405020304" pitchFamily="18" charset="0"/>
                <a:cs typeface="Times New Roman" panose="02020603050405020304" pitchFamily="18" charset="0"/>
              </a:rPr>
              <a:t>.</a:t>
            </a:r>
          </a:p>
          <a:p>
            <a:pPr algn="just"/>
            <a:r>
              <a:rPr lang="en-US" sz="2000" dirty="0">
                <a:latin typeface="Times New Roman" panose="02020603050405020304" pitchFamily="18" charset="0"/>
                <a:cs typeface="Times New Roman" panose="02020603050405020304" pitchFamily="18" charset="0"/>
                <a:hlinkClick r:id="rId2"/>
              </a:rPr>
              <a:t>https://bit.ly/2WoeEoC</a:t>
            </a:r>
            <a:endParaRPr lang="en-US" sz="2000" dirty="0">
              <a:solidFill>
                <a:srgbClr val="222222"/>
              </a:solidFill>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9388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E8827-9A85-45DF-A9A0-50741BF3C5A3}"/>
              </a:ext>
            </a:extLst>
          </p:cNvPr>
          <p:cNvSpPr>
            <a:spLocks noGrp="1"/>
          </p:cNvSpPr>
          <p:nvPr>
            <p:ph type="title"/>
          </p:nvPr>
        </p:nvSpPr>
        <p:spPr/>
        <p:txBody>
          <a:bodyPr/>
          <a:lstStyle/>
          <a:p>
            <a:pPr algn="ctr"/>
            <a:r>
              <a:rPr lang="en-US" sz="4000" i="0" dirty="0">
                <a:solidFill>
                  <a:schemeClr val="bg1"/>
                </a:solidFill>
                <a:effectLst/>
                <a:latin typeface="Times New Roman" panose="02020603050405020304" pitchFamily="18" charset="0"/>
                <a:cs typeface="Times New Roman" panose="02020603050405020304" pitchFamily="18" charset="0"/>
              </a:rPr>
              <a:t>Concept of Social </a:t>
            </a:r>
            <a:r>
              <a:rPr lang="en-US" sz="4000" dirty="0">
                <a:solidFill>
                  <a:schemeClr val="bg1"/>
                </a:solidFill>
                <a:latin typeface="Times New Roman" panose="02020603050405020304" pitchFamily="18" charset="0"/>
                <a:cs typeface="Times New Roman" panose="02020603050405020304" pitchFamily="18" charset="0"/>
              </a:rPr>
              <a:t>W</a:t>
            </a:r>
            <a:r>
              <a:rPr lang="en-US" sz="4000" i="0" dirty="0">
                <a:solidFill>
                  <a:schemeClr val="bg1"/>
                </a:solidFill>
                <a:effectLst/>
                <a:latin typeface="Times New Roman" panose="02020603050405020304" pitchFamily="18" charset="0"/>
                <a:cs typeface="Times New Roman" panose="02020603050405020304" pitchFamily="18" charset="0"/>
              </a:rPr>
              <a:t>ork in Islam</a:t>
            </a:r>
            <a:endParaRPr lang="en-US" sz="4000" dirty="0">
              <a:solidFill>
                <a:schemeClr val="bg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1820955-1DD5-4298-8396-54944A206D5C}"/>
              </a:ext>
            </a:extLst>
          </p:cNvPr>
          <p:cNvSpPr>
            <a:spLocks noGrp="1"/>
          </p:cNvSpPr>
          <p:nvPr>
            <p:ph idx="1"/>
          </p:nvPr>
        </p:nvSpPr>
        <p:spPr/>
        <p:txBody>
          <a:bodyPr>
            <a:normAutofit/>
          </a:bodyPr>
          <a:lstStyle/>
          <a:p>
            <a:pPr algn="just"/>
            <a:r>
              <a:rPr lang="en-US" sz="2000" i="0" dirty="0">
                <a:solidFill>
                  <a:srgbClr val="222222"/>
                </a:solidFill>
                <a:effectLst/>
                <a:latin typeface="Times New Roman" panose="02020603050405020304" pitchFamily="18" charset="0"/>
                <a:cs typeface="Times New Roman" panose="02020603050405020304" pitchFamily="18" charset="0"/>
              </a:rPr>
              <a:t>UNDERSTANDING THE CONCEPT OF SOCIAL WORK IN ISLAM. ... Social Work is a word carried by trained professionals with the aim of alleviating the issues of those people in a community suffering from special deprivation. It has its roots in the attempts of society at large to deal with the problem of poverty and inequality.</a:t>
            </a:r>
          </a:p>
          <a:p>
            <a:pPr algn="just"/>
            <a:r>
              <a:rPr lang="en-US" sz="2000" dirty="0">
                <a:latin typeface="Times New Roman" panose="02020603050405020304" pitchFamily="18" charset="0"/>
                <a:cs typeface="Times New Roman" panose="02020603050405020304" pitchFamily="18" charset="0"/>
                <a:hlinkClick r:id="rId2"/>
              </a:rPr>
              <a:t>https://bit.ly/2ZyiEVD</a:t>
            </a: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4111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09442-90F6-4153-8C23-691861165EF1}"/>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Social Values of Islamic Society</a:t>
            </a:r>
          </a:p>
        </p:txBody>
      </p:sp>
      <p:sp>
        <p:nvSpPr>
          <p:cNvPr id="3" name="Content Placeholder 2">
            <a:extLst>
              <a:ext uri="{FF2B5EF4-FFF2-40B4-BE49-F238E27FC236}">
                <a16:creationId xmlns:a16="http://schemas.microsoft.com/office/drawing/2014/main" id="{831FFF9A-F30A-468C-B037-D11B17B845F4}"/>
              </a:ext>
            </a:extLst>
          </p:cNvPr>
          <p:cNvSpPr>
            <a:spLocks noGrp="1"/>
          </p:cNvSpPr>
          <p:nvPr>
            <p:ph idx="1"/>
          </p:nvPr>
        </p:nvSpPr>
        <p:spPr/>
        <p:txBody>
          <a:bodyPr>
            <a:normAutofit/>
          </a:bodyPr>
          <a:lstStyle/>
          <a:p>
            <a:pPr algn="just"/>
            <a:r>
              <a:rPr lang="en-US" sz="2000" i="0" dirty="0">
                <a:solidFill>
                  <a:srgbClr val="222222"/>
                </a:solidFill>
                <a:effectLst/>
                <a:latin typeface="Times New Roman" panose="02020603050405020304" pitchFamily="18" charset="0"/>
                <a:cs typeface="Times New Roman" panose="02020603050405020304" pitchFamily="18" charset="0"/>
              </a:rPr>
              <a:t>Islam, founded on individual and collective morality and responsibility, introduced a social revolution in the context in which it was first revealed. Collective morality is expressed in the Qur'an in such terms as equality, justice, fairness, brotherhood, mercy, compassion, solidarity, and freedom of choice.</a:t>
            </a:r>
          </a:p>
          <a:p>
            <a:pPr algn="just"/>
            <a:r>
              <a:rPr lang="en-US" sz="2000" dirty="0">
                <a:latin typeface="Times New Roman" panose="02020603050405020304" pitchFamily="18" charset="0"/>
                <a:cs typeface="Times New Roman" panose="02020603050405020304" pitchFamily="18" charset="0"/>
                <a:hlinkClick r:id="rId2"/>
              </a:rPr>
              <a:t>https://bit.ly/32jtwbT</a:t>
            </a:r>
            <a:endParaRPr lang="en-US" sz="2000" dirty="0">
              <a:latin typeface="Times New Roman" panose="02020603050405020304" pitchFamily="18" charset="0"/>
              <a:cs typeface="Times New Roman" panose="02020603050405020304" pitchFamily="18" charset="0"/>
            </a:endParaRPr>
          </a:p>
          <a:p>
            <a:pPr marL="0" indent="0" algn="just">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7717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AD7EC-87B6-4A35-AC12-B4CA4BFBD56B}"/>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Islamic Welfare State</a:t>
            </a:r>
          </a:p>
        </p:txBody>
      </p:sp>
      <p:sp>
        <p:nvSpPr>
          <p:cNvPr id="3" name="Content Placeholder 2">
            <a:extLst>
              <a:ext uri="{FF2B5EF4-FFF2-40B4-BE49-F238E27FC236}">
                <a16:creationId xmlns:a16="http://schemas.microsoft.com/office/drawing/2014/main" id="{75C7C1D7-5C9E-46CF-B27D-61D112FF4439}"/>
              </a:ext>
            </a:extLst>
          </p:cNvPr>
          <p:cNvSpPr>
            <a:spLocks noGrp="1"/>
          </p:cNvSpPr>
          <p:nvPr>
            <p:ph idx="1"/>
          </p:nvPr>
        </p:nvSpPr>
        <p:spPr/>
        <p:txBody>
          <a:bodyPr>
            <a:normAutofit/>
          </a:bodyPr>
          <a:lstStyle/>
          <a:p>
            <a:pPr algn="just"/>
            <a:r>
              <a:rPr lang="en-US" sz="2000" i="0" dirty="0">
                <a:solidFill>
                  <a:srgbClr val="222222"/>
                </a:solidFill>
                <a:effectLst/>
                <a:latin typeface="Times New Roman" panose="02020603050405020304" pitchFamily="18" charset="0"/>
                <a:cs typeface="Times New Roman" panose="02020603050405020304" pitchFamily="18" charset="0"/>
              </a:rPr>
              <a:t>In Islamic state, the basis of </a:t>
            </a:r>
            <a:r>
              <a:rPr lang="en-US" sz="2000" i="0" dirty="0" err="1">
                <a:solidFill>
                  <a:srgbClr val="222222"/>
                </a:solidFill>
                <a:effectLst/>
                <a:latin typeface="Times New Roman" panose="02020603050405020304" pitchFamily="18" charset="0"/>
                <a:cs typeface="Times New Roman" panose="02020603050405020304" pitchFamily="18" charset="0"/>
              </a:rPr>
              <a:t>Shari'ah</a:t>
            </a:r>
            <a:r>
              <a:rPr lang="en-US" sz="2000" i="0" dirty="0">
                <a:solidFill>
                  <a:srgbClr val="222222"/>
                </a:solidFill>
                <a:effectLst/>
                <a:latin typeface="Times New Roman" panose="02020603050405020304" pitchFamily="18" charset="0"/>
                <a:cs typeface="Times New Roman" panose="02020603050405020304" pitchFamily="18" charset="0"/>
              </a:rPr>
              <a:t> is wisdom and welfare of people in this world and the hereafter. The concept of welfare can neither be exclusively worldly, nor purely in the hereafter but rather complementing both to achieve the Page 5 maximum welfare in this life (material) and the next life (spiritual).</a:t>
            </a:r>
          </a:p>
          <a:p>
            <a:pPr algn="just"/>
            <a:r>
              <a:rPr lang="en-US" sz="2000" dirty="0">
                <a:latin typeface="Times New Roman" panose="02020603050405020304" pitchFamily="18" charset="0"/>
                <a:cs typeface="Times New Roman" panose="02020603050405020304" pitchFamily="18" charset="0"/>
                <a:hlinkClick r:id="rId2"/>
              </a:rPr>
              <a:t>https://bit.ly/3jbgjHZ</a:t>
            </a: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3885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A0987-6853-4450-B60A-515CE85F0172}"/>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Characteristics of Welfare State</a:t>
            </a:r>
          </a:p>
        </p:txBody>
      </p:sp>
      <p:sp>
        <p:nvSpPr>
          <p:cNvPr id="3" name="Content Placeholder 2">
            <a:extLst>
              <a:ext uri="{FF2B5EF4-FFF2-40B4-BE49-F238E27FC236}">
                <a16:creationId xmlns:a16="http://schemas.microsoft.com/office/drawing/2014/main" id="{945D4897-9BC4-42B3-95A4-89A242EDD02F}"/>
              </a:ext>
            </a:extLst>
          </p:cNvPr>
          <p:cNvSpPr>
            <a:spLocks noGrp="1"/>
          </p:cNvSpPr>
          <p:nvPr>
            <p:ph idx="1"/>
          </p:nvPr>
        </p:nvSpPr>
        <p:spPr/>
        <p:txBody>
          <a:bodyPr>
            <a:normAutofit/>
          </a:bodyPr>
          <a:lstStyle/>
          <a:p>
            <a:pPr algn="just"/>
            <a:r>
              <a:rPr lang="en-US" sz="2000" i="0" dirty="0">
                <a:solidFill>
                  <a:srgbClr val="222222"/>
                </a:solidFill>
                <a:effectLst/>
                <a:latin typeface="Times New Roman" panose="02020603050405020304" pitchFamily="18" charset="0"/>
                <a:cs typeface="Times New Roman" panose="02020603050405020304" pitchFamily="18" charset="0"/>
              </a:rPr>
              <a:t>The welfare state is a way of governing in which the state or an established group of social institutions provides basic economic security for its citizens. By definition, in a welfare state, the government is responsible for the individual and social welfare of its citizens.</a:t>
            </a:r>
          </a:p>
          <a:p>
            <a:pPr algn="just"/>
            <a:r>
              <a:rPr lang="en-US" sz="2000" dirty="0">
                <a:latin typeface="Times New Roman" panose="02020603050405020304" pitchFamily="18" charset="0"/>
                <a:cs typeface="Times New Roman" panose="02020603050405020304" pitchFamily="18" charset="0"/>
                <a:hlinkClick r:id="rId2"/>
              </a:rPr>
              <a:t>https://bit.ly/3j82Z7n</a:t>
            </a: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6749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ECD45-9F7D-4829-BF4B-C20076CA9639}"/>
              </a:ext>
            </a:extLst>
          </p:cNvPr>
          <p:cNvSpPr>
            <a:spLocks noGrp="1"/>
          </p:cNvSpPr>
          <p:nvPr>
            <p:ph type="title"/>
          </p:nvPr>
        </p:nvSpPr>
        <p:spPr/>
        <p:txBody>
          <a:bodyPr/>
          <a:lstStyle/>
          <a:p>
            <a:pPr algn="ctr"/>
            <a:r>
              <a:rPr lang="en-US" sz="4000" dirty="0">
                <a:solidFill>
                  <a:schemeClr val="bg1"/>
                </a:solidFill>
                <a:latin typeface="Times New Roman" panose="02020603050405020304" pitchFamily="18" charset="0"/>
                <a:cs typeface="Times New Roman" panose="02020603050405020304" pitchFamily="18" charset="0"/>
              </a:rPr>
              <a:t>Slides Regarding Social Work Profession</a:t>
            </a:r>
          </a:p>
        </p:txBody>
      </p:sp>
      <p:pic>
        <p:nvPicPr>
          <p:cNvPr id="5" name="Content Placeholder 4">
            <a:extLst>
              <a:ext uri="{FF2B5EF4-FFF2-40B4-BE49-F238E27FC236}">
                <a16:creationId xmlns:a16="http://schemas.microsoft.com/office/drawing/2014/main" id="{01C1032B-4595-481D-881A-C0EB92C503BE}"/>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677"/>
          <a:stretch/>
        </p:blipFill>
        <p:spPr>
          <a:xfrm>
            <a:off x="2491531" y="2206306"/>
            <a:ext cx="6014905" cy="4546478"/>
          </a:xfrm>
        </p:spPr>
      </p:pic>
    </p:spTree>
    <p:extLst>
      <p:ext uri="{BB962C8B-B14F-4D97-AF65-F5344CB8AC3E}">
        <p14:creationId xmlns:p14="http://schemas.microsoft.com/office/powerpoint/2010/main" val="42541109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C5436-BDBD-4BA5-BC07-B605F755D654}"/>
              </a:ext>
            </a:extLst>
          </p:cNvPr>
          <p:cNvSpPr>
            <a:spLocks noGrp="1"/>
          </p:cNvSpPr>
          <p:nvPr>
            <p:ph type="title"/>
          </p:nvPr>
        </p:nvSpPr>
        <p:spPr/>
        <p:txBody>
          <a:bodyPr/>
          <a:lstStyle/>
          <a:p>
            <a:pPr algn="ctr"/>
            <a:r>
              <a:rPr lang="en-US" sz="4000" dirty="0">
                <a:solidFill>
                  <a:schemeClr val="bg1"/>
                </a:solidFill>
                <a:latin typeface="Times New Roman" panose="02020603050405020304" pitchFamily="18" charset="0"/>
                <a:cs typeface="Times New Roman" panose="02020603050405020304" pitchFamily="18" charset="0"/>
              </a:rPr>
              <a:t>Slides Regarding Social Work Profession</a:t>
            </a:r>
            <a:endParaRPr lang="en-US" sz="4000" dirty="0">
              <a:latin typeface="Times New Roman" panose="02020603050405020304" pitchFamily="18" charset="0"/>
              <a:cs typeface="Times New Roman" panose="02020603050405020304" pitchFamily="18" charset="0"/>
            </a:endParaRPr>
          </a:p>
        </p:txBody>
      </p:sp>
      <p:pic>
        <p:nvPicPr>
          <p:cNvPr id="5" name="Content Placeholder 4">
            <a:extLst>
              <a:ext uri="{FF2B5EF4-FFF2-40B4-BE49-F238E27FC236}">
                <a16:creationId xmlns:a16="http://schemas.microsoft.com/office/drawing/2014/main" id="{33097216-2A3F-4B69-BA88-3093041CAEE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63693" y="2333448"/>
            <a:ext cx="6032736" cy="4524552"/>
          </a:xfrm>
        </p:spPr>
      </p:pic>
    </p:spTree>
    <p:extLst>
      <p:ext uri="{BB962C8B-B14F-4D97-AF65-F5344CB8AC3E}">
        <p14:creationId xmlns:p14="http://schemas.microsoft.com/office/powerpoint/2010/main" val="2836595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AF40D-9562-4D23-B28A-3C4DA0F91CAD}"/>
              </a:ext>
            </a:extLst>
          </p:cNvPr>
          <p:cNvSpPr>
            <a:spLocks noGrp="1"/>
          </p:cNvSpPr>
          <p:nvPr>
            <p:ph type="title"/>
          </p:nvPr>
        </p:nvSpPr>
        <p:spPr/>
        <p:txBody>
          <a:bodyPr/>
          <a:lstStyle/>
          <a:p>
            <a:pPr algn="ctr"/>
            <a:r>
              <a:rPr lang="en-US" sz="4000" dirty="0">
                <a:solidFill>
                  <a:schemeClr val="bg1"/>
                </a:solidFill>
                <a:latin typeface="Times New Roman" panose="02020603050405020304" pitchFamily="18" charset="0"/>
                <a:cs typeface="Times New Roman" panose="02020603050405020304" pitchFamily="18" charset="0"/>
              </a:rPr>
              <a:t>Slides Regarding Social Work Profession</a:t>
            </a:r>
            <a:endParaRPr lang="en-US" sz="4000" dirty="0">
              <a:latin typeface="Times New Roman" panose="02020603050405020304" pitchFamily="18" charset="0"/>
              <a:cs typeface="Times New Roman" panose="02020603050405020304" pitchFamily="18" charset="0"/>
            </a:endParaRPr>
          </a:p>
        </p:txBody>
      </p:sp>
      <p:pic>
        <p:nvPicPr>
          <p:cNvPr id="5" name="Content Placeholder 4">
            <a:extLst>
              <a:ext uri="{FF2B5EF4-FFF2-40B4-BE49-F238E27FC236}">
                <a16:creationId xmlns:a16="http://schemas.microsoft.com/office/drawing/2014/main" id="{E7508D75-AFCF-434D-9962-72FC9777C36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94202" y="2344661"/>
            <a:ext cx="4449215" cy="4449215"/>
          </a:xfrm>
        </p:spPr>
      </p:pic>
    </p:spTree>
    <p:extLst>
      <p:ext uri="{BB962C8B-B14F-4D97-AF65-F5344CB8AC3E}">
        <p14:creationId xmlns:p14="http://schemas.microsoft.com/office/powerpoint/2010/main" val="32158523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D2003-4066-4564-9052-86B894E97EB9}"/>
              </a:ext>
            </a:extLst>
          </p:cNvPr>
          <p:cNvSpPr>
            <a:spLocks noGrp="1"/>
          </p:cNvSpPr>
          <p:nvPr>
            <p:ph type="title"/>
          </p:nvPr>
        </p:nvSpPr>
        <p:spPr/>
        <p:txBody>
          <a:bodyPr/>
          <a:lstStyle/>
          <a:p>
            <a:pPr algn="ctr"/>
            <a:r>
              <a:rPr lang="en-US" sz="4000" dirty="0">
                <a:solidFill>
                  <a:schemeClr val="bg1"/>
                </a:solidFill>
                <a:latin typeface="Times New Roman" panose="02020603050405020304" pitchFamily="18" charset="0"/>
                <a:cs typeface="Times New Roman" panose="02020603050405020304" pitchFamily="18" charset="0"/>
              </a:rPr>
              <a:t>Slides Regarding Social Work Profession</a:t>
            </a:r>
            <a:endParaRPr lang="en-US" sz="4000" dirty="0">
              <a:latin typeface="Times New Roman" panose="02020603050405020304" pitchFamily="18" charset="0"/>
              <a:cs typeface="Times New Roman" panose="02020603050405020304" pitchFamily="18" charset="0"/>
            </a:endParaRPr>
          </a:p>
        </p:txBody>
      </p:sp>
      <p:pic>
        <p:nvPicPr>
          <p:cNvPr id="5" name="Content Placeholder 4">
            <a:extLst>
              <a:ext uri="{FF2B5EF4-FFF2-40B4-BE49-F238E27FC236}">
                <a16:creationId xmlns:a16="http://schemas.microsoft.com/office/drawing/2014/main" id="{E74B715D-B9BA-48B8-B001-04DB1C98497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51081" y="2315361"/>
            <a:ext cx="4618839" cy="4618839"/>
          </a:xfrm>
        </p:spPr>
      </p:pic>
    </p:spTree>
    <p:extLst>
      <p:ext uri="{BB962C8B-B14F-4D97-AF65-F5344CB8AC3E}">
        <p14:creationId xmlns:p14="http://schemas.microsoft.com/office/powerpoint/2010/main" val="1339566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2F09D-37AC-4559-8DB3-BCC9F31EB352}"/>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Definition</a:t>
            </a:r>
          </a:p>
        </p:txBody>
      </p:sp>
      <p:sp>
        <p:nvSpPr>
          <p:cNvPr id="3" name="Content Placeholder 2">
            <a:extLst>
              <a:ext uri="{FF2B5EF4-FFF2-40B4-BE49-F238E27FC236}">
                <a16:creationId xmlns:a16="http://schemas.microsoft.com/office/drawing/2014/main" id="{6018E4AC-701E-4B89-9A4C-DD20E536696B}"/>
              </a:ext>
            </a:extLst>
          </p:cNvPr>
          <p:cNvSpPr>
            <a:spLocks noGrp="1"/>
          </p:cNvSpPr>
          <p:nvPr>
            <p:ph idx="1"/>
          </p:nvPr>
        </p:nvSpPr>
        <p:spPr/>
        <p:txBody>
          <a:bodyPr>
            <a:normAutofit/>
          </a:bodyPr>
          <a:lstStyle/>
          <a:p>
            <a:pPr algn="just"/>
            <a:r>
              <a:rPr lang="en-US" sz="2000" dirty="0">
                <a:latin typeface="Times New Roman" panose="02020603050405020304" pitchFamily="18" charset="0"/>
                <a:cs typeface="Times New Roman" panose="02020603050405020304" pitchFamily="18" charset="0"/>
              </a:rPr>
              <a:t>Social work is a practice-based profession and an academic discipline that promotes social change and development, social cohesion, the empowerment and liberation of people. Principles of social justice, human rights, collective responsibility and respect for diversities are central to social work.</a:t>
            </a:r>
          </a:p>
          <a:p>
            <a:pPr algn="just"/>
            <a:r>
              <a:rPr lang="en-US" sz="2000" dirty="0">
                <a:latin typeface="Times New Roman" panose="02020603050405020304" pitchFamily="18" charset="0"/>
                <a:cs typeface="Times New Roman" panose="02020603050405020304" pitchFamily="18" charset="0"/>
                <a:hlinkClick r:id="rId2"/>
              </a:rPr>
              <a:t>https://bit.ly/390K21B</a:t>
            </a: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35959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1352E-5F6B-4738-AE4A-0A16F895D4A1}"/>
              </a:ext>
            </a:extLst>
          </p:cNvPr>
          <p:cNvSpPr>
            <a:spLocks noGrp="1"/>
          </p:cNvSpPr>
          <p:nvPr>
            <p:ph type="title"/>
          </p:nvPr>
        </p:nvSpPr>
        <p:spPr/>
        <p:txBody>
          <a:bodyPr/>
          <a:lstStyle/>
          <a:p>
            <a:pPr algn="ctr"/>
            <a:r>
              <a:rPr lang="en-US" sz="4000" dirty="0">
                <a:solidFill>
                  <a:schemeClr val="bg1"/>
                </a:solidFill>
                <a:latin typeface="Times New Roman" panose="02020603050405020304" pitchFamily="18" charset="0"/>
                <a:cs typeface="Times New Roman" panose="02020603050405020304" pitchFamily="18" charset="0"/>
              </a:rPr>
              <a:t>Slides Regarding Social Work Profession</a:t>
            </a:r>
            <a:endParaRPr lang="en-US" sz="4000" dirty="0">
              <a:latin typeface="Times New Roman" panose="02020603050405020304" pitchFamily="18" charset="0"/>
              <a:cs typeface="Times New Roman" panose="02020603050405020304" pitchFamily="18" charset="0"/>
            </a:endParaRPr>
          </a:p>
        </p:txBody>
      </p:sp>
      <p:pic>
        <p:nvPicPr>
          <p:cNvPr id="5" name="Content Placeholder 4">
            <a:extLst>
              <a:ext uri="{FF2B5EF4-FFF2-40B4-BE49-F238E27FC236}">
                <a16:creationId xmlns:a16="http://schemas.microsoft.com/office/drawing/2014/main" id="{B7A5908F-BDBC-4463-97EB-ABDE882B507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07641" y="2394070"/>
            <a:ext cx="5951906" cy="4463930"/>
          </a:xfrm>
        </p:spPr>
      </p:pic>
    </p:spTree>
    <p:extLst>
      <p:ext uri="{BB962C8B-B14F-4D97-AF65-F5344CB8AC3E}">
        <p14:creationId xmlns:p14="http://schemas.microsoft.com/office/powerpoint/2010/main" val="3804903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1A200-7359-4173-870B-168AA1941C33}"/>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Mode of Examination</a:t>
            </a:r>
          </a:p>
        </p:txBody>
      </p:sp>
      <p:sp>
        <p:nvSpPr>
          <p:cNvPr id="3" name="Content Placeholder 2">
            <a:extLst>
              <a:ext uri="{FF2B5EF4-FFF2-40B4-BE49-F238E27FC236}">
                <a16:creationId xmlns:a16="http://schemas.microsoft.com/office/drawing/2014/main" id="{2131DCFD-573A-483E-BAB2-35888F80BAE9}"/>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Examination will be live oral presentation.</a:t>
            </a:r>
          </a:p>
          <a:p>
            <a:pPr>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Assignments.</a:t>
            </a:r>
          </a:p>
          <a:p>
            <a:pPr>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Attendance.</a:t>
            </a:r>
          </a:p>
          <a:p>
            <a:pPr>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Questions.</a:t>
            </a:r>
          </a:p>
          <a:p>
            <a:pPr>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Discussion.</a:t>
            </a: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5903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E1BCE-E581-454E-A583-A3F802145948}"/>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History of Social Work Profession</a:t>
            </a:r>
          </a:p>
        </p:txBody>
      </p:sp>
      <p:sp>
        <p:nvSpPr>
          <p:cNvPr id="3" name="Content Placeholder 2">
            <a:extLst>
              <a:ext uri="{FF2B5EF4-FFF2-40B4-BE49-F238E27FC236}">
                <a16:creationId xmlns:a16="http://schemas.microsoft.com/office/drawing/2014/main" id="{974C974F-6858-4D46-8DBC-A88A7E268396}"/>
              </a:ext>
            </a:extLst>
          </p:cNvPr>
          <p:cNvSpPr>
            <a:spLocks noGrp="1"/>
          </p:cNvSpPr>
          <p:nvPr>
            <p:ph idx="1"/>
          </p:nvPr>
        </p:nvSpPr>
        <p:spPr/>
        <p:txBody>
          <a:bodyPr>
            <a:normAutofit/>
          </a:bodyPr>
          <a:lstStyle/>
          <a:p>
            <a:pPr algn="just"/>
            <a:r>
              <a:rPr lang="en-US" sz="2000" i="0" dirty="0">
                <a:solidFill>
                  <a:srgbClr val="222222"/>
                </a:solidFill>
                <a:effectLst/>
                <a:latin typeface="Times New Roman" panose="02020603050405020304" pitchFamily="18" charset="0"/>
                <a:cs typeface="Times New Roman" panose="02020603050405020304" pitchFamily="18" charset="0"/>
              </a:rPr>
              <a:t>Originating in volunteer efforts for social betterment in the late 19th century in Europe and North America, social work became an occupation in the early 20th century and achieved professional status by the 1920s. The 1930 census classified social work as a profession for the first time.</a:t>
            </a:r>
          </a:p>
          <a:p>
            <a:pPr algn="just"/>
            <a:r>
              <a:rPr lang="en-US" sz="2000" i="0" u="none" strike="noStrike" dirty="0">
                <a:solidFill>
                  <a:srgbClr val="202124"/>
                </a:solidFill>
                <a:effectLst/>
                <a:latin typeface="Times New Roman" panose="02020603050405020304" pitchFamily="18" charset="0"/>
                <a:cs typeface="Times New Roman" panose="02020603050405020304" pitchFamily="18" charset="0"/>
                <a:hlinkClick r:id="rId2"/>
              </a:rPr>
              <a:t>https://bit.ly/2OqUaY8</a:t>
            </a:r>
            <a:endParaRPr lang="en-US" sz="2000" i="0" u="none" strike="noStrike" dirty="0">
              <a:solidFill>
                <a:srgbClr val="202124"/>
              </a:solidFill>
              <a:effectLst/>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0919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32760-FA5E-4295-A6F3-86F7E8AB28B2}"/>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History of Social Work</a:t>
            </a:r>
          </a:p>
        </p:txBody>
      </p:sp>
      <p:sp>
        <p:nvSpPr>
          <p:cNvPr id="3" name="Content Placeholder 2">
            <a:extLst>
              <a:ext uri="{FF2B5EF4-FFF2-40B4-BE49-F238E27FC236}">
                <a16:creationId xmlns:a16="http://schemas.microsoft.com/office/drawing/2014/main" id="{545527A1-47E5-47EC-950F-92451771C3A3}"/>
              </a:ext>
            </a:extLst>
          </p:cNvPr>
          <p:cNvSpPr>
            <a:spLocks noGrp="1"/>
          </p:cNvSpPr>
          <p:nvPr>
            <p:ph idx="1"/>
          </p:nvPr>
        </p:nvSpPr>
        <p:spPr/>
        <p:txBody>
          <a:bodyPr/>
          <a:lstStyle/>
          <a:p>
            <a:r>
              <a:rPr lang="en-US" dirty="0"/>
              <a:t>Charity organization society (COS) established (1958).</a:t>
            </a:r>
          </a:p>
          <a:p>
            <a:r>
              <a:rPr lang="en-US" dirty="0"/>
              <a:t>Concept of settlement houses placed their emphasis on environmental reforms.</a:t>
            </a:r>
          </a:p>
          <a:p>
            <a:r>
              <a:rPr lang="en-US" dirty="0"/>
              <a:t>The most noted leader of hull house in Chicago was Jane Addams.</a:t>
            </a:r>
          </a:p>
          <a:p>
            <a:r>
              <a:rPr lang="en-US" dirty="0"/>
              <a:t>Richard Cabot introduced medical social work in (1905).</a:t>
            </a:r>
          </a:p>
          <a:p>
            <a:r>
              <a:rPr lang="en-US" dirty="0"/>
              <a:t>In (1917) Marry Richmond published “Social Diagnosis”, a text that presented for the first time a history and methodology for social work.</a:t>
            </a:r>
          </a:p>
          <a:p>
            <a:pPr marL="0" indent="0">
              <a:buNone/>
            </a:pPr>
            <a:endParaRPr lang="en-US" dirty="0"/>
          </a:p>
        </p:txBody>
      </p:sp>
    </p:spTree>
    <p:extLst>
      <p:ext uri="{BB962C8B-B14F-4D97-AF65-F5344CB8AC3E}">
        <p14:creationId xmlns:p14="http://schemas.microsoft.com/office/powerpoint/2010/main" val="1579334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A8F5D-19DD-48D7-874D-A2EFC692E33A}"/>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Need of Social Work</a:t>
            </a:r>
          </a:p>
        </p:txBody>
      </p:sp>
      <p:sp>
        <p:nvSpPr>
          <p:cNvPr id="3" name="Content Placeholder 2">
            <a:extLst>
              <a:ext uri="{FF2B5EF4-FFF2-40B4-BE49-F238E27FC236}">
                <a16:creationId xmlns:a16="http://schemas.microsoft.com/office/drawing/2014/main" id="{765CB32A-BAE8-4C4A-8C49-4C7270FE41F4}"/>
              </a:ext>
            </a:extLst>
          </p:cNvPr>
          <p:cNvSpPr>
            <a:spLocks noGrp="1"/>
          </p:cNvSpPr>
          <p:nvPr>
            <p:ph idx="1"/>
          </p:nvPr>
        </p:nvSpPr>
        <p:spPr/>
        <p:txBody>
          <a:bodyPr>
            <a:normAutofit/>
          </a:bodyPr>
          <a:lstStyle/>
          <a:p>
            <a:pPr algn="just"/>
            <a:r>
              <a:rPr lang="en-US" sz="2000" i="0" dirty="0">
                <a:solidFill>
                  <a:srgbClr val="222222"/>
                </a:solidFill>
                <a:effectLst/>
                <a:latin typeface="Times New Roman" panose="02020603050405020304" pitchFamily="18" charset="0"/>
                <a:cs typeface="Times New Roman" panose="02020603050405020304" pitchFamily="18" charset="0"/>
              </a:rPr>
              <a:t>All nations need both social and economic resources to achieve national development. In this regard, social work can generally mediate the process of development through enabling individuals and the society to reach out for each other through a mutual need for self-fulfillment.</a:t>
            </a:r>
          </a:p>
          <a:p>
            <a:pPr algn="just"/>
            <a:r>
              <a:rPr lang="en-US" sz="2000" i="0" u="none" strike="noStrike" dirty="0">
                <a:solidFill>
                  <a:srgbClr val="202124"/>
                </a:solidFill>
                <a:effectLst/>
                <a:latin typeface="Times New Roman" panose="02020603050405020304" pitchFamily="18" charset="0"/>
                <a:cs typeface="Times New Roman" panose="02020603050405020304" pitchFamily="18" charset="0"/>
                <a:hlinkClick r:id="rId2"/>
              </a:rPr>
              <a:t>https://bit.ly/2ZwO92h</a:t>
            </a:r>
            <a:endParaRPr lang="en-US" sz="2000" i="0" u="none" strike="noStrike" dirty="0">
              <a:solidFill>
                <a:srgbClr val="202124"/>
              </a:solidFill>
              <a:effectLst/>
              <a:latin typeface="Times New Roman" panose="02020603050405020304" pitchFamily="18" charset="0"/>
              <a:cs typeface="Times New Roman" panose="02020603050405020304" pitchFamily="18" charset="0"/>
            </a:endParaRPr>
          </a:p>
          <a:p>
            <a:pPr marL="0" indent="0" algn="just">
              <a:buNone/>
            </a:pPr>
            <a:br>
              <a:rPr lang="en-US" sz="2000" dirty="0">
                <a:solidFill>
                  <a:srgbClr val="70757A"/>
                </a:solidFill>
                <a:effectLst/>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8131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71E40-A602-4D32-A1C0-ABF19A6FF822}"/>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Social Value</a:t>
            </a:r>
          </a:p>
        </p:txBody>
      </p:sp>
      <p:sp>
        <p:nvSpPr>
          <p:cNvPr id="3" name="Content Placeholder 2">
            <a:extLst>
              <a:ext uri="{FF2B5EF4-FFF2-40B4-BE49-F238E27FC236}">
                <a16:creationId xmlns:a16="http://schemas.microsoft.com/office/drawing/2014/main" id="{14F1E924-15EC-40FA-8F46-DAF4F256FFE6}"/>
              </a:ext>
            </a:extLst>
          </p:cNvPr>
          <p:cNvSpPr>
            <a:spLocks noGrp="1"/>
          </p:cNvSpPr>
          <p:nvPr>
            <p:ph idx="1"/>
          </p:nvPr>
        </p:nvSpPr>
        <p:spPr/>
        <p:txBody>
          <a:bodyPr>
            <a:normAutofit/>
          </a:bodyPr>
          <a:lstStyle/>
          <a:p>
            <a:pPr algn="just"/>
            <a:r>
              <a:rPr lang="en-US" sz="2000" i="0" dirty="0">
                <a:solidFill>
                  <a:srgbClr val="222222"/>
                </a:solidFill>
                <a:effectLst/>
                <a:latin typeface="Times New Roman" panose="02020603050405020304" pitchFamily="18" charset="0"/>
                <a:cs typeface="Times New Roman" panose="02020603050405020304" pitchFamily="18" charset="0"/>
              </a:rPr>
              <a:t>Value: Dignity and Worth of the Person Ethical Principle: Social workers respect the inherent dignity and worth of the person. Social workers treat each person in a caring and respectful fashion, mindful of individual differences and cultural and ethnic diversity.</a:t>
            </a:r>
          </a:p>
          <a:p>
            <a:pPr algn="just"/>
            <a:r>
              <a:rPr lang="en-US" sz="2000" dirty="0">
                <a:latin typeface="Times New Roman" panose="02020603050405020304" pitchFamily="18" charset="0"/>
                <a:cs typeface="Times New Roman" panose="02020603050405020304" pitchFamily="18" charset="0"/>
                <a:hlinkClick r:id="rId2"/>
              </a:rPr>
              <a:t>https://bit.ly/2DDQHTR</a:t>
            </a: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4461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0FF92-8700-418E-9D59-7EF1B6C11BA4}"/>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National Social Workers Day</a:t>
            </a:r>
          </a:p>
        </p:txBody>
      </p:sp>
      <p:sp>
        <p:nvSpPr>
          <p:cNvPr id="3" name="Content Placeholder 2">
            <a:extLst>
              <a:ext uri="{FF2B5EF4-FFF2-40B4-BE49-F238E27FC236}">
                <a16:creationId xmlns:a16="http://schemas.microsoft.com/office/drawing/2014/main" id="{979D150E-5796-49A3-B06C-FF71126C0C4D}"/>
              </a:ext>
            </a:extLst>
          </p:cNvPr>
          <p:cNvSpPr>
            <a:spLocks noGrp="1"/>
          </p:cNvSpPr>
          <p:nvPr>
            <p:ph idx="1"/>
          </p:nvPr>
        </p:nvSpPr>
        <p:spPr/>
        <p:txBody>
          <a:bodyPr>
            <a:normAutofit/>
          </a:bodyPr>
          <a:lstStyle/>
          <a:p>
            <a:pPr algn="just"/>
            <a:r>
              <a:rPr lang="en-US" sz="2000" i="0" dirty="0">
                <a:solidFill>
                  <a:srgbClr val="161717"/>
                </a:solidFill>
                <a:effectLst/>
                <a:latin typeface="Times New Roman" panose="02020603050405020304" pitchFamily="18" charset="0"/>
                <a:cs typeface="Times New Roman" panose="02020603050405020304" pitchFamily="18" charset="0"/>
              </a:rPr>
              <a:t>This year, World Social Day is on March 17. The day is an opportunity for social workers and others in the social service sector to celebrate their achievements as well as to raise awareness and support for the important role that social workers play in the lives of vulnerable families and communities. </a:t>
            </a:r>
          </a:p>
          <a:p>
            <a:pPr algn="just"/>
            <a:r>
              <a:rPr lang="en-US" sz="2000" dirty="0">
                <a:latin typeface="Times New Roman" panose="02020603050405020304" pitchFamily="18" charset="0"/>
                <a:cs typeface="Times New Roman" panose="02020603050405020304" pitchFamily="18" charset="0"/>
                <a:hlinkClick r:id="rId2"/>
              </a:rPr>
              <a:t>https://bit.ly/3fBxRLh</a:t>
            </a: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769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ED309-FD5E-46D3-8A01-6071059CDEF2}"/>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Objective of Social Work Profession</a:t>
            </a:r>
          </a:p>
        </p:txBody>
      </p:sp>
      <p:sp>
        <p:nvSpPr>
          <p:cNvPr id="3" name="Content Placeholder 2">
            <a:extLst>
              <a:ext uri="{FF2B5EF4-FFF2-40B4-BE49-F238E27FC236}">
                <a16:creationId xmlns:a16="http://schemas.microsoft.com/office/drawing/2014/main" id="{9531CA1F-28AA-481A-BE4E-F5FF5E7CD61E}"/>
              </a:ext>
            </a:extLst>
          </p:cNvPr>
          <p:cNvSpPr>
            <a:spLocks noGrp="1"/>
          </p:cNvSpPr>
          <p:nvPr>
            <p:ph idx="1"/>
          </p:nvPr>
        </p:nvSpPr>
        <p:spPr/>
        <p:txBody>
          <a:bodyPr>
            <a:normAutofit/>
          </a:bodyPr>
          <a:lstStyle/>
          <a:p>
            <a:pPr algn="just"/>
            <a:r>
              <a:rPr lang="en-US" sz="2000" i="0" dirty="0">
                <a:solidFill>
                  <a:srgbClr val="222222"/>
                </a:solidFill>
                <a:effectLst/>
                <a:latin typeface="Times New Roman" panose="02020603050405020304" pitchFamily="18" charset="0"/>
                <a:cs typeface="Times New Roman" panose="02020603050405020304" pitchFamily="18" charset="0"/>
              </a:rPr>
              <a:t>The purpose of social work is to promote or restore a mutually beneficial interaction between individuals and society in order to improve the quality of life for everyone.</a:t>
            </a:r>
          </a:p>
          <a:p>
            <a:pPr algn="just"/>
            <a:r>
              <a:rPr lang="en-US" sz="2000" dirty="0">
                <a:latin typeface="Times New Roman" panose="02020603050405020304" pitchFamily="18" charset="0"/>
                <a:cs typeface="Times New Roman" panose="02020603050405020304" pitchFamily="18" charset="0"/>
                <a:hlinkClick r:id="rId2"/>
              </a:rPr>
              <a:t>https://bit.ly/3es3Ig8</a:t>
            </a: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5665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02369-1889-49E2-8CC2-DA980A65A7F9}"/>
              </a:ext>
            </a:extLst>
          </p:cNvPr>
          <p:cNvSpPr>
            <a:spLocks noGrp="1"/>
          </p:cNvSpPr>
          <p:nvPr>
            <p:ph type="title"/>
          </p:nvPr>
        </p:nvSpPr>
        <p:spPr/>
        <p:txBody>
          <a:bodyPr/>
          <a:lstStyle/>
          <a:p>
            <a:pPr algn="ctr"/>
            <a:r>
              <a:rPr lang="en-US" sz="4000" dirty="0">
                <a:latin typeface="Times New Roman" panose="02020603050405020304" pitchFamily="18" charset="0"/>
                <a:cs typeface="Times New Roman" panose="02020603050405020304" pitchFamily="18" charset="0"/>
              </a:rPr>
              <a:t>Core Values</a:t>
            </a:r>
          </a:p>
        </p:txBody>
      </p:sp>
      <p:sp>
        <p:nvSpPr>
          <p:cNvPr id="3" name="Content Placeholder 2">
            <a:extLst>
              <a:ext uri="{FF2B5EF4-FFF2-40B4-BE49-F238E27FC236}">
                <a16:creationId xmlns:a16="http://schemas.microsoft.com/office/drawing/2014/main" id="{C3856F99-30F3-4DDB-A191-FFD0F6893229}"/>
              </a:ext>
            </a:extLst>
          </p:cNvPr>
          <p:cNvSpPr>
            <a:spLocks noGrp="1"/>
          </p:cNvSpPr>
          <p:nvPr>
            <p:ph idx="1"/>
          </p:nvPr>
        </p:nvSpPr>
        <p:spPr/>
        <p:txBody>
          <a:bodyPr>
            <a:normAutofit/>
          </a:bodyPr>
          <a:lstStyle/>
          <a:p>
            <a:pPr algn="just"/>
            <a:r>
              <a:rPr lang="en-US" sz="2000" i="0" dirty="0">
                <a:solidFill>
                  <a:srgbClr val="1A1E20"/>
                </a:solidFill>
                <a:effectLst/>
                <a:latin typeface="Times New Roman" panose="02020603050405020304" pitchFamily="18" charset="0"/>
                <a:cs typeface="Times New Roman" panose="02020603050405020304" pitchFamily="18" charset="0"/>
              </a:rPr>
              <a:t>The core values of social work include compassionate service to others, fostering dignity for all individuals, social justice, and promoting stronger human relationships. The core values alone show the importance of social work today as the values social workers promote impact individuals, communities and society. </a:t>
            </a:r>
          </a:p>
          <a:p>
            <a:pPr algn="just"/>
            <a:r>
              <a:rPr lang="en-US" sz="2000" dirty="0">
                <a:latin typeface="Times New Roman" panose="02020603050405020304" pitchFamily="18" charset="0"/>
                <a:cs typeface="Times New Roman" panose="02020603050405020304" pitchFamily="18" charset="0"/>
                <a:hlinkClick r:id="rId2"/>
              </a:rPr>
              <a:t>https://bit.ly/32nYBeo</a:t>
            </a: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68241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154</TotalTime>
  <Words>880</Words>
  <Application>Microsoft Office PowerPoint</Application>
  <PresentationFormat>Widescreen</PresentationFormat>
  <Paragraphs>64</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Century Gothic</vt:lpstr>
      <vt:lpstr>Times New Roman</vt:lpstr>
      <vt:lpstr>Wingdings</vt:lpstr>
      <vt:lpstr>Wingdings 3</vt:lpstr>
      <vt:lpstr>Ion Boardroom</vt:lpstr>
      <vt:lpstr>Social Work Profession</vt:lpstr>
      <vt:lpstr>Definition</vt:lpstr>
      <vt:lpstr>History of Social Work Profession</vt:lpstr>
      <vt:lpstr>History of Social Work</vt:lpstr>
      <vt:lpstr>Need of Social Work</vt:lpstr>
      <vt:lpstr>Social Value</vt:lpstr>
      <vt:lpstr>National Social Workers Day</vt:lpstr>
      <vt:lpstr>Objective of Social Work Profession</vt:lpstr>
      <vt:lpstr>Core Values</vt:lpstr>
      <vt:lpstr>Six Core Values</vt:lpstr>
      <vt:lpstr>Principles of Social Work</vt:lpstr>
      <vt:lpstr>Concept of Social Work in Islam</vt:lpstr>
      <vt:lpstr>Social Values of Islamic Society</vt:lpstr>
      <vt:lpstr>Islamic Welfare State</vt:lpstr>
      <vt:lpstr>Characteristics of Welfare State</vt:lpstr>
      <vt:lpstr>Slides Regarding Social Work Profession</vt:lpstr>
      <vt:lpstr>Slides Regarding Social Work Profession</vt:lpstr>
      <vt:lpstr>Slides Regarding Social Work Profession</vt:lpstr>
      <vt:lpstr>Slides Regarding Social Work Profession</vt:lpstr>
      <vt:lpstr>Slides Regarding Social Work Profession</vt:lpstr>
      <vt:lpstr>Mode of Examination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Khurram Shahjahan Hasni</dc:creator>
  <cp:lastModifiedBy>Khurram Shahjahan Hasni</cp:lastModifiedBy>
  <cp:revision>16</cp:revision>
  <dcterms:created xsi:type="dcterms:W3CDTF">2020-07-16T02:35:32Z</dcterms:created>
  <dcterms:modified xsi:type="dcterms:W3CDTF">2020-07-20T18:13:03Z</dcterms:modified>
</cp:coreProperties>
</file>