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65" r:id="rId5"/>
    <p:sldId id="266" r:id="rId6"/>
    <p:sldId id="258" r:id="rId7"/>
    <p:sldId id="259" r:id="rId8"/>
    <p:sldId id="260" r:id="rId9"/>
    <p:sldId id="261" r:id="rId10"/>
    <p:sldId id="267" r:id="rId11"/>
    <p:sldId id="262" r:id="rId12"/>
    <p:sldId id="263" r:id="rId13"/>
    <p:sldId id="264" r:id="rId14"/>
    <p:sldId id="268"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F7AB268-AD27-40AF-A7FC-9466CEF5B56E}" type="datetimeFigureOut">
              <a:rPr lang="en-US" smtClean="0"/>
              <a:pPr/>
              <a:t>5/3/2019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3FE6B49-0EA0-41D6-A241-1F910B433EE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7AB268-AD27-40AF-A7FC-9466CEF5B56E}"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FE6B49-0EA0-41D6-A241-1F910B433E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7AB268-AD27-40AF-A7FC-9466CEF5B56E}"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FE6B49-0EA0-41D6-A241-1F910B433E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7AB268-AD27-40AF-A7FC-9466CEF5B56E}"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FE6B49-0EA0-41D6-A241-1F910B433EE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F7AB268-AD27-40AF-A7FC-9466CEF5B56E}"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FE6B49-0EA0-41D6-A241-1F910B433EE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F7AB268-AD27-40AF-A7FC-9466CEF5B56E}"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FE6B49-0EA0-41D6-A241-1F910B433EE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F7AB268-AD27-40AF-A7FC-9466CEF5B56E}" type="datetimeFigureOut">
              <a:rPr lang="en-US" smtClean="0"/>
              <a:pPr/>
              <a:t>5/3/2019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FE6B49-0EA0-41D6-A241-1F910B433EE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F7AB268-AD27-40AF-A7FC-9466CEF5B56E}" type="datetimeFigureOut">
              <a:rPr lang="en-US" smtClean="0"/>
              <a:pPr/>
              <a:t>5/3/2019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FE6B49-0EA0-41D6-A241-1F910B433EE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7AB268-AD27-40AF-A7FC-9466CEF5B56E}" type="datetimeFigureOut">
              <a:rPr lang="en-US" smtClean="0"/>
              <a:pPr/>
              <a:t>5/3/2019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FE6B49-0EA0-41D6-A241-1F910B433EE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F7AB268-AD27-40AF-A7FC-9466CEF5B56E}"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FE6B49-0EA0-41D6-A241-1F910B433EE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F7AB268-AD27-40AF-A7FC-9466CEF5B56E}"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3FE6B49-0EA0-41D6-A241-1F910B433EE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F7AB268-AD27-40AF-A7FC-9466CEF5B56E}" type="datetimeFigureOut">
              <a:rPr lang="en-US" smtClean="0"/>
              <a:pPr/>
              <a:t>5/3/2019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3FE6B49-0EA0-41D6-A241-1F910B433EE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Illiteracy </a:t>
            </a:r>
            <a:endParaRPr lang="en-US" dirty="0"/>
          </a:p>
        </p:txBody>
      </p:sp>
      <p:sp>
        <p:nvSpPr>
          <p:cNvPr id="3" name="Subtitle 2"/>
          <p:cNvSpPr>
            <a:spLocks noGrp="1"/>
          </p:cNvSpPr>
          <p:nvPr>
            <p:ph type="subTitle" idx="1"/>
          </p:nvPr>
        </p:nvSpPr>
        <p:spPr/>
        <p:txBody>
          <a:bodyPr/>
          <a:lstStyle/>
          <a:p>
            <a:r>
              <a:rPr lang="en-US" dirty="0" smtClean="0"/>
              <a:t>HAFSA KARIM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a:t>
            </a:r>
            <a:endParaRPr lang="en-US" dirty="0"/>
          </a:p>
        </p:txBody>
      </p:sp>
      <p:sp>
        <p:nvSpPr>
          <p:cNvPr id="3" name="Content Placeholder 2"/>
          <p:cNvSpPr>
            <a:spLocks noGrp="1"/>
          </p:cNvSpPr>
          <p:nvPr>
            <p:ph idx="1"/>
          </p:nvPr>
        </p:nvSpPr>
        <p:spPr/>
        <p:txBody>
          <a:bodyPr/>
          <a:lstStyle/>
          <a:p>
            <a:endParaRPr lang="en-US" dirty="0" smtClean="0"/>
          </a:p>
          <a:p>
            <a:r>
              <a:rPr lang="en-US" dirty="0" smtClean="0"/>
              <a:t> Child </a:t>
            </a:r>
            <a:r>
              <a:rPr lang="en-US" dirty="0" err="1" smtClean="0"/>
              <a:t>labour</a:t>
            </a:r>
            <a:endParaRPr lang="en-US" dirty="0" smtClean="0"/>
          </a:p>
          <a:p>
            <a:r>
              <a:rPr lang="en-US" dirty="0" smtClean="0"/>
              <a:t>  Literacy rate is going down</a:t>
            </a:r>
          </a:p>
          <a:p>
            <a:r>
              <a:rPr lang="en-US" dirty="0" smtClean="0"/>
              <a:t>  International value is down</a:t>
            </a:r>
          </a:p>
          <a:p>
            <a:pPr>
              <a:buNone/>
            </a:pPr>
            <a:r>
              <a:rPr lang="en-US" dirty="0" smtClean="0"/>
              <a:t>      Hurdles in the way of progress</a:t>
            </a:r>
          </a:p>
          <a:p>
            <a:r>
              <a:rPr lang="en-US" dirty="0" smtClean="0"/>
              <a:t> Less highly qualified teachers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IMPACTS OF Illiteracy</a:t>
            </a:r>
            <a:br>
              <a:rPr lang="en-US" dirty="0" smtClean="0"/>
            </a:br>
            <a:endParaRPr lang="en-US" dirty="0"/>
          </a:p>
        </p:txBody>
      </p:sp>
      <p:sp>
        <p:nvSpPr>
          <p:cNvPr id="3" name="Content Placeholder 2"/>
          <p:cNvSpPr>
            <a:spLocks noGrp="1"/>
          </p:cNvSpPr>
          <p:nvPr>
            <p:ph idx="1"/>
          </p:nvPr>
        </p:nvSpPr>
        <p:spPr/>
        <p:txBody>
          <a:bodyPr/>
          <a:lstStyle/>
          <a:p>
            <a:r>
              <a:rPr lang="en-US" b="1" dirty="0" smtClean="0"/>
              <a:t> Low quality of life</a:t>
            </a:r>
          </a:p>
          <a:p>
            <a:r>
              <a:rPr lang="en-US" b="1" dirty="0" smtClean="0"/>
              <a:t> Crime and violence</a:t>
            </a:r>
          </a:p>
          <a:p>
            <a:r>
              <a:rPr lang="en-US" b="1" dirty="0" smtClean="0"/>
              <a:t> Poverty</a:t>
            </a:r>
          </a:p>
          <a:p>
            <a:r>
              <a:rPr lang="en-US" b="1" dirty="0" smtClean="0"/>
              <a:t> Backwardness</a:t>
            </a:r>
          </a:p>
          <a:p>
            <a:r>
              <a:rPr lang="en-US" b="1" dirty="0" smtClean="0"/>
              <a:t> Abnormal attitude and dealing</a:t>
            </a:r>
          </a:p>
          <a:p>
            <a:r>
              <a:rPr lang="en-US" b="1" dirty="0" smtClean="0"/>
              <a:t> Low development of resources</a:t>
            </a:r>
            <a:r>
              <a:rPr lang="en-US" dirty="0" smtClean="0"/>
              <a:t> </a:t>
            </a:r>
          </a:p>
          <a:p>
            <a:r>
              <a:rPr lang="en-US" b="1" dirty="0" smtClean="0"/>
              <a:t>unemployment and slow economic growth</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Solutions </a:t>
            </a:r>
            <a:endParaRPr lang="en-US" dirty="0"/>
          </a:p>
        </p:txBody>
      </p:sp>
      <p:sp>
        <p:nvSpPr>
          <p:cNvPr id="3" name="Content Placeholder 2"/>
          <p:cNvSpPr>
            <a:spLocks noGrp="1"/>
          </p:cNvSpPr>
          <p:nvPr>
            <p:ph idx="1"/>
          </p:nvPr>
        </p:nvSpPr>
        <p:spPr/>
        <p:txBody>
          <a:bodyPr/>
          <a:lstStyle/>
          <a:p>
            <a:r>
              <a:rPr lang="en-US" dirty="0" smtClean="0"/>
              <a:t>Change the Mindset:</a:t>
            </a:r>
          </a:p>
          <a:p>
            <a:pPr>
              <a:buNone/>
            </a:pPr>
            <a:r>
              <a:rPr lang="en-US" dirty="0" smtClean="0"/>
              <a:t>      It is the mind, which changes first and then it brings changes in the total of social life. Change of mind is the change of general social life. And the mind cannot be changed until the education is not given to the people. Education is the injection of change and progress. The use of radio, television”, newspapers and the mass media of. communication are the aiding sources for the acceptance of education for progress.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 Increase the Importance of Education: </a:t>
            </a:r>
          </a:p>
          <a:p>
            <a:r>
              <a:rPr lang="en-US" dirty="0" smtClean="0"/>
              <a:t> Free Educational Items</a:t>
            </a:r>
          </a:p>
          <a:p>
            <a:r>
              <a:rPr lang="en-US" dirty="0" smtClean="0"/>
              <a:t> Literacy Programs</a:t>
            </a:r>
          </a:p>
          <a:p>
            <a:r>
              <a:rPr lang="en-US" dirty="0" smtClean="0"/>
              <a:t>Attitude Change: </a:t>
            </a:r>
          </a:p>
          <a:p>
            <a:r>
              <a:rPr lang="en-US" dirty="0" smtClean="0"/>
              <a:t> Awareness about Problem: </a:t>
            </a:r>
          </a:p>
          <a:p>
            <a:r>
              <a:rPr lang="en-US" dirty="0" smtClean="0"/>
              <a:t> Increase education budget</a:t>
            </a:r>
          </a:p>
          <a:p>
            <a:pPr>
              <a:buNone/>
            </a:pPr>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Establish more schools and appoint qualified and trained teachers</a:t>
            </a:r>
          </a:p>
          <a:p>
            <a:r>
              <a:rPr lang="en-US" dirty="0" smtClean="0"/>
              <a:t> Technical education must be given to all the classes.</a:t>
            </a:r>
          </a:p>
          <a:p>
            <a:r>
              <a:rPr lang="en-US" dirty="0" smtClean="0"/>
              <a:t>  Promote primary education</a:t>
            </a:r>
          </a:p>
          <a:p>
            <a:r>
              <a:rPr lang="en-US" dirty="0" smtClean="0"/>
              <a:t> Equal education for boys and girls</a:t>
            </a:r>
          </a:p>
          <a:p>
            <a:r>
              <a:rPr lang="en-US" dirty="0" smtClean="0"/>
              <a:t>  Equal education in all regions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mtClean="0"/>
              <a:t>8 September International </a:t>
            </a:r>
            <a:r>
              <a:rPr lang="en-US" dirty="0" smtClean="0"/>
              <a:t>Literacy </a:t>
            </a:r>
            <a:r>
              <a:rPr lang="en-US" smtClean="0"/>
              <a:t>Day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illiteracy.</a:t>
            </a:r>
            <a:endParaRPr lang="en-US" dirty="0"/>
          </a:p>
        </p:txBody>
      </p:sp>
      <p:sp>
        <p:nvSpPr>
          <p:cNvPr id="3" name="Content Placeholder 2"/>
          <p:cNvSpPr>
            <a:spLocks noGrp="1"/>
          </p:cNvSpPr>
          <p:nvPr>
            <p:ph idx="1"/>
          </p:nvPr>
        </p:nvSpPr>
        <p:spPr/>
        <p:txBody>
          <a:bodyPr/>
          <a:lstStyle/>
          <a:p>
            <a:r>
              <a:rPr lang="en-US" dirty="0" smtClean="0"/>
              <a:t>lack of ability to read and write and lack of knowledge and information is called illiteracy.</a:t>
            </a:r>
          </a:p>
          <a:p>
            <a:r>
              <a:rPr lang="en-US" dirty="0" smtClean="0"/>
              <a:t> Unfortunately, poor education and illiteracy has become a major social issue not only of Pakistan but of the world as well. Education helps in improving and enhancing standards of living and quality of life which is actually the improvement of social life. While, illiterates neither get enough chances to lead a better life nor enjoy facilities of a quality life due to their lack of knowledge and education</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Education = cheapest defense of a nation</a:t>
            </a:r>
          </a:p>
          <a:p>
            <a:r>
              <a:rPr lang="en-US" dirty="0" smtClean="0"/>
              <a:t>  According to the Constitution of Islamic Republic of Pakistan: “The state of Pakistan shall remove illiteracy and provide free and compulsory secondary education within minimum possible period.”</a:t>
            </a:r>
          </a:p>
          <a:p>
            <a:r>
              <a:rPr lang="en-US" dirty="0" smtClean="0"/>
              <a:t> Un educated people = No impact on the country Illiteracy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49.9% educated populace ( Human development Report Pakistan) </a:t>
            </a:r>
          </a:p>
          <a:p>
            <a:r>
              <a:rPr lang="en-US" dirty="0" smtClean="0"/>
              <a:t>placed at 180thposition</a:t>
            </a:r>
          </a:p>
          <a:p>
            <a:r>
              <a:rPr lang="en-US" dirty="0" smtClean="0"/>
              <a:t> Primary completion rate (Date Center of UNESCO) = 33.8% in females &amp; 47.18% in males</a:t>
            </a:r>
          </a:p>
          <a:p>
            <a:r>
              <a:rPr lang="en-US" dirty="0" smtClean="0"/>
              <a:t> World's 6th largest populated country is being kept away form education.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a:t>
            </a:r>
            <a:endParaRPr lang="en-US" dirty="0"/>
          </a:p>
        </p:txBody>
      </p:sp>
      <p:sp>
        <p:nvSpPr>
          <p:cNvPr id="3" name="Content Placeholder 2"/>
          <p:cNvSpPr>
            <a:spLocks noGrp="1"/>
          </p:cNvSpPr>
          <p:nvPr>
            <p:ph idx="1"/>
          </p:nvPr>
        </p:nvSpPr>
        <p:spPr/>
        <p:txBody>
          <a:bodyPr/>
          <a:lstStyle/>
          <a:p>
            <a:r>
              <a:rPr lang="en-US" dirty="0" smtClean="0"/>
              <a:t>Unequal education system</a:t>
            </a:r>
          </a:p>
          <a:p>
            <a:r>
              <a:rPr lang="en-US" dirty="0" smtClean="0"/>
              <a:t> Different medium of instruction in public and private sectors</a:t>
            </a:r>
          </a:p>
          <a:p>
            <a:r>
              <a:rPr lang="en-US" dirty="0" smtClean="0"/>
              <a:t>  Regional disparity </a:t>
            </a:r>
          </a:p>
          <a:p>
            <a:r>
              <a:rPr lang="en-US" dirty="0" smtClean="0"/>
              <a:t> Gender discrimination</a:t>
            </a:r>
          </a:p>
          <a:p>
            <a:r>
              <a:rPr lang="en-US" dirty="0" smtClean="0"/>
              <a:t>  Poverty </a:t>
            </a:r>
          </a:p>
          <a:p>
            <a:r>
              <a:rPr lang="en-US" dirty="0" smtClean="0"/>
              <a:t> Low amount of allocated funds</a:t>
            </a:r>
          </a:p>
          <a:p>
            <a:r>
              <a:rPr lang="en-US" dirty="0" smtClean="0"/>
              <a:t> Non professional teachers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a:t>
            </a:r>
            <a:endParaRPr lang="en-US" dirty="0"/>
          </a:p>
        </p:txBody>
      </p:sp>
      <p:sp>
        <p:nvSpPr>
          <p:cNvPr id="3" name="Content Placeholder 2"/>
          <p:cNvSpPr>
            <a:spLocks noGrp="1"/>
          </p:cNvSpPr>
          <p:nvPr>
            <p:ph idx="1"/>
          </p:nvPr>
        </p:nvSpPr>
        <p:spPr/>
        <p:txBody>
          <a:bodyPr/>
          <a:lstStyle/>
          <a:p>
            <a:endParaRPr lang="en-US" dirty="0" smtClean="0"/>
          </a:p>
          <a:p>
            <a:r>
              <a:rPr lang="en-US" dirty="0" smtClean="0"/>
              <a:t> family background,</a:t>
            </a:r>
          </a:p>
          <a:p>
            <a:r>
              <a:rPr lang="en-US" dirty="0" smtClean="0"/>
              <a:t> low per capita income,</a:t>
            </a:r>
          </a:p>
          <a:p>
            <a:r>
              <a:rPr lang="en-US" dirty="0" smtClean="0"/>
              <a:t> Poor educational infrastructure,</a:t>
            </a:r>
          </a:p>
          <a:p>
            <a:pPr>
              <a:buNone/>
            </a:pP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 of illiteracy</a:t>
            </a:r>
            <a:endParaRPr lang="en-US" dirty="0"/>
          </a:p>
        </p:txBody>
      </p:sp>
      <p:sp>
        <p:nvSpPr>
          <p:cNvPr id="3" name="Content Placeholder 2"/>
          <p:cNvSpPr>
            <a:spLocks noGrp="1"/>
          </p:cNvSpPr>
          <p:nvPr>
            <p:ph idx="1"/>
          </p:nvPr>
        </p:nvSpPr>
        <p:spPr/>
        <p:txBody>
          <a:bodyPr/>
          <a:lstStyle/>
          <a:p>
            <a:r>
              <a:rPr lang="en-US" b="1" dirty="0" smtClean="0"/>
              <a:t>Culture: </a:t>
            </a:r>
            <a:endParaRPr lang="en-US" dirty="0" smtClean="0"/>
          </a:p>
          <a:p>
            <a:pPr>
              <a:buNone/>
            </a:pPr>
            <a:r>
              <a:rPr lang="en-US" dirty="0" smtClean="0"/>
              <a:t>     The most common cause of illiteracy is our traditional culture based on pure agricultural, profession in which education is not considered to be a foundation of life. Mostly, the cultivators have been illiterate people through out centuries in the history of our social life. It was considered that .if a boy become highly educated, he will become useless for the farms. it means cultivation of land and education is considered opposite concepts in our agrarian society.</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Conservative Approach: </a:t>
            </a:r>
            <a:endParaRPr lang="en-US" dirty="0" smtClean="0"/>
          </a:p>
          <a:p>
            <a:r>
              <a:rPr lang="en-US" dirty="0" smtClean="0"/>
              <a:t>     Illiteracy rate is higher among women than men. It is evident from the fact that most of the women</a:t>
            </a:r>
            <a:br>
              <a:rPr lang="en-US" dirty="0" smtClean="0"/>
            </a:br>
            <a:r>
              <a:rPr lang="en-US" dirty="0" smtClean="0"/>
              <a:t>are illiterate in rural areas.</a:t>
            </a:r>
            <a:r>
              <a:rPr lang="en-US" b="1" dirty="0" smtClean="0"/>
              <a:t> </a:t>
            </a:r>
          </a:p>
          <a:p>
            <a:r>
              <a:rPr lang="en-US" b="1" dirty="0" smtClean="0"/>
              <a:t> Low Social Contacts with Cities: </a:t>
            </a:r>
            <a:endParaRPr lang="en-US" dirty="0" smtClean="0"/>
          </a:p>
          <a:p>
            <a:pPr>
              <a:buNone/>
            </a:pPr>
            <a:r>
              <a:rPr lang="en-US" dirty="0" smtClean="0"/>
              <a:t>   Another very important factor in illiteracy is that the people of rural areas have not been in contact with big urban settlements. Social relations with urban life is very important factor for bringing about change in their attitude and actions. Because the cultivators remain busy with their lands, animals and</a:t>
            </a:r>
            <a:br>
              <a:rPr lang="en-US" dirty="0" smtClean="0"/>
            </a:br>
            <a:r>
              <a:rPr lang="en-US" dirty="0" smtClean="0"/>
              <a:t>their crops finding little time to visit cities.</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smtClean="0"/>
              <a:t> Poor Transport: </a:t>
            </a:r>
            <a:endParaRPr lang="en-US" dirty="0" smtClean="0"/>
          </a:p>
          <a:p>
            <a:pPr>
              <a:buNone/>
            </a:pPr>
            <a:r>
              <a:rPr lang="en-US" dirty="0" smtClean="0"/>
              <a:t>    Moreover transport facilities are not personal which is a hindrance is social change.</a:t>
            </a:r>
          </a:p>
          <a:p>
            <a:r>
              <a:rPr lang="en-US" b="1" dirty="0" smtClean="0"/>
              <a:t> Lack of Facilities: </a:t>
            </a:r>
            <a:endParaRPr lang="en-US" dirty="0" smtClean="0"/>
          </a:p>
          <a:p>
            <a:pPr>
              <a:buNone/>
            </a:pPr>
            <a:r>
              <a:rPr lang="en-US" dirty="0" smtClean="0"/>
              <a:t>     Lack of facilities like educational and the new environment of technology important cause of illiteracy.</a:t>
            </a:r>
          </a:p>
          <a:p>
            <a:r>
              <a:rPr lang="en-US" b="1" dirty="0" smtClean="0"/>
              <a:t> Unemployment: </a:t>
            </a:r>
            <a:endParaRPr lang="en-US" dirty="0" smtClean="0"/>
          </a:p>
          <a:p>
            <a:pPr>
              <a:buNone/>
            </a:pPr>
            <a:r>
              <a:rPr lang="en-US" dirty="0" smtClean="0"/>
              <a:t>   Another very important  factor that people of rural areas see educated young men employment that they were unemployed. Then they think that what is the use children to schools and colleges.</a:t>
            </a:r>
            <a:br>
              <a:rPr lang="en-US" dirty="0" smtClean="0"/>
            </a:br>
            <a:r>
              <a:rPr lang="en-US" b="1" dirty="0" smtClean="0"/>
              <a:t>Poor Communication Facilities:</a:t>
            </a:r>
          </a:p>
          <a:p>
            <a:pPr>
              <a:buNone/>
            </a:pPr>
            <a:r>
              <a:rPr lang="en-US" dirty="0" smtClean="0"/>
              <a:t>    The social relations with other people, with transportation and telephone are limited that is why change in their attitude and behavior towards education is limited.</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247</TotalTime>
  <Words>283</Words>
  <Application>Microsoft Office PowerPoint</Application>
  <PresentationFormat>On-screen Show (4:3)</PresentationFormat>
  <Paragraphs>70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Illiteracy </vt:lpstr>
      <vt:lpstr>illiteracy.</vt:lpstr>
      <vt:lpstr>Slide 3</vt:lpstr>
      <vt:lpstr>Slide 4</vt:lpstr>
      <vt:lpstr>Causes ….</vt:lpstr>
      <vt:lpstr>Causes ….</vt:lpstr>
      <vt:lpstr>cause of illiteracy</vt:lpstr>
      <vt:lpstr>Slide 8</vt:lpstr>
      <vt:lpstr>Slide 9</vt:lpstr>
      <vt:lpstr>Effects …..</vt:lpstr>
      <vt:lpstr>IMPACTS OF Illiteracy </vt:lpstr>
      <vt:lpstr>Solutions </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Illiteracy </dc:title>
  <dc:creator>Ali</dc:creator>
  <cp:lastModifiedBy>Ali</cp:lastModifiedBy>
  <cp:revision>39</cp:revision>
  <dcterms:created xsi:type="dcterms:W3CDTF">2018-04-23T05:44:43Z</dcterms:created>
  <dcterms:modified xsi:type="dcterms:W3CDTF">2019-05-03T06:25:10Z</dcterms:modified>
</cp:coreProperties>
</file>