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doc" ContentType="application/msword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4"/>
  </p:notesMasterIdLst>
  <p:handoutMasterIdLst>
    <p:handoutMasterId r:id="rId75"/>
  </p:handoutMasterIdLst>
  <p:sldIdLst>
    <p:sldId id="256" r:id="rId2"/>
    <p:sldId id="315" r:id="rId3"/>
    <p:sldId id="257" r:id="rId4"/>
    <p:sldId id="258" r:id="rId5"/>
    <p:sldId id="259" r:id="rId6"/>
    <p:sldId id="261" r:id="rId7"/>
    <p:sldId id="322" r:id="rId8"/>
    <p:sldId id="323" r:id="rId9"/>
    <p:sldId id="262" r:id="rId10"/>
    <p:sldId id="263" r:id="rId11"/>
    <p:sldId id="264" r:id="rId12"/>
    <p:sldId id="324" r:id="rId13"/>
    <p:sldId id="325" r:id="rId14"/>
    <p:sldId id="265" r:id="rId15"/>
    <p:sldId id="266" r:id="rId16"/>
    <p:sldId id="267" r:id="rId17"/>
    <p:sldId id="268" r:id="rId18"/>
    <p:sldId id="326" r:id="rId19"/>
    <p:sldId id="269" r:id="rId20"/>
    <p:sldId id="327" r:id="rId21"/>
    <p:sldId id="270" r:id="rId22"/>
    <p:sldId id="271" r:id="rId23"/>
    <p:sldId id="272" r:id="rId24"/>
    <p:sldId id="273" r:id="rId25"/>
    <p:sldId id="308" r:id="rId26"/>
    <p:sldId id="306" r:id="rId27"/>
    <p:sldId id="307" r:id="rId28"/>
    <p:sldId id="274" r:id="rId29"/>
    <p:sldId id="275" r:id="rId30"/>
    <p:sldId id="276" r:id="rId31"/>
    <p:sldId id="277" r:id="rId32"/>
    <p:sldId id="328" r:id="rId33"/>
    <p:sldId id="278" r:id="rId34"/>
    <p:sldId id="309" r:id="rId35"/>
    <p:sldId id="314" r:id="rId36"/>
    <p:sldId id="311" r:id="rId37"/>
    <p:sldId id="279" r:id="rId38"/>
    <p:sldId id="280" r:id="rId39"/>
    <p:sldId id="312" r:id="rId40"/>
    <p:sldId id="281" r:id="rId41"/>
    <p:sldId id="282" r:id="rId42"/>
    <p:sldId id="283" r:id="rId43"/>
    <p:sldId id="284" r:id="rId44"/>
    <p:sldId id="317" r:id="rId45"/>
    <p:sldId id="260" r:id="rId46"/>
    <p:sldId id="285" r:id="rId47"/>
    <p:sldId id="286" r:id="rId48"/>
    <p:sldId id="287" r:id="rId49"/>
    <p:sldId id="288" r:id="rId50"/>
    <p:sldId id="318" r:id="rId51"/>
    <p:sldId id="289" r:id="rId52"/>
    <p:sldId id="290" r:id="rId53"/>
    <p:sldId id="291" r:id="rId54"/>
    <p:sldId id="292" r:id="rId55"/>
    <p:sldId id="319" r:id="rId56"/>
    <p:sldId id="293" r:id="rId57"/>
    <p:sldId id="294" r:id="rId58"/>
    <p:sldId id="320" r:id="rId59"/>
    <p:sldId id="295" r:id="rId60"/>
    <p:sldId id="296" r:id="rId61"/>
    <p:sldId id="321" r:id="rId62"/>
    <p:sldId id="297" r:id="rId63"/>
    <p:sldId id="298" r:id="rId64"/>
    <p:sldId id="299" r:id="rId65"/>
    <p:sldId id="300" r:id="rId66"/>
    <p:sldId id="301" r:id="rId67"/>
    <p:sldId id="302" r:id="rId68"/>
    <p:sldId id="316" r:id="rId69"/>
    <p:sldId id="303" r:id="rId70"/>
    <p:sldId id="304" r:id="rId71"/>
    <p:sldId id="305" r:id="rId72"/>
    <p:sldId id="313" r:id="rId73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A75151"/>
    <a:srgbClr val="42B200"/>
    <a:srgbClr val="51DC00"/>
    <a:srgbClr val="014A01"/>
    <a:srgbClr val="380069"/>
    <a:srgbClr val="000000"/>
    <a:srgbClr val="FEF8F9"/>
    <a:srgbClr val="CC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69" autoAdjust="0"/>
    <p:restoredTop sz="94660"/>
  </p:normalViewPr>
  <p:slideViewPr>
    <p:cSldViewPr>
      <p:cViewPr>
        <p:scale>
          <a:sx n="62" d="100"/>
          <a:sy n="62" d="100"/>
        </p:scale>
        <p:origin x="-162" y="84"/>
      </p:cViewPr>
      <p:guideLst>
        <p:guide orient="horz" pos="2160"/>
        <p:guide orient="horz" pos="1344"/>
        <p:guide orient="horz" pos="4080"/>
        <p:guide pos="2880"/>
        <p:guide pos="240"/>
        <p:guide pos="5520"/>
        <p:guide pos="576"/>
        <p:guide/>
        <p:guide pos="5759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214" y="-102"/>
      </p:cViewPr>
      <p:guideLst>
        <p:guide orient="horz" pos="3128"/>
        <p:guide pos="214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63.xml"/><Relationship Id="rId3" Type="http://schemas.openxmlformats.org/officeDocument/2006/relationships/slide" Target="slides/slide27.xml"/><Relationship Id="rId7" Type="http://schemas.openxmlformats.org/officeDocument/2006/relationships/slide" Target="slides/slide39.xml"/><Relationship Id="rId2" Type="http://schemas.openxmlformats.org/officeDocument/2006/relationships/slide" Target="slides/slide26.xml"/><Relationship Id="rId1" Type="http://schemas.openxmlformats.org/officeDocument/2006/relationships/slide" Target="slides/slide25.xml"/><Relationship Id="rId6" Type="http://schemas.openxmlformats.org/officeDocument/2006/relationships/slide" Target="slides/slide36.xml"/><Relationship Id="rId5" Type="http://schemas.openxmlformats.org/officeDocument/2006/relationships/slide" Target="slides/slide35.xml"/><Relationship Id="rId4" Type="http://schemas.openxmlformats.org/officeDocument/2006/relationships/slide" Target="slides/slide34.xml"/><Relationship Id="rId9" Type="http://schemas.openxmlformats.org/officeDocument/2006/relationships/slide" Target="slides/slide7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1460500" y="107950"/>
            <a:ext cx="393858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Fundamentals of Financial Management, 13e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Chapter 13: Capital Budgeting Techniques</a:t>
            </a:r>
          </a:p>
        </p:txBody>
      </p:sp>
      <p:sp>
        <p:nvSpPr>
          <p:cNvPr id="77827" name="Rectangle 4"/>
          <p:cNvSpPr>
            <a:spLocks noChangeArrowheads="1"/>
          </p:cNvSpPr>
          <p:nvPr/>
        </p:nvSpPr>
        <p:spPr bwMode="auto">
          <a:xfrm>
            <a:off x="3095625" y="9329738"/>
            <a:ext cx="727075" cy="29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0"/>
              <a:t>XIII - </a:t>
            </a:r>
            <a:fld id="{EB43C521-A1A8-4143-8884-F7E5D4934247}" type="slidenum">
              <a:rPr lang="en-US" sz="1200" b="0"/>
              <a:pPr eaLnBrk="0" hangingPunct="0"/>
              <a:t>‹#›</a:t>
            </a:fld>
            <a:endParaRPr lang="en-US" sz="1200" b="0"/>
          </a:p>
        </p:txBody>
      </p:sp>
      <p:sp>
        <p:nvSpPr>
          <p:cNvPr id="77828" name="Rectangle 5"/>
          <p:cNvSpPr>
            <a:spLocks noChangeArrowheads="1"/>
          </p:cNvSpPr>
          <p:nvPr/>
        </p:nvSpPr>
        <p:spPr bwMode="auto">
          <a:xfrm>
            <a:off x="203200" y="9263063"/>
            <a:ext cx="21320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000" b="0">
                <a:solidFill>
                  <a:srgbClr val="000000"/>
                </a:solidFill>
              </a:rPr>
              <a:t>Van Horne &amp; Wachowicz, </a:t>
            </a:r>
          </a:p>
          <a:p>
            <a:pPr algn="ctr" eaLnBrk="0" hangingPunct="0"/>
            <a:r>
              <a:rPr lang="en-US" sz="1000" b="0">
                <a:solidFill>
                  <a:srgbClr val="000000"/>
                </a:solidFill>
              </a:rPr>
              <a:t>© Pearson Education Limited 2009</a:t>
            </a:r>
          </a:p>
        </p:txBody>
      </p:sp>
      <p:sp>
        <p:nvSpPr>
          <p:cNvPr id="77829" name="Rectangle 7"/>
          <p:cNvSpPr>
            <a:spLocks noChangeArrowheads="1"/>
          </p:cNvSpPr>
          <p:nvPr/>
        </p:nvSpPr>
        <p:spPr bwMode="auto">
          <a:xfrm>
            <a:off x="4451350" y="9263063"/>
            <a:ext cx="2090738" cy="430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000" b="0">
                <a:solidFill>
                  <a:srgbClr val="000000"/>
                </a:solidFill>
              </a:rPr>
              <a:t>by Gregory A. Kuhlemeyer, Ph.D.,</a:t>
            </a:r>
          </a:p>
          <a:p>
            <a:pPr algn="ctr" eaLnBrk="0" hangingPunct="0"/>
            <a:r>
              <a:rPr lang="en-US" sz="1000" b="0">
                <a:solidFill>
                  <a:srgbClr val="000000"/>
                </a:solidFill>
              </a:rPr>
              <a:t>Carroll University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7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52475"/>
            <a:ext cx="4946650" cy="37099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203200" y="9263063"/>
            <a:ext cx="21320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000" b="0">
                <a:solidFill>
                  <a:srgbClr val="000000"/>
                </a:solidFill>
              </a:rPr>
              <a:t>Van Horne &amp; Wachowicz, </a:t>
            </a:r>
          </a:p>
          <a:p>
            <a:pPr algn="ctr" eaLnBrk="0" hangingPunct="0"/>
            <a:r>
              <a:rPr lang="en-US" sz="1000" b="0">
                <a:solidFill>
                  <a:srgbClr val="000000"/>
                </a:solidFill>
              </a:rPr>
              <a:t>© Pearson Education Limited 2009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3095625" y="9329738"/>
            <a:ext cx="727075" cy="29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0"/>
              <a:t>XIII - </a:t>
            </a:r>
            <a:fld id="{2ABECB5A-DB11-408A-A81F-F0111B2D062B}" type="slidenum">
              <a:rPr lang="en-US" sz="1200" b="0"/>
              <a:pPr eaLnBrk="0" hangingPunct="0"/>
              <a:t>‹#›</a:t>
            </a:fld>
            <a:endParaRPr lang="en-US" sz="1200" b="0"/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4451350" y="9263063"/>
            <a:ext cx="2090738" cy="430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000" b="0">
                <a:solidFill>
                  <a:srgbClr val="000000"/>
                </a:solidFill>
              </a:rPr>
              <a:t>by Gregory A. Kuhlemeyer, Ph.D.,</a:t>
            </a:r>
          </a:p>
          <a:p>
            <a:pPr algn="ctr" eaLnBrk="0" hangingPunct="0"/>
            <a:r>
              <a:rPr lang="en-US" sz="1000" b="0">
                <a:solidFill>
                  <a:srgbClr val="000000"/>
                </a:solidFill>
              </a:rPr>
              <a:t>Carroll University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1460500" y="107950"/>
            <a:ext cx="393858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Fundamentals of Financial Management, 13e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</a:rPr>
              <a:t>Chapter 13: Capital Budgeting Techniques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  <p:sp>
        <p:nvSpPr>
          <p:cNvPr id="7680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76250"/>
            <a:ext cx="1943100" cy="5619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76250"/>
            <a:ext cx="5676900" cy="5619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76250"/>
            <a:ext cx="6781800" cy="1276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76250"/>
            <a:ext cx="6781800" cy="1276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735013"/>
            <a:ext cx="6781800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 Third Level</a:t>
            </a:r>
          </a:p>
          <a:p>
            <a:pPr lvl="3"/>
            <a:r>
              <a:rPr lang="en-US" smtClean="0"/>
              <a:t> Fourth Level</a:t>
            </a:r>
          </a:p>
          <a:p>
            <a:pPr lvl="4"/>
            <a:r>
              <a:rPr lang="en-US" smtClean="0"/>
              <a:t> Fifth Level</a:t>
            </a:r>
          </a:p>
        </p:txBody>
      </p:sp>
      <p:pic>
        <p:nvPicPr>
          <p:cNvPr id="6" name="Picture 5" descr="Wach13ed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1541633" cy="161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54" name="Text Box 6"/>
          <p:cNvSpPr txBox="1">
            <a:spLocks noChangeArrowheads="1"/>
          </p:cNvSpPr>
          <p:nvPr userDrawn="1"/>
        </p:nvSpPr>
        <p:spPr bwMode="auto">
          <a:xfrm>
            <a:off x="63500" y="6513513"/>
            <a:ext cx="806450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5" tIns="45718" rIns="91435" bIns="45718"/>
          <a:lstStyle>
            <a:lvl1pPr eaLnBrk="0" hangingPunct="0">
              <a:defRPr sz="3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800" b="0" smtClean="0">
                <a:solidFill>
                  <a:srgbClr val="000000"/>
                </a:solidFill>
              </a:rPr>
              <a:t>13.</a:t>
            </a:r>
            <a:fld id="{8E6BFE6D-8543-46CE-BB16-DB42C5863BE6}" type="slidenum">
              <a:rPr lang="en-GB" sz="800" b="0" smtClean="0">
                <a:solidFill>
                  <a:srgbClr val="000000"/>
                </a:solidFill>
              </a:rPr>
              <a:pPr algn="ctr">
                <a:defRPr/>
              </a:pPr>
              <a:t>‹#›</a:t>
            </a:fld>
            <a:endParaRPr lang="en-GB" sz="800" b="0" smtClean="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1030" name="Text Box 7"/>
          <p:cNvSpPr txBox="1">
            <a:spLocks noChangeArrowheads="1"/>
          </p:cNvSpPr>
          <p:nvPr userDrawn="1"/>
        </p:nvSpPr>
        <p:spPr bwMode="auto">
          <a:xfrm>
            <a:off x="219075" y="6524625"/>
            <a:ext cx="8642350" cy="18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>
            <a:lvl1pPr eaLnBrk="0" hangingPunct="0">
              <a:defRPr sz="3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r>
              <a:rPr lang="en-US" sz="800" b="0" smtClean="0">
                <a:solidFill>
                  <a:srgbClr val="000000"/>
                </a:solidFill>
                <a:cs typeface="Times New Roman" pitchFamily="18" charset="0"/>
              </a:rPr>
              <a:t>Van Horne and Wachowicz, Fundamentals of Financial Management, 13th edition. © Pearson Education Limited 2009. Created by Gregory Kuhlemeyer.</a:t>
            </a:r>
            <a:endParaRPr lang="en-GB" sz="800" b="0" smtClean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75000"/>
        <a:buFont typeface="Monotype Sorts" pitchFamily="2" charset="2"/>
        <a:buChar char="u"/>
        <a:defRPr sz="36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75000"/>
        <a:buFont typeface="Monotype Sorts" pitchFamily="2" charset="2"/>
        <a:buChar char="u"/>
        <a:defRPr sz="3600" b="1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u"/>
        <a:defRPr sz="3600" b="1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u"/>
        <a:defRPr sz="3600" b="1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u"/>
        <a:defRPr sz="3600" b="1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u"/>
        <a:defRPr sz="3600" b="1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u"/>
        <a:defRPr sz="3600" b="1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u"/>
        <a:defRPr sz="3600" b="1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u"/>
        <a:defRPr sz="3600" b="1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41363"/>
            <a:ext cx="7772400" cy="1185862"/>
          </a:xfrm>
        </p:spPr>
        <p:txBody>
          <a:bodyPr/>
          <a:lstStyle/>
          <a:p>
            <a:pPr algn="ctr">
              <a:defRPr/>
            </a:pPr>
            <a:r>
              <a:rPr lang="en-US" sz="7200" b="1"/>
              <a:t>Chapter 13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14600"/>
            <a:ext cx="7696200" cy="2133600"/>
          </a:xfrm>
          <a:effectLst>
            <a:outerShdw dist="179605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defRPr/>
            </a:pPr>
            <a:r>
              <a:rPr lang="en-US" sz="6600">
                <a:effectLst>
                  <a:outerShdw blurRad="38100" dist="38100" dir="2700000" algn="tl">
                    <a:srgbClr val="C0C0C0"/>
                  </a:outerShdw>
                </a:effectLst>
              </a:rPr>
              <a:t>Capital Budgeting Techniques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5162550" y="3343275"/>
            <a:ext cx="787400" cy="4445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5035550" y="2101850"/>
            <a:ext cx="711200" cy="396875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11268" name="Oval 5"/>
          <p:cNvSpPr>
            <a:spLocks noChangeArrowheads="1"/>
          </p:cNvSpPr>
          <p:nvPr/>
        </p:nvSpPr>
        <p:spPr bwMode="auto">
          <a:xfrm>
            <a:off x="6731000" y="2838450"/>
            <a:ext cx="774700" cy="479425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1676400" y="682625"/>
            <a:ext cx="7391400" cy="76835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 dirty="0"/>
              <a:t>Payback Solution </a:t>
            </a:r>
            <a:r>
              <a:rPr lang="en-US" b="1" dirty="0" smtClean="0"/>
              <a:t>(#3)</a:t>
            </a:r>
            <a:endParaRPr lang="en-US" b="1" dirty="0"/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943100" y="4143375"/>
            <a:ext cx="6819900" cy="2033588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lvl="1">
              <a:buFont typeface="Monotype Sorts" pitchFamily="2" charset="2"/>
              <a:buNone/>
              <a:defRPr/>
            </a:pPr>
            <a:r>
              <a:rPr lang="en-US" sz="320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PBP</a:t>
            </a:r>
            <a:r>
              <a:rPr lang="en-US" sz="3200" smtClean="0"/>
              <a:t> 	= </a:t>
            </a:r>
            <a:r>
              <a:rPr lang="en-US" sz="3200" smtClean="0">
                <a:solidFill>
                  <a:srgbClr val="014A01"/>
                </a:solidFill>
              </a:rPr>
              <a:t>3</a:t>
            </a:r>
            <a:r>
              <a:rPr lang="en-US" sz="3200" smtClean="0"/>
              <a:t> + ( </a:t>
            </a:r>
            <a:r>
              <a:rPr lang="en-US" sz="3200" smtClean="0">
                <a:solidFill>
                  <a:schemeClr val="hlink"/>
                </a:solidFill>
              </a:rPr>
              <a:t>3K </a:t>
            </a:r>
            <a:r>
              <a:rPr lang="en-US" sz="3200" smtClean="0"/>
              <a:t>) / </a:t>
            </a:r>
            <a:r>
              <a:rPr lang="en-US" sz="3200" smtClean="0">
                <a:solidFill>
                  <a:srgbClr val="CF76F4"/>
                </a:solidFill>
              </a:rPr>
              <a:t>10K</a:t>
            </a:r>
            <a:r>
              <a:rPr lang="en-US" sz="3200" smtClean="0">
                <a:solidFill>
                  <a:schemeClr val="hlink"/>
                </a:solidFill>
              </a:rPr>
              <a:t>	</a:t>
            </a:r>
            <a:r>
              <a:rPr lang="en-US" sz="3200" smtClean="0"/>
              <a:t>			= </a:t>
            </a:r>
            <a:r>
              <a:rPr lang="en-US" sz="320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3.3 Years</a:t>
            </a:r>
            <a:endParaRPr lang="en-US" sz="3200" smtClean="0"/>
          </a:p>
          <a:p>
            <a:pPr lvl="1" algn="ctr">
              <a:buFont typeface="Monotype Sorts" pitchFamily="2" charset="2"/>
              <a:buNone/>
              <a:defRPr/>
            </a:pPr>
            <a:r>
              <a:rPr lang="en-US" sz="2600" smtClean="0"/>
              <a:t>Note: Take absolute value of last negative cumulative cash flow value.</a:t>
            </a:r>
          </a:p>
        </p:txBody>
      </p:sp>
      <p:sp>
        <p:nvSpPr>
          <p:cNvPr id="11271" name="Line 11"/>
          <p:cNvSpPr>
            <a:spLocks noChangeShapeType="1"/>
          </p:cNvSpPr>
          <p:nvPr/>
        </p:nvSpPr>
        <p:spPr bwMode="auto">
          <a:xfrm>
            <a:off x="914400" y="2514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72" name="Line 12"/>
          <p:cNvSpPr>
            <a:spLocks noChangeShapeType="1"/>
          </p:cNvSpPr>
          <p:nvPr/>
        </p:nvSpPr>
        <p:spPr bwMode="auto">
          <a:xfrm>
            <a:off x="2362200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73" name="Line 13"/>
          <p:cNvSpPr>
            <a:spLocks noChangeShapeType="1"/>
          </p:cNvSpPr>
          <p:nvPr/>
        </p:nvSpPr>
        <p:spPr bwMode="auto">
          <a:xfrm>
            <a:off x="3962400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74" name="Line 14"/>
          <p:cNvSpPr>
            <a:spLocks noChangeShapeType="1"/>
          </p:cNvSpPr>
          <p:nvPr/>
        </p:nvSpPr>
        <p:spPr bwMode="auto">
          <a:xfrm>
            <a:off x="5410200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75" name="Line 15"/>
          <p:cNvSpPr>
            <a:spLocks noChangeShapeType="1"/>
          </p:cNvSpPr>
          <p:nvPr/>
        </p:nvSpPr>
        <p:spPr bwMode="auto">
          <a:xfrm>
            <a:off x="7010400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76" name="Line 16"/>
          <p:cNvSpPr>
            <a:spLocks noChangeShapeType="1"/>
          </p:cNvSpPr>
          <p:nvPr/>
        </p:nvSpPr>
        <p:spPr bwMode="auto">
          <a:xfrm>
            <a:off x="8305800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77" name="Line 17"/>
          <p:cNvSpPr>
            <a:spLocks noChangeShapeType="1"/>
          </p:cNvSpPr>
          <p:nvPr/>
        </p:nvSpPr>
        <p:spPr bwMode="auto">
          <a:xfrm>
            <a:off x="914400" y="2819400"/>
            <a:ext cx="7391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78" name="Rectangle 19"/>
          <p:cNvSpPr>
            <a:spLocks noChangeArrowheads="1"/>
          </p:cNvSpPr>
          <p:nvPr/>
        </p:nvSpPr>
        <p:spPr bwMode="auto">
          <a:xfrm>
            <a:off x="522288" y="4805363"/>
            <a:ext cx="177482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 b="0"/>
              <a:t>Cumulative</a:t>
            </a:r>
          </a:p>
          <a:p>
            <a:pPr algn="ctr" eaLnBrk="0" hangingPunct="0"/>
            <a:r>
              <a:rPr lang="en-US" sz="2400" b="0"/>
              <a:t>Cash Flows</a:t>
            </a:r>
          </a:p>
        </p:txBody>
      </p:sp>
      <p:sp>
        <p:nvSpPr>
          <p:cNvPr id="11279" name="Line 20"/>
          <p:cNvSpPr>
            <a:spLocks noChangeShapeType="1"/>
          </p:cNvSpPr>
          <p:nvPr/>
        </p:nvSpPr>
        <p:spPr bwMode="auto">
          <a:xfrm flipV="1">
            <a:off x="1257300" y="3943350"/>
            <a:ext cx="400050" cy="771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1280" name="Line 21"/>
          <p:cNvSpPr>
            <a:spLocks noChangeShapeType="1"/>
          </p:cNvSpPr>
          <p:nvPr/>
        </p:nvSpPr>
        <p:spPr bwMode="auto">
          <a:xfrm>
            <a:off x="6057900" y="2114550"/>
            <a:ext cx="0" cy="19145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1281" name="Rectangle 18"/>
          <p:cNvSpPr>
            <a:spLocks noChangeArrowheads="1"/>
          </p:cNvSpPr>
          <p:nvPr/>
        </p:nvSpPr>
        <p:spPr bwMode="auto">
          <a:xfrm>
            <a:off x="228600" y="2881313"/>
            <a:ext cx="85915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  –40 K          10 K           12 K          15 K</a:t>
            </a:r>
            <a:r>
              <a:rPr lang="en-US" sz="2400" i="1"/>
              <a:t>           </a:t>
            </a:r>
            <a:r>
              <a:rPr lang="en-US" sz="2400">
                <a:solidFill>
                  <a:srgbClr val="CF76F4"/>
                </a:solidFill>
              </a:rPr>
              <a:t>10 K          </a:t>
            </a:r>
            <a:r>
              <a:rPr lang="en-US" sz="2400"/>
              <a:t>7 K</a:t>
            </a:r>
          </a:p>
        </p:txBody>
      </p:sp>
      <p:sp>
        <p:nvSpPr>
          <p:cNvPr id="11282" name="Rectangle 10"/>
          <p:cNvSpPr>
            <a:spLocks noChangeArrowheads="1"/>
          </p:cNvSpPr>
          <p:nvPr/>
        </p:nvSpPr>
        <p:spPr bwMode="auto">
          <a:xfrm>
            <a:off x="747713" y="2073275"/>
            <a:ext cx="77692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0             1              2            </a:t>
            </a:r>
            <a:r>
              <a:rPr lang="en-US" sz="2800">
                <a:solidFill>
                  <a:srgbClr val="014A01"/>
                </a:solidFill>
              </a:rPr>
              <a:t>3</a:t>
            </a:r>
            <a:r>
              <a:rPr lang="en-US" sz="2800"/>
              <a:t>               4           5</a:t>
            </a:r>
          </a:p>
        </p:txBody>
      </p:sp>
      <p:sp>
        <p:nvSpPr>
          <p:cNvPr id="11283" name="Rectangle 4"/>
          <p:cNvSpPr>
            <a:spLocks noChangeArrowheads="1"/>
          </p:cNvSpPr>
          <p:nvPr/>
        </p:nvSpPr>
        <p:spPr bwMode="auto">
          <a:xfrm>
            <a:off x="450850" y="3341688"/>
            <a:ext cx="8540750" cy="45243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2300">
                <a:solidFill>
                  <a:schemeClr val="hlink"/>
                </a:solidFill>
              </a:rPr>
              <a:t>–40 K         –30 K          –18 K          –3 K</a:t>
            </a:r>
            <a:r>
              <a:rPr lang="en-US" sz="2300">
                <a:solidFill>
                  <a:schemeClr val="tx2"/>
                </a:solidFill>
              </a:rPr>
              <a:t>            7 K         14 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ChangeArrowheads="1"/>
          </p:cNvSpPr>
          <p:nvPr/>
        </p:nvSpPr>
        <p:spPr bwMode="auto">
          <a:xfrm>
            <a:off x="1143000" y="3630613"/>
            <a:ext cx="67056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391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PBP Acceptance Criterion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55600" y="4468813"/>
            <a:ext cx="7848600" cy="1550987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Font typeface="Monotype Sorts" pitchFamily="2" charset="2"/>
              <a:buNone/>
            </a:pPr>
            <a:r>
              <a:rPr lang="en-US" sz="3200" smtClean="0">
                <a:solidFill>
                  <a:schemeClr val="tx2"/>
                </a:solidFill>
              </a:rPr>
              <a:t>Yes!  </a:t>
            </a:r>
            <a:r>
              <a:rPr lang="en-US" sz="3200" smtClean="0"/>
              <a:t>The firm will receive back the initial cash outlay in less than 3.5 years. [</a:t>
            </a:r>
            <a:r>
              <a:rPr lang="en-US" sz="3200" smtClean="0">
                <a:solidFill>
                  <a:srgbClr val="A75151"/>
                </a:solidFill>
              </a:rPr>
              <a:t>3.3 Years </a:t>
            </a:r>
            <a:r>
              <a:rPr lang="en-US" sz="3200" smtClean="0"/>
              <a:t>&lt; </a:t>
            </a:r>
            <a:r>
              <a:rPr lang="en-US" sz="3200" smtClean="0">
                <a:solidFill>
                  <a:srgbClr val="42B200"/>
                </a:solidFill>
              </a:rPr>
              <a:t>3.5 Year Max</a:t>
            </a:r>
            <a:r>
              <a:rPr lang="en-US" sz="3200" smtClean="0">
                <a:solidFill>
                  <a:srgbClr val="014A01"/>
                </a:solidFill>
              </a:rPr>
              <a:t>.</a:t>
            </a:r>
            <a:r>
              <a:rPr lang="en-US" sz="3200" smtClean="0"/>
              <a:t>]</a:t>
            </a:r>
          </a:p>
        </p:txBody>
      </p:sp>
      <p:sp>
        <p:nvSpPr>
          <p:cNvPr id="1229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2030413"/>
            <a:ext cx="7924800" cy="2232025"/>
          </a:xfrm>
        </p:spPr>
        <p:txBody>
          <a:bodyPr>
            <a:spAutoFit/>
          </a:bodyPr>
          <a:lstStyle/>
          <a:p>
            <a:pPr lvl="1" algn="ctr">
              <a:buFont typeface="Monotype Sorts" pitchFamily="2" charset="2"/>
              <a:buNone/>
            </a:pPr>
            <a:r>
              <a:rPr lang="en-US" sz="3200" smtClean="0"/>
              <a:t>The management of </a:t>
            </a:r>
            <a:r>
              <a:rPr lang="en-US" sz="3200" i="1" smtClean="0"/>
              <a:t>Basket Wonders </a:t>
            </a:r>
            <a:r>
              <a:rPr lang="en-US" sz="3200" smtClean="0"/>
              <a:t>has set a maximum PBP of </a:t>
            </a:r>
            <a:r>
              <a:rPr lang="en-US" sz="3200" smtClean="0">
                <a:solidFill>
                  <a:srgbClr val="42B200"/>
                </a:solidFill>
              </a:rPr>
              <a:t>3.5 years </a:t>
            </a:r>
            <a:r>
              <a:rPr lang="en-US" sz="3200" smtClean="0"/>
              <a:t>for projects of this type.</a:t>
            </a:r>
          </a:p>
          <a:p>
            <a:pPr lvl="1" algn="ctr">
              <a:buFont typeface="Monotype Sorts" pitchFamily="2" charset="2"/>
              <a:buNone/>
            </a:pPr>
            <a:r>
              <a:rPr lang="en-US" sz="3200" smtClean="0">
                <a:solidFill>
                  <a:schemeClr val="hlink"/>
                </a:solidFill>
              </a:rPr>
              <a:t>Should this project be accepted?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92113"/>
            <a:ext cx="6781800" cy="1444625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Payback Period </a:t>
            </a:r>
            <a:br>
              <a:rPr lang="en-US" b="1" dirty="0" smtClean="0"/>
            </a:br>
            <a:r>
              <a:rPr lang="en-US" b="1" dirty="0" smtClean="0"/>
              <a:t>(Equal Cash Inflow)</a:t>
            </a:r>
            <a:endParaRPr lang="en-US" b="1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we assume for the same example the cash outflow is $40,000 and the inflow will be $15,000 each year, what is the payback period?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92113"/>
            <a:ext cx="7239000" cy="1444625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Payback Period (PBP)(Solution)</a:t>
            </a:r>
            <a:endParaRPr lang="en-US" b="1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r>
              <a:rPr lang="en-US" smtClean="0"/>
              <a:t>Payback period = Cash outflow/ Annual Cash inflow</a:t>
            </a:r>
          </a:p>
          <a:p>
            <a:r>
              <a:rPr lang="en-US" smtClean="0"/>
              <a:t>$40,000 / 15,000 = </a:t>
            </a:r>
            <a:r>
              <a:rPr lang="en-US" smtClean="0">
                <a:solidFill>
                  <a:srgbClr val="C00000"/>
                </a:solidFill>
              </a:rPr>
              <a:t>2</a:t>
            </a:r>
            <a:r>
              <a:rPr lang="en-US" smtClean="0"/>
              <a:t>.</a:t>
            </a:r>
            <a:r>
              <a:rPr lang="en-US" smtClean="0">
                <a:solidFill>
                  <a:srgbClr val="42B200"/>
                </a:solidFill>
              </a:rPr>
              <a:t>67</a:t>
            </a:r>
          </a:p>
          <a:p>
            <a:r>
              <a:rPr lang="en-US" smtClean="0"/>
              <a:t>0.</a:t>
            </a:r>
            <a:r>
              <a:rPr lang="en-US" smtClean="0">
                <a:solidFill>
                  <a:srgbClr val="42B200"/>
                </a:solidFill>
              </a:rPr>
              <a:t>67</a:t>
            </a:r>
            <a:r>
              <a:rPr lang="en-US" smtClean="0"/>
              <a:t> x 12 = </a:t>
            </a:r>
            <a:r>
              <a:rPr lang="en-US" smtClean="0">
                <a:solidFill>
                  <a:srgbClr val="00B0F0"/>
                </a:solidFill>
              </a:rPr>
              <a:t>8</a:t>
            </a:r>
            <a:r>
              <a:rPr lang="en-US" smtClean="0"/>
              <a:t>.</a:t>
            </a:r>
            <a:r>
              <a:rPr lang="en-US" smtClean="0">
                <a:solidFill>
                  <a:srgbClr val="FF0000"/>
                </a:solidFill>
              </a:rPr>
              <a:t>04</a:t>
            </a:r>
          </a:p>
          <a:p>
            <a:r>
              <a:rPr lang="en-US" smtClean="0"/>
              <a:t>0.</a:t>
            </a:r>
            <a:r>
              <a:rPr lang="en-US" smtClean="0">
                <a:solidFill>
                  <a:srgbClr val="FF0000"/>
                </a:solidFill>
              </a:rPr>
              <a:t>04</a:t>
            </a:r>
            <a:r>
              <a:rPr lang="en-US" smtClean="0"/>
              <a:t> x 30 = 1.2</a:t>
            </a:r>
          </a:p>
          <a:p>
            <a:r>
              <a:rPr lang="en-US" smtClean="0"/>
              <a:t>The (PBP) is </a:t>
            </a:r>
            <a:r>
              <a:rPr lang="en-US" smtClean="0">
                <a:solidFill>
                  <a:srgbClr val="C00000"/>
                </a:solidFill>
              </a:rPr>
              <a:t>2</a:t>
            </a:r>
            <a:r>
              <a:rPr lang="en-US" smtClean="0"/>
              <a:t> years and </a:t>
            </a:r>
            <a:r>
              <a:rPr lang="en-US" smtClean="0">
                <a:solidFill>
                  <a:srgbClr val="00B0F0"/>
                </a:solidFill>
              </a:rPr>
              <a:t>8</a:t>
            </a:r>
            <a:r>
              <a:rPr lang="en-US" smtClean="0"/>
              <a:t> month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200025"/>
            <a:ext cx="7086600" cy="142875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 defTabSz="395288">
              <a:defRPr/>
            </a:pPr>
            <a:r>
              <a:rPr lang="en-US" b="1" smtClean="0"/>
              <a:t>PBP Strengths 		</a:t>
            </a:r>
            <a:br>
              <a:rPr lang="en-US" b="1" smtClean="0"/>
            </a:br>
            <a:r>
              <a:rPr lang="en-US" b="1" smtClean="0"/>
              <a:t>and Weaknesses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981200"/>
            <a:ext cx="4495800" cy="4405313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0" indent="0" algn="ctr">
              <a:buFont typeface="Monotype Sorts" pitchFamily="2" charset="2"/>
              <a:buNone/>
              <a:defRPr/>
            </a:pPr>
            <a:r>
              <a:rPr lang="en-US" sz="3400" i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Strengths</a:t>
            </a:r>
            <a:r>
              <a:rPr lang="en-US" sz="34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sz="3400" smtClean="0"/>
          </a:p>
          <a:p>
            <a:pPr marL="342900" lvl="1" indent="-114300">
              <a:buSzTx/>
              <a:buFontTx/>
              <a:buChar char="•"/>
              <a:defRPr/>
            </a:pPr>
            <a:r>
              <a:rPr lang="en-US" sz="3200" smtClean="0"/>
              <a:t>  </a:t>
            </a:r>
            <a:r>
              <a:rPr lang="en-US" sz="3000" smtClean="0"/>
              <a:t>Easy to use and       	understand	</a:t>
            </a:r>
          </a:p>
          <a:p>
            <a:pPr marL="342900" lvl="1" indent="-114300">
              <a:buSzTx/>
              <a:buFontTx/>
              <a:buChar char="•"/>
              <a:defRPr/>
            </a:pPr>
            <a:r>
              <a:rPr lang="en-US" sz="3000" smtClean="0"/>
              <a:t>  Can be used as a 	measure of 		liquidity</a:t>
            </a:r>
          </a:p>
          <a:p>
            <a:pPr marL="342900" lvl="1" indent="-114300">
              <a:buSzTx/>
              <a:buFontTx/>
              <a:buChar char="•"/>
              <a:defRPr/>
            </a:pPr>
            <a:r>
              <a:rPr lang="en-US" sz="3000" smtClean="0"/>
              <a:t>  Easier to forecast 	ST than LT flows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1981200"/>
            <a:ext cx="4572000" cy="4724400"/>
          </a:xfrm>
        </p:spPr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r>
              <a:rPr lang="en-US" sz="3400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Weaknesses</a:t>
            </a:r>
            <a:r>
              <a:rPr lang="en-US" sz="34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 marL="401638" lvl="1" indent="0">
              <a:buSzTx/>
              <a:buFontTx/>
              <a:buChar char="•"/>
              <a:defRPr/>
            </a:pPr>
            <a:r>
              <a:rPr lang="en-US" sz="3200" smtClean="0"/>
              <a:t>  </a:t>
            </a:r>
            <a:r>
              <a:rPr lang="en-US" sz="3000" smtClean="0"/>
              <a:t>Does not account</a:t>
            </a:r>
            <a:br>
              <a:rPr lang="en-US" sz="3000" smtClean="0"/>
            </a:br>
            <a:r>
              <a:rPr lang="en-US" sz="3000" smtClean="0"/>
              <a:t>	for TVM		</a:t>
            </a:r>
          </a:p>
          <a:p>
            <a:pPr marL="585788" lvl="2" indent="-122238">
              <a:buSzTx/>
              <a:buFontTx/>
              <a:buChar char="•"/>
              <a:defRPr/>
            </a:pPr>
            <a:r>
              <a:rPr lang="en-US" sz="3000" smtClean="0"/>
              <a:t>  Does not consider 	cash flows beyond 	the PBP	</a:t>
            </a:r>
          </a:p>
          <a:p>
            <a:pPr marL="585788" lvl="2" indent="-122238">
              <a:buSzTx/>
              <a:buFontTx/>
              <a:buChar char="•"/>
              <a:defRPr/>
            </a:pPr>
            <a:r>
              <a:rPr lang="en-US" sz="3000" smtClean="0"/>
              <a:t>  Cutoff period is 	subjective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4"/>
          <p:cNvSpPr>
            <a:spLocks noChangeArrowheads="1"/>
          </p:cNvSpPr>
          <p:nvPr/>
        </p:nvSpPr>
        <p:spPr bwMode="auto">
          <a:xfrm>
            <a:off x="762000" y="4648200"/>
            <a:ext cx="8077200" cy="13716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663575"/>
            <a:ext cx="7391400" cy="728663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4200" b="1"/>
              <a:t>Internal Rate of Return (IRR)</a:t>
            </a:r>
          </a:p>
        </p:txBody>
      </p:sp>
      <p:sp>
        <p:nvSpPr>
          <p:cNvPr id="16388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212725" y="2006600"/>
            <a:ext cx="8686800" cy="2058988"/>
          </a:xfrm>
        </p:spPr>
        <p:txBody>
          <a:bodyPr>
            <a:spAutoFit/>
          </a:bodyPr>
          <a:lstStyle/>
          <a:p>
            <a:pPr lvl="1" algn="ctr">
              <a:buFont typeface="Monotype Sorts" pitchFamily="2" charset="2"/>
              <a:buNone/>
            </a:pPr>
            <a:r>
              <a:rPr lang="en-US" sz="3200" smtClean="0">
                <a:solidFill>
                  <a:srgbClr val="380069"/>
                </a:solidFill>
              </a:rPr>
              <a:t>IRR</a:t>
            </a:r>
            <a:r>
              <a:rPr lang="en-US" sz="3200" smtClean="0"/>
              <a:t> is the discount rate that equates the present value of the future net cash flows from an investment project with the project’s initial cash outflow (ICO).</a:t>
            </a: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2624138" y="4752975"/>
            <a:ext cx="58705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000000"/>
                </a:solidFill>
              </a:rPr>
              <a:t>CF</a:t>
            </a:r>
            <a:r>
              <a:rPr lang="en-US" sz="3200" baseline="-25000">
                <a:solidFill>
                  <a:srgbClr val="000000"/>
                </a:solidFill>
              </a:rPr>
              <a:t>1</a:t>
            </a:r>
            <a:r>
              <a:rPr lang="en-US" sz="3200">
                <a:solidFill>
                  <a:srgbClr val="000000"/>
                </a:solidFill>
              </a:rPr>
              <a:t>           CF</a:t>
            </a:r>
            <a:r>
              <a:rPr lang="en-US" sz="3200" baseline="-25000">
                <a:solidFill>
                  <a:srgbClr val="000000"/>
                </a:solidFill>
              </a:rPr>
              <a:t>2</a:t>
            </a:r>
            <a:r>
              <a:rPr lang="en-US" sz="3200">
                <a:solidFill>
                  <a:srgbClr val="000000"/>
                </a:solidFill>
              </a:rPr>
              <a:t>                    CF</a:t>
            </a:r>
            <a:r>
              <a:rPr lang="en-US" sz="3200" baseline="-25000">
                <a:solidFill>
                  <a:srgbClr val="000000"/>
                </a:solidFill>
              </a:rPr>
              <a:t>n</a:t>
            </a:r>
            <a:r>
              <a:rPr lang="en-US" sz="3200"/>
              <a:t> </a:t>
            </a:r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1576388" y="5287963"/>
            <a:ext cx="7339012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lvl="1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3000">
                <a:solidFill>
                  <a:srgbClr val="000000"/>
                </a:solidFill>
              </a:rPr>
              <a:t>(1 + </a:t>
            </a:r>
            <a:r>
              <a:rPr lang="en-US" sz="3000">
                <a:solidFill>
                  <a:srgbClr val="CF76F4"/>
                </a:solidFill>
              </a:rPr>
              <a:t>IRR</a:t>
            </a:r>
            <a:r>
              <a:rPr lang="en-US" sz="3000">
                <a:solidFill>
                  <a:srgbClr val="000000"/>
                </a:solidFill>
              </a:rPr>
              <a:t>)</a:t>
            </a:r>
            <a:r>
              <a:rPr lang="en-US" sz="3000" baseline="30000">
                <a:solidFill>
                  <a:srgbClr val="000000"/>
                </a:solidFill>
              </a:rPr>
              <a:t>1</a:t>
            </a:r>
            <a:r>
              <a:rPr lang="en-US" sz="3000">
                <a:solidFill>
                  <a:srgbClr val="000000"/>
                </a:solidFill>
              </a:rPr>
              <a:t>    (1 + </a:t>
            </a:r>
            <a:r>
              <a:rPr lang="en-US" sz="3000">
                <a:solidFill>
                  <a:srgbClr val="CF76F4"/>
                </a:solidFill>
              </a:rPr>
              <a:t>IRR</a:t>
            </a:r>
            <a:r>
              <a:rPr lang="en-US" sz="3000">
                <a:solidFill>
                  <a:srgbClr val="000000"/>
                </a:solidFill>
              </a:rPr>
              <a:t>)</a:t>
            </a:r>
            <a:r>
              <a:rPr lang="en-US" sz="3000" baseline="30000">
                <a:solidFill>
                  <a:srgbClr val="000000"/>
                </a:solidFill>
              </a:rPr>
              <a:t>2</a:t>
            </a:r>
            <a:r>
              <a:rPr lang="en-US" sz="3000">
                <a:solidFill>
                  <a:srgbClr val="000000"/>
                </a:solidFill>
              </a:rPr>
              <a:t>           (1 + </a:t>
            </a:r>
            <a:r>
              <a:rPr lang="en-US" sz="3000">
                <a:solidFill>
                  <a:srgbClr val="CF76F4"/>
                </a:solidFill>
              </a:rPr>
              <a:t>IRR</a:t>
            </a:r>
            <a:r>
              <a:rPr lang="en-US" sz="3000">
                <a:solidFill>
                  <a:srgbClr val="000000"/>
                </a:solidFill>
              </a:rPr>
              <a:t>)</a:t>
            </a:r>
            <a:r>
              <a:rPr lang="en-US" sz="3000" baseline="30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6391" name="Line 8"/>
          <p:cNvSpPr>
            <a:spLocks noChangeShapeType="1"/>
          </p:cNvSpPr>
          <p:nvPr/>
        </p:nvSpPr>
        <p:spPr bwMode="auto">
          <a:xfrm>
            <a:off x="2305050" y="5334000"/>
            <a:ext cx="1543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6392" name="Line 9"/>
          <p:cNvSpPr>
            <a:spLocks noChangeShapeType="1"/>
          </p:cNvSpPr>
          <p:nvPr/>
        </p:nvSpPr>
        <p:spPr bwMode="auto">
          <a:xfrm>
            <a:off x="4311650" y="5324475"/>
            <a:ext cx="1543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6393" name="Line 10"/>
          <p:cNvSpPr>
            <a:spLocks noChangeShapeType="1"/>
          </p:cNvSpPr>
          <p:nvPr/>
        </p:nvSpPr>
        <p:spPr bwMode="auto">
          <a:xfrm>
            <a:off x="7124700" y="5338763"/>
            <a:ext cx="1543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5938838" y="5091113"/>
            <a:ext cx="1125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0">
                <a:solidFill>
                  <a:srgbClr val="000000"/>
                </a:solidFill>
              </a:rPr>
              <a:t>+ . . . +</a:t>
            </a:r>
          </a:p>
        </p:txBody>
      </p:sp>
      <p:sp>
        <p:nvSpPr>
          <p:cNvPr id="16395" name="Rectangle 12"/>
          <p:cNvSpPr>
            <a:spLocks noChangeArrowheads="1"/>
          </p:cNvSpPr>
          <p:nvPr/>
        </p:nvSpPr>
        <p:spPr bwMode="auto">
          <a:xfrm>
            <a:off x="3871913" y="5091113"/>
            <a:ext cx="358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16396" name="Rectangle 13"/>
          <p:cNvSpPr>
            <a:spLocks noChangeArrowheads="1"/>
          </p:cNvSpPr>
          <p:nvPr/>
        </p:nvSpPr>
        <p:spPr bwMode="auto">
          <a:xfrm>
            <a:off x="852488" y="5062538"/>
            <a:ext cx="1254125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000000"/>
                </a:solidFill>
              </a:rPr>
              <a:t>ICO 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347913" y="3476625"/>
            <a:ext cx="5929312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000000"/>
                </a:solidFill>
              </a:rPr>
              <a:t>$15,000       $10,000       $7,000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684213"/>
            <a:ext cx="67818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>
                <a:effectLst/>
              </a:rPr>
              <a:t> </a:t>
            </a:r>
            <a:r>
              <a:rPr lang="en-US" b="1"/>
              <a:t>IRR Solution</a:t>
            </a: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3186113" y="2181225"/>
            <a:ext cx="37877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000000"/>
                </a:solidFill>
              </a:rPr>
              <a:t>$10,000      $12,000</a:t>
            </a: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3186113" y="2790825"/>
            <a:ext cx="39401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000000"/>
                </a:solidFill>
              </a:rPr>
              <a:t>(1+</a:t>
            </a:r>
            <a:r>
              <a:rPr lang="en-US" sz="3200">
                <a:solidFill>
                  <a:srgbClr val="CF76F4"/>
                </a:solidFill>
              </a:rPr>
              <a:t>IRR</a:t>
            </a:r>
            <a:r>
              <a:rPr lang="en-US" sz="3200">
                <a:solidFill>
                  <a:srgbClr val="000000"/>
                </a:solidFill>
              </a:rPr>
              <a:t>)</a:t>
            </a:r>
            <a:r>
              <a:rPr lang="en-US" sz="3200" baseline="30000">
                <a:solidFill>
                  <a:schemeClr val="tx2"/>
                </a:solidFill>
              </a:rPr>
              <a:t>1</a:t>
            </a:r>
            <a:r>
              <a:rPr lang="en-US" sz="3200" baseline="30000"/>
              <a:t>        </a:t>
            </a:r>
            <a:r>
              <a:rPr lang="en-US" sz="3200">
                <a:solidFill>
                  <a:srgbClr val="000000"/>
                </a:solidFill>
              </a:rPr>
              <a:t>(1+</a:t>
            </a:r>
            <a:r>
              <a:rPr lang="en-US" sz="3200">
                <a:solidFill>
                  <a:srgbClr val="CF76F4"/>
                </a:solidFill>
              </a:rPr>
              <a:t>IRR</a:t>
            </a:r>
            <a:r>
              <a:rPr lang="en-US" sz="3200">
                <a:solidFill>
                  <a:srgbClr val="000000"/>
                </a:solidFill>
              </a:rPr>
              <a:t>)</a:t>
            </a:r>
            <a:r>
              <a:rPr lang="en-US" sz="3200" baseline="3000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7414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5029200"/>
            <a:ext cx="8229600" cy="10668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mtClean="0"/>
              <a:t>Find the interest rate (</a:t>
            </a:r>
            <a:r>
              <a:rPr lang="en-US" i="1" smtClean="0">
                <a:solidFill>
                  <a:srgbClr val="CF76F4"/>
                </a:solidFill>
              </a:rPr>
              <a:t>IRR</a:t>
            </a:r>
            <a:r>
              <a:rPr lang="en-US" smtClean="0"/>
              <a:t>) that causes the discounted cash flows to equal </a:t>
            </a:r>
            <a:r>
              <a:rPr lang="en-US" smtClean="0">
                <a:solidFill>
                  <a:srgbClr val="42B200"/>
                </a:solidFill>
              </a:rPr>
              <a:t>$40,000</a:t>
            </a:r>
            <a:r>
              <a:rPr lang="en-US" smtClean="0"/>
              <a:t>.</a:t>
            </a:r>
          </a:p>
        </p:txBody>
      </p:sp>
      <p:sp>
        <p:nvSpPr>
          <p:cNvPr id="17415" name="Rectangle 9"/>
          <p:cNvSpPr>
            <a:spLocks noChangeArrowheads="1"/>
          </p:cNvSpPr>
          <p:nvPr/>
        </p:nvSpPr>
        <p:spPr bwMode="auto">
          <a:xfrm>
            <a:off x="4100513" y="3705225"/>
            <a:ext cx="419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+</a:t>
            </a:r>
          </a:p>
        </p:txBody>
      </p:sp>
      <p:sp>
        <p:nvSpPr>
          <p:cNvPr id="17416" name="Rectangle 10"/>
          <p:cNvSpPr>
            <a:spLocks noChangeArrowheads="1"/>
          </p:cNvSpPr>
          <p:nvPr/>
        </p:nvSpPr>
        <p:spPr bwMode="auto">
          <a:xfrm>
            <a:off x="6310313" y="3705225"/>
            <a:ext cx="419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+</a:t>
            </a:r>
          </a:p>
        </p:txBody>
      </p:sp>
      <p:sp>
        <p:nvSpPr>
          <p:cNvPr id="17417" name="Rectangle 11"/>
          <p:cNvSpPr>
            <a:spLocks noChangeArrowheads="1"/>
          </p:cNvSpPr>
          <p:nvPr/>
        </p:nvSpPr>
        <p:spPr bwMode="auto">
          <a:xfrm>
            <a:off x="7148513" y="2486025"/>
            <a:ext cx="419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5014913" y="2486025"/>
            <a:ext cx="419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+</a:t>
            </a:r>
          </a:p>
        </p:txBody>
      </p:sp>
      <p:sp>
        <p:nvSpPr>
          <p:cNvPr id="17419" name="Line 13"/>
          <p:cNvSpPr>
            <a:spLocks noChangeShapeType="1"/>
          </p:cNvSpPr>
          <p:nvPr/>
        </p:nvSpPr>
        <p:spPr bwMode="auto">
          <a:xfrm>
            <a:off x="4648200" y="3962400"/>
            <a:ext cx="1600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7420" name="Line 14"/>
          <p:cNvSpPr>
            <a:spLocks noChangeShapeType="1"/>
          </p:cNvSpPr>
          <p:nvPr/>
        </p:nvSpPr>
        <p:spPr bwMode="auto">
          <a:xfrm>
            <a:off x="6858000" y="3962400"/>
            <a:ext cx="1524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7421" name="Line 15"/>
          <p:cNvSpPr>
            <a:spLocks noChangeShapeType="1"/>
          </p:cNvSpPr>
          <p:nvPr/>
        </p:nvSpPr>
        <p:spPr bwMode="auto">
          <a:xfrm>
            <a:off x="2438400" y="3962400"/>
            <a:ext cx="1447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7422" name="Line 16"/>
          <p:cNvSpPr>
            <a:spLocks noChangeShapeType="1"/>
          </p:cNvSpPr>
          <p:nvPr/>
        </p:nvSpPr>
        <p:spPr bwMode="auto">
          <a:xfrm>
            <a:off x="3276600" y="2743200"/>
            <a:ext cx="1524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7423" name="Line 17"/>
          <p:cNvSpPr>
            <a:spLocks noChangeShapeType="1"/>
          </p:cNvSpPr>
          <p:nvPr/>
        </p:nvSpPr>
        <p:spPr bwMode="auto">
          <a:xfrm>
            <a:off x="5486400" y="2743200"/>
            <a:ext cx="1524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7424" name="Rectangle 18"/>
          <p:cNvSpPr>
            <a:spLocks noChangeArrowheads="1"/>
          </p:cNvSpPr>
          <p:nvPr/>
        </p:nvSpPr>
        <p:spPr bwMode="auto">
          <a:xfrm>
            <a:off x="1211263" y="2365375"/>
            <a:ext cx="19970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42B200"/>
                </a:solidFill>
              </a:rPr>
              <a:t>$40,000</a:t>
            </a:r>
            <a:r>
              <a:rPr lang="en-US" sz="3200"/>
              <a:t> =</a:t>
            </a:r>
          </a:p>
        </p:txBody>
      </p:sp>
      <p:sp>
        <p:nvSpPr>
          <p:cNvPr id="17425" name="Rectangle 19"/>
          <p:cNvSpPr>
            <a:spLocks noChangeArrowheads="1"/>
          </p:cNvSpPr>
          <p:nvPr/>
        </p:nvSpPr>
        <p:spPr bwMode="auto">
          <a:xfrm>
            <a:off x="2347913" y="4010025"/>
            <a:ext cx="61182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000000"/>
                </a:solidFill>
              </a:rPr>
              <a:t>(1+</a:t>
            </a:r>
            <a:r>
              <a:rPr lang="en-US" sz="3200">
                <a:solidFill>
                  <a:srgbClr val="CF76F4"/>
                </a:solidFill>
              </a:rPr>
              <a:t>IRR</a:t>
            </a:r>
            <a:r>
              <a:rPr lang="en-US" sz="3200">
                <a:solidFill>
                  <a:srgbClr val="000000"/>
                </a:solidFill>
              </a:rPr>
              <a:t>)</a:t>
            </a:r>
            <a:r>
              <a:rPr lang="en-US" sz="3200" baseline="30000">
                <a:solidFill>
                  <a:schemeClr val="tx2"/>
                </a:solidFill>
              </a:rPr>
              <a:t>3</a:t>
            </a:r>
            <a:r>
              <a:rPr lang="en-US" sz="3200" baseline="30000"/>
              <a:t>         </a:t>
            </a:r>
            <a:r>
              <a:rPr lang="en-US" sz="3200">
                <a:solidFill>
                  <a:srgbClr val="000000"/>
                </a:solidFill>
              </a:rPr>
              <a:t>(1+</a:t>
            </a:r>
            <a:r>
              <a:rPr lang="en-US" sz="3200">
                <a:solidFill>
                  <a:srgbClr val="CF76F4"/>
                </a:solidFill>
              </a:rPr>
              <a:t>IRR</a:t>
            </a:r>
            <a:r>
              <a:rPr lang="en-US" sz="3200">
                <a:solidFill>
                  <a:srgbClr val="000000"/>
                </a:solidFill>
              </a:rPr>
              <a:t>)</a:t>
            </a:r>
            <a:r>
              <a:rPr lang="en-US" sz="3200" baseline="30000">
                <a:solidFill>
                  <a:schemeClr val="tx2"/>
                </a:solidFill>
              </a:rPr>
              <a:t>4</a:t>
            </a:r>
            <a:r>
              <a:rPr lang="en-US" sz="3200" baseline="30000"/>
              <a:t>       </a:t>
            </a:r>
            <a:r>
              <a:rPr lang="en-US" sz="3200">
                <a:solidFill>
                  <a:srgbClr val="000000"/>
                </a:solidFill>
              </a:rPr>
              <a:t>(1+</a:t>
            </a:r>
            <a:r>
              <a:rPr lang="en-US" sz="3200">
                <a:solidFill>
                  <a:srgbClr val="CF76F4"/>
                </a:solidFill>
              </a:rPr>
              <a:t>IRR</a:t>
            </a:r>
            <a:r>
              <a:rPr lang="en-US" sz="3200">
                <a:solidFill>
                  <a:srgbClr val="000000"/>
                </a:solidFill>
              </a:rPr>
              <a:t>)</a:t>
            </a:r>
            <a:r>
              <a:rPr lang="en-US" sz="3200" baseline="30000">
                <a:solidFill>
                  <a:schemeClr val="tx2"/>
                </a:solidFill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684213"/>
            <a:ext cx="67818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 dirty="0"/>
              <a:t>IRR Solution (Try 10%)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292100" y="1981200"/>
            <a:ext cx="8742363" cy="4275138"/>
          </a:xfrm>
        </p:spPr>
        <p:txBody>
          <a:bodyPr>
            <a:spAutoFit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en-US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$40,000</a:t>
            </a:r>
            <a:r>
              <a:rPr lang="en-US" smtClean="0"/>
              <a:t> = 	$10,000(PVIF</a:t>
            </a:r>
            <a:r>
              <a:rPr lang="en-US" baseline="-25000" smtClean="0">
                <a:solidFill>
                  <a:srgbClr val="CF76F4"/>
                </a:solidFill>
              </a:rPr>
              <a:t>10%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1</a:t>
            </a:r>
            <a:r>
              <a:rPr lang="en-US" smtClean="0"/>
              <a:t>) + $12,000(PVIF</a:t>
            </a:r>
            <a:r>
              <a:rPr lang="en-US" baseline="-25000" smtClean="0">
                <a:solidFill>
                  <a:srgbClr val="CF76F4"/>
                </a:solidFill>
              </a:rPr>
              <a:t>10%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2</a:t>
            </a:r>
            <a:r>
              <a:rPr lang="en-US" smtClean="0"/>
              <a:t>) +		$15,000(PVIF</a:t>
            </a:r>
            <a:r>
              <a:rPr lang="en-US" baseline="-25000" smtClean="0">
                <a:solidFill>
                  <a:srgbClr val="CF76F4"/>
                </a:solidFill>
              </a:rPr>
              <a:t>10%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3</a:t>
            </a:r>
            <a:r>
              <a:rPr lang="en-US" smtClean="0"/>
              <a:t>) + $10,000(PVIF</a:t>
            </a:r>
            <a:r>
              <a:rPr lang="en-US" baseline="-25000" smtClean="0">
                <a:solidFill>
                  <a:srgbClr val="CF76F4"/>
                </a:solidFill>
              </a:rPr>
              <a:t>10%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4</a:t>
            </a:r>
            <a:r>
              <a:rPr lang="en-US" smtClean="0"/>
              <a:t>) + 		$  7,000(PVIF</a:t>
            </a:r>
            <a:r>
              <a:rPr lang="en-US" baseline="-25000" smtClean="0">
                <a:solidFill>
                  <a:srgbClr val="CF76F4"/>
                </a:solidFill>
              </a:rPr>
              <a:t>10%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5</a:t>
            </a:r>
            <a:r>
              <a:rPr lang="en-US" smtClean="0"/>
              <a:t>)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$40,000</a:t>
            </a:r>
            <a:r>
              <a:rPr lang="en-US" smtClean="0"/>
              <a:t> = 	$10,000(0.909) + $12,000(0.826) + 			$15,000(0.751) + $10,000(0.683) + 			$  7,000(0.621)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$40,000</a:t>
            </a:r>
            <a:r>
              <a:rPr lang="en-US" smtClean="0"/>
              <a:t> = 	$9,090 + $9,912 + $11,265 + 				$6,830 + $4,347					     	     =	</a:t>
            </a: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$41,444	[</a:t>
            </a:r>
            <a:r>
              <a:rPr lang="en-US" i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Rate is too low!!</a:t>
            </a: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6448425" y="3703638"/>
            <a:ext cx="417513" cy="579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18437" name="Line 7"/>
          <p:cNvSpPr>
            <a:spLocks noChangeShapeType="1"/>
          </p:cNvSpPr>
          <p:nvPr/>
        </p:nvSpPr>
        <p:spPr bwMode="auto">
          <a:xfrm flipH="1">
            <a:off x="1816100" y="5791200"/>
            <a:ext cx="150813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6781800" cy="768350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IRR Solution (Try 10% )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29736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43100"/>
                <a:gridCol w="1943100"/>
                <a:gridCol w="1943100"/>
                <a:gridCol w="19431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Net Cash Flows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PVIF 10%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Present  Value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0.909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9,090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0.826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9,912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0.751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11,265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0.683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6,830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0.621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4,347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Total Present Value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41,444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684213"/>
            <a:ext cx="67818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IRR Solution (Try 15%)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981200"/>
            <a:ext cx="8839200" cy="4275138"/>
          </a:xfrm>
        </p:spPr>
        <p:txBody>
          <a:bodyPr>
            <a:spAutoFit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en-US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$40,000</a:t>
            </a:r>
            <a:r>
              <a:rPr lang="en-US" smtClean="0"/>
              <a:t> = 	$10,000(PVIF</a:t>
            </a:r>
            <a:r>
              <a:rPr lang="en-US" baseline="-25000" smtClean="0">
                <a:solidFill>
                  <a:srgbClr val="CF76F4"/>
                </a:solidFill>
              </a:rPr>
              <a:t>15%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1</a:t>
            </a:r>
            <a:r>
              <a:rPr lang="en-US" smtClean="0"/>
              <a:t>) + $12,000(PVIF</a:t>
            </a:r>
            <a:r>
              <a:rPr lang="en-US" baseline="-25000" smtClean="0">
                <a:solidFill>
                  <a:srgbClr val="CF76F4"/>
                </a:solidFill>
              </a:rPr>
              <a:t>15%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2</a:t>
            </a:r>
            <a:r>
              <a:rPr lang="en-US" smtClean="0"/>
              <a:t>) + 		$15,000(PVIF</a:t>
            </a:r>
            <a:r>
              <a:rPr lang="en-US" baseline="-25000" smtClean="0">
                <a:solidFill>
                  <a:srgbClr val="CF76F4"/>
                </a:solidFill>
              </a:rPr>
              <a:t>15%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3</a:t>
            </a:r>
            <a:r>
              <a:rPr lang="en-US" smtClean="0"/>
              <a:t>) + $10,000(PVIF</a:t>
            </a:r>
            <a:r>
              <a:rPr lang="en-US" baseline="-25000" smtClean="0">
                <a:solidFill>
                  <a:srgbClr val="CF76F4"/>
                </a:solidFill>
              </a:rPr>
              <a:t>15%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4</a:t>
            </a:r>
            <a:r>
              <a:rPr lang="en-US" smtClean="0"/>
              <a:t>) + 		$  7,000(PVIF</a:t>
            </a:r>
            <a:r>
              <a:rPr lang="en-US" baseline="-25000" smtClean="0">
                <a:solidFill>
                  <a:srgbClr val="CF76F4"/>
                </a:solidFill>
              </a:rPr>
              <a:t>15%</a:t>
            </a:r>
            <a:r>
              <a:rPr lang="en-US" baseline="-25000" smtClean="0"/>
              <a:t>,</a:t>
            </a:r>
            <a:r>
              <a:rPr lang="en-US" baseline="-25000" smtClean="0">
                <a:solidFill>
                  <a:schemeClr val="tx2"/>
                </a:solidFill>
              </a:rPr>
              <a:t>5</a:t>
            </a:r>
            <a:r>
              <a:rPr lang="en-US" smtClean="0"/>
              <a:t>)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$40,000</a:t>
            </a:r>
            <a:r>
              <a:rPr lang="en-US" smtClean="0"/>
              <a:t> = 	$10,000(0.870) + $12,000(0.756) + 			$15,000(0.658) + $10,000(0.572) + 			$  7,000(0.497)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$40,000</a:t>
            </a:r>
            <a:r>
              <a:rPr lang="en-US" smtClean="0"/>
              <a:t> = 	$8,700 + $9,072 + $9,870 + 					$5,720 + $3,479						     =	</a:t>
            </a:r>
            <a:r>
              <a:rPr lang="en-US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$36,841	[</a:t>
            </a:r>
            <a:r>
              <a:rPr lang="en-US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Rate is too high!!</a:t>
            </a:r>
            <a:r>
              <a:rPr lang="en-US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6308725" y="3703638"/>
            <a:ext cx="422275" cy="579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0485" name="Line 7"/>
          <p:cNvSpPr>
            <a:spLocks noChangeShapeType="1"/>
          </p:cNvSpPr>
          <p:nvPr/>
        </p:nvSpPr>
        <p:spPr bwMode="auto">
          <a:xfrm flipH="1">
            <a:off x="1676400" y="5791200"/>
            <a:ext cx="15240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12725"/>
            <a:ext cx="6781800" cy="1308100"/>
          </a:xfrm>
        </p:spPr>
        <p:txBody>
          <a:bodyPr/>
          <a:lstStyle/>
          <a:p>
            <a:pPr>
              <a:defRPr/>
            </a:pPr>
            <a:r>
              <a:rPr lang="en-US" sz="4000" b="1"/>
              <a:t>After Studying Chapter 13, you should be able to: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38325"/>
            <a:ext cx="8382000" cy="4714875"/>
          </a:xfrm>
        </p:spPr>
        <p:txBody>
          <a:bodyPr>
            <a:spAutoFit/>
          </a:bodyPr>
          <a:lstStyle/>
          <a:p>
            <a:pPr marL="685800" indent="-685800">
              <a:lnSpc>
                <a:spcPct val="80000"/>
              </a:lnSpc>
              <a:spcBef>
                <a:spcPct val="30000"/>
              </a:spcBef>
              <a:buFont typeface="Arial" pitchFamily="34" charset="0"/>
              <a:buAutoNum type="arabicPeriod"/>
            </a:pPr>
            <a:r>
              <a:rPr lang="en-US" sz="1700" smtClean="0"/>
              <a:t>Understand the payback period (PBP) method of project evaluation and selection, including its: (a) calculation; (b) acceptance criterion; (c) advantages and disadvantages; and (d) focus on liquidity rather than profitability.</a:t>
            </a:r>
          </a:p>
          <a:p>
            <a:pPr marL="685800" indent="-685800">
              <a:lnSpc>
                <a:spcPct val="80000"/>
              </a:lnSpc>
              <a:spcBef>
                <a:spcPct val="30000"/>
              </a:spcBef>
              <a:buFont typeface="Arial" pitchFamily="34" charset="0"/>
              <a:buAutoNum type="arabicPeriod"/>
            </a:pPr>
            <a:r>
              <a:rPr lang="en-US" sz="1700" smtClean="0"/>
              <a:t>Understand the three major discounted cash flow (DCF) methods of project evaluation and selection – internal rate of return (IRR), net present value (NPV), and profitability index (PI).</a:t>
            </a:r>
          </a:p>
          <a:p>
            <a:pPr marL="685800" indent="-685800">
              <a:lnSpc>
                <a:spcPct val="80000"/>
              </a:lnSpc>
              <a:spcBef>
                <a:spcPct val="30000"/>
              </a:spcBef>
              <a:buFont typeface="Arial" pitchFamily="34" charset="0"/>
              <a:buAutoNum type="arabicPeriod"/>
            </a:pPr>
            <a:r>
              <a:rPr lang="en-US" sz="1700" smtClean="0"/>
              <a:t>Explain the calculation, acceptance criterion, and advantages (over the PBP method) for each of the three major DCF methods. </a:t>
            </a:r>
          </a:p>
          <a:p>
            <a:pPr marL="685800" indent="-685800">
              <a:lnSpc>
                <a:spcPct val="80000"/>
              </a:lnSpc>
              <a:spcBef>
                <a:spcPct val="30000"/>
              </a:spcBef>
              <a:buFont typeface="Arial" pitchFamily="34" charset="0"/>
              <a:buAutoNum type="arabicPeriod"/>
            </a:pPr>
            <a:r>
              <a:rPr lang="en-US" sz="1700" smtClean="0"/>
              <a:t>Define, construct, and interpret a graph called an “NPV profile.”</a:t>
            </a:r>
          </a:p>
          <a:p>
            <a:pPr marL="685800" indent="-685800">
              <a:lnSpc>
                <a:spcPct val="80000"/>
              </a:lnSpc>
              <a:spcBef>
                <a:spcPct val="30000"/>
              </a:spcBef>
              <a:buFont typeface="Arial" pitchFamily="34" charset="0"/>
              <a:buAutoNum type="arabicPeriod"/>
            </a:pPr>
            <a:r>
              <a:rPr lang="en-US" sz="1700" smtClean="0"/>
              <a:t>Understand why ranking project proposals on the basis of IRR, NPV, and PI methods “may” lead to conflicts in rankings. </a:t>
            </a:r>
          </a:p>
          <a:p>
            <a:pPr marL="685800" indent="-685800">
              <a:lnSpc>
                <a:spcPct val="80000"/>
              </a:lnSpc>
              <a:spcBef>
                <a:spcPct val="30000"/>
              </a:spcBef>
              <a:buFont typeface="Arial" pitchFamily="34" charset="0"/>
              <a:buAutoNum type="arabicPeriod"/>
            </a:pPr>
            <a:r>
              <a:rPr lang="en-US" sz="1700" smtClean="0"/>
              <a:t>Describe the situations where ranking projects may be necessary and justify when to use either IRR, NPV, or PI rankings.</a:t>
            </a:r>
          </a:p>
          <a:p>
            <a:pPr marL="685800" indent="-685800">
              <a:lnSpc>
                <a:spcPct val="80000"/>
              </a:lnSpc>
              <a:spcBef>
                <a:spcPct val="30000"/>
              </a:spcBef>
              <a:buFont typeface="Arial" pitchFamily="34" charset="0"/>
              <a:buAutoNum type="arabicPeriod"/>
            </a:pPr>
            <a:r>
              <a:rPr lang="en-US" sz="1700" smtClean="0"/>
              <a:t>Understand how “sensitivity analysis” allows us to challenge the single-point input estimates used in traditional capital budgeting analysis.</a:t>
            </a:r>
          </a:p>
          <a:p>
            <a:pPr marL="685800" indent="-685800">
              <a:lnSpc>
                <a:spcPct val="80000"/>
              </a:lnSpc>
              <a:spcBef>
                <a:spcPct val="30000"/>
              </a:spcBef>
              <a:buFont typeface="Arial" pitchFamily="34" charset="0"/>
              <a:buAutoNum type="arabicPeriod"/>
            </a:pPr>
            <a:r>
              <a:rPr lang="en-US" sz="1700" smtClean="0"/>
              <a:t>Explain the role and process of project monitoring, including “progress reviews” and “post-completion audits.”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6781800" cy="768350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IRR Solution (Try 15%)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393223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33600"/>
                <a:gridCol w="1752600"/>
                <a:gridCol w="1943100"/>
                <a:gridCol w="19431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Net Cash Flows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PVIF</a:t>
                      </a:r>
                      <a:r>
                        <a:rPr lang="en-US" sz="2400" baseline="0" dirty="0" smtClean="0"/>
                        <a:t> 15%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Present Value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0.870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8,700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0.756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9,072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0.658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9,870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0.572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5,720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0.497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3,479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Total Present Value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36,841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981200"/>
            <a:ext cx="8382000" cy="3336925"/>
          </a:xfrm>
        </p:spPr>
        <p:txBody>
          <a:bodyPr>
            <a:spAutoFit/>
          </a:bodyPr>
          <a:lstStyle/>
          <a:p>
            <a:pPr>
              <a:buFont typeface="Monotype Sorts" pitchFamily="2" charset="2"/>
              <a:buNone/>
            </a:pPr>
            <a:r>
              <a:rPr lang="en-US" smtClean="0"/>
              <a:t>				0.10	</a:t>
            </a:r>
            <a:r>
              <a:rPr lang="en-US" smtClean="0">
                <a:solidFill>
                  <a:schemeClr val="bg2"/>
                </a:solidFill>
              </a:rPr>
              <a:t>$41,444</a:t>
            </a: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		</a:t>
            </a:r>
            <a:r>
              <a:rPr lang="en-US" smtClean="0">
                <a:solidFill>
                  <a:schemeClr val="tx2"/>
                </a:solidFill>
              </a:rPr>
              <a:t>0.05</a:t>
            </a:r>
            <a:r>
              <a:rPr lang="en-US" smtClean="0"/>
              <a:t>		</a:t>
            </a:r>
            <a:r>
              <a:rPr lang="en-US" smtClean="0">
                <a:solidFill>
                  <a:srgbClr val="CF76F4"/>
                </a:solidFill>
              </a:rPr>
              <a:t>IRR</a:t>
            </a:r>
            <a:r>
              <a:rPr lang="en-US" smtClean="0"/>
              <a:t>	</a:t>
            </a:r>
            <a:r>
              <a:rPr lang="en-US" smtClean="0">
                <a:solidFill>
                  <a:schemeClr val="bg2"/>
                </a:solidFill>
              </a:rPr>
              <a:t>$40,000</a:t>
            </a:r>
            <a:r>
              <a:rPr lang="en-US" smtClean="0"/>
              <a:t>		    </a:t>
            </a:r>
            <a:r>
              <a:rPr lang="en-US" smtClean="0">
                <a:solidFill>
                  <a:schemeClr val="bg2"/>
                </a:solidFill>
              </a:rPr>
              <a:t>$4,603</a:t>
            </a: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				0.15	</a:t>
            </a:r>
            <a:r>
              <a:rPr lang="en-US" smtClean="0">
                <a:solidFill>
                  <a:schemeClr val="bg2"/>
                </a:solidFill>
              </a:rPr>
              <a:t>$36,841</a:t>
            </a:r>
            <a:endParaRPr lang="en-US" smtClean="0"/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>
                <a:solidFill>
                  <a:schemeClr val="hlink"/>
                </a:solidFill>
              </a:rPr>
              <a:t>		  X</a:t>
            </a:r>
            <a:r>
              <a:rPr lang="en-US" smtClean="0"/>
              <a:t>		</a:t>
            </a:r>
            <a:r>
              <a:rPr lang="en-US" smtClean="0">
                <a:solidFill>
                  <a:schemeClr val="bg2"/>
                </a:solidFill>
              </a:rPr>
              <a:t>$1,444</a:t>
            </a:r>
            <a:r>
              <a:rPr lang="en-US" smtClean="0"/>
              <a:t>					</a:t>
            </a:r>
            <a:r>
              <a:rPr lang="en-US" smtClean="0">
                <a:solidFill>
                  <a:schemeClr val="tx2"/>
                </a:solidFill>
              </a:rPr>
              <a:t>0.05</a:t>
            </a:r>
            <a:r>
              <a:rPr lang="en-US" smtClean="0"/>
              <a:t>		</a:t>
            </a:r>
            <a:r>
              <a:rPr lang="en-US" smtClean="0">
                <a:solidFill>
                  <a:schemeClr val="bg2"/>
                </a:solidFill>
              </a:rPr>
              <a:t>$4,603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649288"/>
            <a:ext cx="7391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IRR Solution (Interpolate)</a:t>
            </a: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6308725" y="3703638"/>
            <a:ext cx="422275" cy="579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2533" name="Line 7"/>
          <p:cNvSpPr>
            <a:spLocks noChangeShapeType="1"/>
          </p:cNvSpPr>
          <p:nvPr/>
        </p:nvSpPr>
        <p:spPr bwMode="auto">
          <a:xfrm>
            <a:off x="7162800" y="2057400"/>
            <a:ext cx="0" cy="15240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34" name="Line 8"/>
          <p:cNvSpPr>
            <a:spLocks noChangeShapeType="1"/>
          </p:cNvSpPr>
          <p:nvPr/>
        </p:nvSpPr>
        <p:spPr bwMode="auto">
          <a:xfrm>
            <a:off x="6858000" y="2057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35" name="Line 9"/>
          <p:cNvSpPr>
            <a:spLocks noChangeShapeType="1"/>
          </p:cNvSpPr>
          <p:nvPr/>
        </p:nvSpPr>
        <p:spPr bwMode="auto">
          <a:xfrm>
            <a:off x="6858000" y="3581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36" name="Line 10"/>
          <p:cNvSpPr>
            <a:spLocks noChangeShapeType="1"/>
          </p:cNvSpPr>
          <p:nvPr/>
        </p:nvSpPr>
        <p:spPr bwMode="auto">
          <a:xfrm>
            <a:off x="2133600" y="2057400"/>
            <a:ext cx="0" cy="15240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37" name="Line 11"/>
          <p:cNvSpPr>
            <a:spLocks noChangeShapeType="1"/>
          </p:cNvSpPr>
          <p:nvPr/>
        </p:nvSpPr>
        <p:spPr bwMode="auto">
          <a:xfrm>
            <a:off x="2133600" y="2057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38" name="Line 12"/>
          <p:cNvSpPr>
            <a:spLocks noChangeShapeType="1"/>
          </p:cNvSpPr>
          <p:nvPr/>
        </p:nvSpPr>
        <p:spPr bwMode="auto">
          <a:xfrm>
            <a:off x="2133600" y="3581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39" name="Rectangle 13"/>
          <p:cNvSpPr>
            <a:spLocks noChangeArrowheads="1"/>
          </p:cNvSpPr>
          <p:nvPr/>
        </p:nvSpPr>
        <p:spPr bwMode="auto">
          <a:xfrm>
            <a:off x="5776913" y="2225675"/>
            <a:ext cx="127158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chemeClr val="bg2"/>
                </a:solidFill>
              </a:rPr>
              <a:t>$1,444</a:t>
            </a:r>
          </a:p>
        </p:txBody>
      </p:sp>
      <p:sp>
        <p:nvSpPr>
          <p:cNvPr id="22540" name="Line 14"/>
          <p:cNvSpPr>
            <a:spLocks noChangeShapeType="1"/>
          </p:cNvSpPr>
          <p:nvPr/>
        </p:nvSpPr>
        <p:spPr bwMode="auto">
          <a:xfrm>
            <a:off x="5486400" y="22098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41" name="Line 15"/>
          <p:cNvSpPr>
            <a:spLocks noChangeShapeType="1"/>
          </p:cNvSpPr>
          <p:nvPr/>
        </p:nvSpPr>
        <p:spPr bwMode="auto">
          <a:xfrm>
            <a:off x="5486400" y="2819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42" name="Line 16"/>
          <p:cNvSpPr>
            <a:spLocks noChangeShapeType="1"/>
          </p:cNvSpPr>
          <p:nvPr/>
        </p:nvSpPr>
        <p:spPr bwMode="auto">
          <a:xfrm>
            <a:off x="5791200" y="2209800"/>
            <a:ext cx="0" cy="6096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43" name="Line 17"/>
          <p:cNvSpPr>
            <a:spLocks noChangeShapeType="1"/>
          </p:cNvSpPr>
          <p:nvPr/>
        </p:nvSpPr>
        <p:spPr bwMode="auto">
          <a:xfrm>
            <a:off x="2819400" y="2209800"/>
            <a:ext cx="0" cy="6096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44" name="Line 18"/>
          <p:cNvSpPr>
            <a:spLocks noChangeShapeType="1"/>
          </p:cNvSpPr>
          <p:nvPr/>
        </p:nvSpPr>
        <p:spPr bwMode="auto">
          <a:xfrm>
            <a:off x="2819400" y="22098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45" name="Line 19"/>
          <p:cNvSpPr>
            <a:spLocks noChangeShapeType="1"/>
          </p:cNvSpPr>
          <p:nvPr/>
        </p:nvSpPr>
        <p:spPr bwMode="auto">
          <a:xfrm>
            <a:off x="2819400" y="2819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46" name="Rectangle 20"/>
          <p:cNvSpPr>
            <a:spLocks noChangeArrowheads="1"/>
          </p:cNvSpPr>
          <p:nvPr/>
        </p:nvSpPr>
        <p:spPr bwMode="auto">
          <a:xfrm>
            <a:off x="2271713" y="2301875"/>
            <a:ext cx="417512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chemeClr val="hlink"/>
                </a:solidFill>
              </a:rPr>
              <a:t>X</a:t>
            </a:r>
          </a:p>
        </p:txBody>
      </p:sp>
      <p:sp>
        <p:nvSpPr>
          <p:cNvPr id="22547" name="Line 21"/>
          <p:cNvSpPr>
            <a:spLocks noChangeShapeType="1"/>
          </p:cNvSpPr>
          <p:nvPr/>
        </p:nvSpPr>
        <p:spPr bwMode="auto">
          <a:xfrm>
            <a:off x="1371600" y="4800600"/>
            <a:ext cx="685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48" name="Line 22"/>
          <p:cNvSpPr>
            <a:spLocks noChangeShapeType="1"/>
          </p:cNvSpPr>
          <p:nvPr/>
        </p:nvSpPr>
        <p:spPr bwMode="auto">
          <a:xfrm>
            <a:off x="3124200" y="4800600"/>
            <a:ext cx="1219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2549" name="Rectangle 23"/>
          <p:cNvSpPr>
            <a:spLocks noChangeArrowheads="1"/>
          </p:cNvSpPr>
          <p:nvPr/>
        </p:nvSpPr>
        <p:spPr bwMode="auto">
          <a:xfrm>
            <a:off x="2347913" y="4664075"/>
            <a:ext cx="38893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981200"/>
            <a:ext cx="8382000" cy="3336925"/>
          </a:xfrm>
        </p:spPr>
        <p:txBody>
          <a:bodyPr>
            <a:spAutoFit/>
          </a:bodyPr>
          <a:lstStyle/>
          <a:p>
            <a:pPr>
              <a:buFont typeface="Monotype Sorts" pitchFamily="2" charset="2"/>
              <a:buNone/>
            </a:pPr>
            <a:r>
              <a:rPr lang="en-US" smtClean="0"/>
              <a:t>				</a:t>
            </a:r>
            <a:r>
              <a:rPr lang="en-US" smtClean="0">
                <a:solidFill>
                  <a:schemeClr val="bg2"/>
                </a:solidFill>
              </a:rPr>
              <a:t>0.10</a:t>
            </a:r>
            <a:r>
              <a:rPr lang="en-US" smtClean="0"/>
              <a:t>	$41,444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</a:t>
            </a:r>
            <a:r>
              <a:rPr lang="en-US" smtClean="0">
                <a:solidFill>
                  <a:schemeClr val="bg2"/>
                </a:solidFill>
              </a:rPr>
              <a:t>0.05</a:t>
            </a:r>
            <a:r>
              <a:rPr lang="en-US" smtClean="0"/>
              <a:t>		</a:t>
            </a:r>
            <a:r>
              <a:rPr lang="en-US" smtClean="0">
                <a:solidFill>
                  <a:schemeClr val="bg2"/>
                </a:solidFill>
              </a:rPr>
              <a:t>IRR</a:t>
            </a:r>
            <a:r>
              <a:rPr lang="en-US" smtClean="0"/>
              <a:t>	</a:t>
            </a:r>
            <a:r>
              <a:rPr lang="en-US" smtClean="0">
                <a:solidFill>
                  <a:srgbClr val="CF76F4"/>
                </a:solidFill>
              </a:rPr>
              <a:t>$40,000</a:t>
            </a:r>
            <a:r>
              <a:rPr lang="en-US" smtClean="0"/>
              <a:t>		    </a:t>
            </a:r>
            <a:r>
              <a:rPr lang="en-US" smtClean="0">
                <a:solidFill>
                  <a:schemeClr val="tx2"/>
                </a:solidFill>
              </a:rPr>
              <a:t>$4,603</a:t>
            </a: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				</a:t>
            </a:r>
            <a:r>
              <a:rPr lang="en-US" smtClean="0">
                <a:solidFill>
                  <a:schemeClr val="bg2"/>
                </a:solidFill>
              </a:rPr>
              <a:t>0.15</a:t>
            </a:r>
            <a:r>
              <a:rPr lang="en-US" smtClean="0"/>
              <a:t>	$36,841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>
                <a:solidFill>
                  <a:schemeClr val="hlink"/>
                </a:solidFill>
              </a:rPr>
              <a:t>		  </a:t>
            </a:r>
            <a:r>
              <a:rPr lang="en-US" smtClean="0">
                <a:solidFill>
                  <a:schemeClr val="bg2"/>
                </a:solidFill>
              </a:rPr>
              <a:t>X</a:t>
            </a:r>
            <a:r>
              <a:rPr lang="en-US" smtClean="0"/>
              <a:t>		</a:t>
            </a:r>
            <a:r>
              <a:rPr lang="en-US" smtClean="0">
                <a:solidFill>
                  <a:schemeClr val="hlink"/>
                </a:solidFill>
              </a:rPr>
              <a:t>$1,444</a:t>
            </a:r>
            <a:r>
              <a:rPr lang="en-US" smtClean="0"/>
              <a:t>					</a:t>
            </a:r>
            <a:r>
              <a:rPr lang="en-US" smtClean="0">
                <a:solidFill>
                  <a:schemeClr val="bg2"/>
                </a:solidFill>
              </a:rPr>
              <a:t>0.05</a:t>
            </a:r>
            <a:r>
              <a:rPr lang="en-US" smtClean="0"/>
              <a:t>		</a:t>
            </a:r>
            <a:r>
              <a:rPr lang="en-US" smtClean="0">
                <a:solidFill>
                  <a:schemeClr val="tx2"/>
                </a:solidFill>
              </a:rPr>
              <a:t>$4,603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649288"/>
            <a:ext cx="7391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IRR Solution (Interpolate)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6308725" y="3703638"/>
            <a:ext cx="422275" cy="579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3557" name="Line 7"/>
          <p:cNvSpPr>
            <a:spLocks noChangeShapeType="1"/>
          </p:cNvSpPr>
          <p:nvPr/>
        </p:nvSpPr>
        <p:spPr bwMode="auto">
          <a:xfrm>
            <a:off x="7162800" y="2057400"/>
            <a:ext cx="0" cy="15240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6858000" y="2057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6858000" y="3581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60" name="Line 10"/>
          <p:cNvSpPr>
            <a:spLocks noChangeShapeType="1"/>
          </p:cNvSpPr>
          <p:nvPr/>
        </p:nvSpPr>
        <p:spPr bwMode="auto">
          <a:xfrm>
            <a:off x="2133600" y="2057400"/>
            <a:ext cx="0" cy="15240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61" name="Line 11"/>
          <p:cNvSpPr>
            <a:spLocks noChangeShapeType="1"/>
          </p:cNvSpPr>
          <p:nvPr/>
        </p:nvSpPr>
        <p:spPr bwMode="auto">
          <a:xfrm>
            <a:off x="2133600" y="2057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62" name="Line 12"/>
          <p:cNvSpPr>
            <a:spLocks noChangeShapeType="1"/>
          </p:cNvSpPr>
          <p:nvPr/>
        </p:nvSpPr>
        <p:spPr bwMode="auto">
          <a:xfrm>
            <a:off x="2133600" y="3581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63" name="Rectangle 13"/>
          <p:cNvSpPr>
            <a:spLocks noChangeArrowheads="1"/>
          </p:cNvSpPr>
          <p:nvPr/>
        </p:nvSpPr>
        <p:spPr bwMode="auto">
          <a:xfrm>
            <a:off x="5776913" y="2225675"/>
            <a:ext cx="127158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chemeClr val="hlink"/>
                </a:solidFill>
              </a:rPr>
              <a:t>$1,444</a:t>
            </a:r>
          </a:p>
        </p:txBody>
      </p:sp>
      <p:sp>
        <p:nvSpPr>
          <p:cNvPr id="23564" name="Line 14"/>
          <p:cNvSpPr>
            <a:spLocks noChangeShapeType="1"/>
          </p:cNvSpPr>
          <p:nvPr/>
        </p:nvSpPr>
        <p:spPr bwMode="auto">
          <a:xfrm>
            <a:off x="5486400" y="22098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65" name="Line 15"/>
          <p:cNvSpPr>
            <a:spLocks noChangeShapeType="1"/>
          </p:cNvSpPr>
          <p:nvPr/>
        </p:nvSpPr>
        <p:spPr bwMode="auto">
          <a:xfrm>
            <a:off x="5486400" y="2819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66" name="Line 16"/>
          <p:cNvSpPr>
            <a:spLocks noChangeShapeType="1"/>
          </p:cNvSpPr>
          <p:nvPr/>
        </p:nvSpPr>
        <p:spPr bwMode="auto">
          <a:xfrm>
            <a:off x="5791200" y="2209800"/>
            <a:ext cx="0" cy="6096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67" name="Line 17"/>
          <p:cNvSpPr>
            <a:spLocks noChangeShapeType="1"/>
          </p:cNvSpPr>
          <p:nvPr/>
        </p:nvSpPr>
        <p:spPr bwMode="auto">
          <a:xfrm>
            <a:off x="2819400" y="2209800"/>
            <a:ext cx="0" cy="6096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68" name="Line 18"/>
          <p:cNvSpPr>
            <a:spLocks noChangeShapeType="1"/>
          </p:cNvSpPr>
          <p:nvPr/>
        </p:nvSpPr>
        <p:spPr bwMode="auto">
          <a:xfrm>
            <a:off x="2819400" y="22098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69" name="Line 19"/>
          <p:cNvSpPr>
            <a:spLocks noChangeShapeType="1"/>
          </p:cNvSpPr>
          <p:nvPr/>
        </p:nvSpPr>
        <p:spPr bwMode="auto">
          <a:xfrm>
            <a:off x="2819400" y="2819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70" name="Rectangle 20"/>
          <p:cNvSpPr>
            <a:spLocks noChangeArrowheads="1"/>
          </p:cNvSpPr>
          <p:nvPr/>
        </p:nvSpPr>
        <p:spPr bwMode="auto">
          <a:xfrm>
            <a:off x="2271713" y="2301875"/>
            <a:ext cx="417512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chemeClr val="bg2"/>
                </a:solidFill>
              </a:rPr>
              <a:t>X</a:t>
            </a:r>
          </a:p>
        </p:txBody>
      </p:sp>
      <p:sp>
        <p:nvSpPr>
          <p:cNvPr id="23571" name="Line 21"/>
          <p:cNvSpPr>
            <a:spLocks noChangeShapeType="1"/>
          </p:cNvSpPr>
          <p:nvPr/>
        </p:nvSpPr>
        <p:spPr bwMode="auto">
          <a:xfrm>
            <a:off x="1371600" y="4800600"/>
            <a:ext cx="685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72" name="Line 22"/>
          <p:cNvSpPr>
            <a:spLocks noChangeShapeType="1"/>
          </p:cNvSpPr>
          <p:nvPr/>
        </p:nvSpPr>
        <p:spPr bwMode="auto">
          <a:xfrm>
            <a:off x="3124200" y="4800600"/>
            <a:ext cx="1219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3573" name="Rectangle 23"/>
          <p:cNvSpPr>
            <a:spLocks noChangeArrowheads="1"/>
          </p:cNvSpPr>
          <p:nvPr/>
        </p:nvSpPr>
        <p:spPr bwMode="auto">
          <a:xfrm>
            <a:off x="2347913" y="4664075"/>
            <a:ext cx="38893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981200"/>
            <a:ext cx="8382000" cy="3336925"/>
          </a:xfrm>
        </p:spPr>
        <p:txBody>
          <a:bodyPr>
            <a:spAutoFit/>
          </a:bodyPr>
          <a:lstStyle/>
          <a:p>
            <a:pPr>
              <a:buFont typeface="Monotype Sorts" pitchFamily="2" charset="2"/>
              <a:buNone/>
            </a:pPr>
            <a:r>
              <a:rPr lang="en-US" smtClean="0"/>
              <a:t>				0.10	$41,444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0.05		</a:t>
            </a:r>
            <a:r>
              <a:rPr lang="en-US" smtClean="0">
                <a:solidFill>
                  <a:srgbClr val="CF76F4"/>
                </a:solidFill>
              </a:rPr>
              <a:t>IRR	$40,000</a:t>
            </a:r>
            <a:r>
              <a:rPr lang="en-US" smtClean="0"/>
              <a:t>		    $4,603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		0.15	$36,841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			($1,444)(0.05)						      $4,603</a:t>
            </a:r>
            <a:r>
              <a:rPr lang="en-US" smtClean="0">
                <a:solidFill>
                  <a:schemeClr val="tx2"/>
                </a:solidFill>
              </a:rPr>
              <a:t>		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649288"/>
            <a:ext cx="7391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IRR Solution (Interpolate)</a:t>
            </a:r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6308725" y="3703638"/>
            <a:ext cx="422275" cy="579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4581" name="Line 7"/>
          <p:cNvSpPr>
            <a:spLocks noChangeShapeType="1"/>
          </p:cNvSpPr>
          <p:nvPr/>
        </p:nvSpPr>
        <p:spPr bwMode="auto">
          <a:xfrm>
            <a:off x="7162800" y="2057400"/>
            <a:ext cx="0" cy="15240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82" name="Line 8"/>
          <p:cNvSpPr>
            <a:spLocks noChangeShapeType="1"/>
          </p:cNvSpPr>
          <p:nvPr/>
        </p:nvSpPr>
        <p:spPr bwMode="auto">
          <a:xfrm>
            <a:off x="6858000" y="2057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83" name="Line 9"/>
          <p:cNvSpPr>
            <a:spLocks noChangeShapeType="1"/>
          </p:cNvSpPr>
          <p:nvPr/>
        </p:nvSpPr>
        <p:spPr bwMode="auto">
          <a:xfrm>
            <a:off x="6858000" y="3581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84" name="Line 10"/>
          <p:cNvSpPr>
            <a:spLocks noChangeShapeType="1"/>
          </p:cNvSpPr>
          <p:nvPr/>
        </p:nvSpPr>
        <p:spPr bwMode="auto">
          <a:xfrm>
            <a:off x="2133600" y="2057400"/>
            <a:ext cx="0" cy="15240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85" name="Line 11"/>
          <p:cNvSpPr>
            <a:spLocks noChangeShapeType="1"/>
          </p:cNvSpPr>
          <p:nvPr/>
        </p:nvSpPr>
        <p:spPr bwMode="auto">
          <a:xfrm>
            <a:off x="2133600" y="2057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86" name="Line 12"/>
          <p:cNvSpPr>
            <a:spLocks noChangeShapeType="1"/>
          </p:cNvSpPr>
          <p:nvPr/>
        </p:nvSpPr>
        <p:spPr bwMode="auto">
          <a:xfrm>
            <a:off x="2133600" y="3581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87" name="Rectangle 13"/>
          <p:cNvSpPr>
            <a:spLocks noChangeArrowheads="1"/>
          </p:cNvSpPr>
          <p:nvPr/>
        </p:nvSpPr>
        <p:spPr bwMode="auto">
          <a:xfrm>
            <a:off x="5776913" y="2225675"/>
            <a:ext cx="127158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$1,444</a:t>
            </a:r>
          </a:p>
        </p:txBody>
      </p:sp>
      <p:sp>
        <p:nvSpPr>
          <p:cNvPr id="24588" name="Line 14"/>
          <p:cNvSpPr>
            <a:spLocks noChangeShapeType="1"/>
          </p:cNvSpPr>
          <p:nvPr/>
        </p:nvSpPr>
        <p:spPr bwMode="auto">
          <a:xfrm>
            <a:off x="5486400" y="22098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89" name="Line 15"/>
          <p:cNvSpPr>
            <a:spLocks noChangeShapeType="1"/>
          </p:cNvSpPr>
          <p:nvPr/>
        </p:nvSpPr>
        <p:spPr bwMode="auto">
          <a:xfrm>
            <a:off x="5486400" y="2819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90" name="Line 16"/>
          <p:cNvSpPr>
            <a:spLocks noChangeShapeType="1"/>
          </p:cNvSpPr>
          <p:nvPr/>
        </p:nvSpPr>
        <p:spPr bwMode="auto">
          <a:xfrm>
            <a:off x="5791200" y="2209800"/>
            <a:ext cx="0" cy="6096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91" name="Line 17"/>
          <p:cNvSpPr>
            <a:spLocks noChangeShapeType="1"/>
          </p:cNvSpPr>
          <p:nvPr/>
        </p:nvSpPr>
        <p:spPr bwMode="auto">
          <a:xfrm>
            <a:off x="2819400" y="2209800"/>
            <a:ext cx="0" cy="6096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92" name="Line 18"/>
          <p:cNvSpPr>
            <a:spLocks noChangeShapeType="1"/>
          </p:cNvSpPr>
          <p:nvPr/>
        </p:nvSpPr>
        <p:spPr bwMode="auto">
          <a:xfrm>
            <a:off x="2819400" y="22098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93" name="Line 19"/>
          <p:cNvSpPr>
            <a:spLocks noChangeShapeType="1"/>
          </p:cNvSpPr>
          <p:nvPr/>
        </p:nvSpPr>
        <p:spPr bwMode="auto">
          <a:xfrm>
            <a:off x="2819400" y="2819400"/>
            <a:ext cx="3048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94" name="Rectangle 20"/>
          <p:cNvSpPr>
            <a:spLocks noChangeArrowheads="1"/>
          </p:cNvSpPr>
          <p:nvPr/>
        </p:nvSpPr>
        <p:spPr bwMode="auto">
          <a:xfrm>
            <a:off x="2271713" y="2301875"/>
            <a:ext cx="417512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chemeClr val="hlink"/>
                </a:solidFill>
              </a:rPr>
              <a:t>X</a:t>
            </a:r>
          </a:p>
        </p:txBody>
      </p:sp>
      <p:sp>
        <p:nvSpPr>
          <p:cNvPr id="24595" name="Rectangle 21"/>
          <p:cNvSpPr>
            <a:spLocks noChangeArrowheads="1"/>
          </p:cNvSpPr>
          <p:nvPr/>
        </p:nvSpPr>
        <p:spPr bwMode="auto">
          <a:xfrm>
            <a:off x="1433513" y="4511675"/>
            <a:ext cx="7239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chemeClr val="hlink"/>
                </a:solidFill>
              </a:rPr>
              <a:t>X</a:t>
            </a:r>
            <a:r>
              <a:rPr lang="en-US" sz="2800">
                <a:solidFill>
                  <a:srgbClr val="000000"/>
                </a:solidFill>
              </a:rPr>
              <a:t> =</a:t>
            </a:r>
          </a:p>
        </p:txBody>
      </p:sp>
      <p:sp>
        <p:nvSpPr>
          <p:cNvPr id="24596" name="Line 22"/>
          <p:cNvSpPr>
            <a:spLocks noChangeShapeType="1"/>
          </p:cNvSpPr>
          <p:nvPr/>
        </p:nvSpPr>
        <p:spPr bwMode="auto">
          <a:xfrm>
            <a:off x="2286000" y="4800600"/>
            <a:ext cx="21336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4597" name="Rectangle 23"/>
          <p:cNvSpPr>
            <a:spLocks noChangeArrowheads="1"/>
          </p:cNvSpPr>
          <p:nvPr/>
        </p:nvSpPr>
        <p:spPr bwMode="auto">
          <a:xfrm>
            <a:off x="5319713" y="4511675"/>
            <a:ext cx="191293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chemeClr val="hlink"/>
                </a:solidFill>
              </a:rPr>
              <a:t>X</a:t>
            </a:r>
            <a:r>
              <a:rPr lang="en-US" sz="2800">
                <a:solidFill>
                  <a:srgbClr val="000000"/>
                </a:solidFill>
              </a:rPr>
              <a:t> = </a:t>
            </a:r>
            <a:r>
              <a:rPr lang="en-US" sz="2800">
                <a:solidFill>
                  <a:schemeClr val="hlink"/>
                </a:solidFill>
              </a:rPr>
              <a:t>0.0157</a:t>
            </a:r>
          </a:p>
        </p:txBody>
      </p:sp>
      <p:sp>
        <p:nvSpPr>
          <p:cNvPr id="24598" name="Rectangle 24"/>
          <p:cNvSpPr>
            <a:spLocks noChangeArrowheads="1"/>
          </p:cNvSpPr>
          <p:nvPr/>
        </p:nvSpPr>
        <p:spPr bwMode="auto">
          <a:xfrm>
            <a:off x="823913" y="5457825"/>
            <a:ext cx="7548562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CF76F4"/>
                </a:solidFill>
              </a:rPr>
              <a:t>IRR</a:t>
            </a:r>
            <a:r>
              <a:rPr lang="en-US" sz="3200">
                <a:solidFill>
                  <a:srgbClr val="000000"/>
                </a:solidFill>
              </a:rPr>
              <a:t> = 0.10 + </a:t>
            </a:r>
            <a:r>
              <a:rPr lang="en-US" sz="3200">
                <a:solidFill>
                  <a:schemeClr val="hlink"/>
                </a:solidFill>
              </a:rPr>
              <a:t>0.0157</a:t>
            </a:r>
            <a:r>
              <a:rPr lang="en-US" sz="3200">
                <a:solidFill>
                  <a:srgbClr val="000000"/>
                </a:solidFill>
              </a:rPr>
              <a:t> =</a:t>
            </a:r>
            <a:r>
              <a:rPr lang="en-US" sz="3200">
                <a:solidFill>
                  <a:srgbClr val="CF76F4"/>
                </a:solidFill>
              </a:rPr>
              <a:t> 0.1157 </a:t>
            </a:r>
            <a:r>
              <a:rPr lang="en-US" sz="3200">
                <a:solidFill>
                  <a:srgbClr val="000000"/>
                </a:solidFill>
              </a:rPr>
              <a:t>or </a:t>
            </a:r>
            <a:r>
              <a:rPr lang="en-US" sz="3200">
                <a:solidFill>
                  <a:srgbClr val="CF76F4"/>
                </a:solidFill>
              </a:rPr>
              <a:t>11.57%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ChangeArrowheads="1"/>
          </p:cNvSpPr>
          <p:nvPr/>
        </p:nvSpPr>
        <p:spPr bwMode="auto">
          <a:xfrm>
            <a:off x="1295400" y="3352800"/>
            <a:ext cx="6858000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391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IRR Acceptance Criterion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60400" y="4419600"/>
            <a:ext cx="7848600" cy="1566863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Font typeface="Monotype Sorts" pitchFamily="2" charset="2"/>
              <a:buNone/>
            </a:pPr>
            <a:r>
              <a:rPr lang="en-US" sz="3200" smtClean="0">
                <a:solidFill>
                  <a:schemeClr val="tx2"/>
                </a:solidFill>
              </a:rPr>
              <a:t>   No!  </a:t>
            </a:r>
            <a:r>
              <a:rPr lang="en-US" sz="3200" smtClean="0"/>
              <a:t>The firm will receive </a:t>
            </a:r>
            <a:r>
              <a:rPr lang="en-US" sz="3200" smtClean="0">
                <a:solidFill>
                  <a:srgbClr val="CF76F4"/>
                </a:solidFill>
              </a:rPr>
              <a:t>11.57%</a:t>
            </a:r>
            <a:r>
              <a:rPr lang="en-US" sz="3200" smtClean="0"/>
              <a:t> for each dollar invested in this project at a cost of </a:t>
            </a:r>
            <a:r>
              <a:rPr lang="en-US" sz="3200" smtClean="0">
                <a:solidFill>
                  <a:srgbClr val="A75151"/>
                </a:solidFill>
              </a:rPr>
              <a:t>13%</a:t>
            </a:r>
            <a:r>
              <a:rPr lang="en-US" sz="3200" smtClean="0"/>
              <a:t>. [ </a:t>
            </a:r>
            <a:r>
              <a:rPr lang="en-US" sz="3200" smtClean="0">
                <a:solidFill>
                  <a:srgbClr val="CF76F4"/>
                </a:solidFill>
              </a:rPr>
              <a:t>IRR</a:t>
            </a:r>
            <a:r>
              <a:rPr lang="en-US" sz="3200" smtClean="0">
                <a:solidFill>
                  <a:srgbClr val="014A01"/>
                </a:solidFill>
              </a:rPr>
              <a:t> </a:t>
            </a:r>
            <a:r>
              <a:rPr lang="en-US" sz="3200" smtClean="0"/>
              <a:t>&lt; </a:t>
            </a:r>
            <a:r>
              <a:rPr lang="en-US" sz="3200" smtClean="0">
                <a:solidFill>
                  <a:srgbClr val="A75151"/>
                </a:solidFill>
              </a:rPr>
              <a:t>required Rate </a:t>
            </a:r>
            <a:r>
              <a:rPr lang="en-US" sz="3200" smtClean="0"/>
              <a:t>]</a:t>
            </a:r>
          </a:p>
        </p:txBody>
      </p:sp>
      <p:sp>
        <p:nvSpPr>
          <p:cNvPr id="25605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752600"/>
            <a:ext cx="8153400" cy="2255838"/>
          </a:xfrm>
        </p:spPr>
        <p:txBody>
          <a:bodyPr>
            <a:spAutoFit/>
          </a:bodyPr>
          <a:lstStyle/>
          <a:p>
            <a:pPr lvl="1" algn="ctr">
              <a:buFont typeface="Monotype Sorts" pitchFamily="2" charset="2"/>
              <a:buNone/>
            </a:pPr>
            <a:r>
              <a:rPr lang="en-US" sz="3200" smtClean="0"/>
              <a:t>  The management of </a:t>
            </a:r>
            <a:r>
              <a:rPr lang="en-US" sz="3200" i="1" smtClean="0"/>
              <a:t>Basket Wonders </a:t>
            </a:r>
            <a:r>
              <a:rPr lang="en-US" sz="3200" smtClean="0"/>
              <a:t>has determined that the required</a:t>
            </a:r>
            <a:r>
              <a:rPr lang="en-US" sz="3200" smtClean="0">
                <a:solidFill>
                  <a:srgbClr val="A75151"/>
                </a:solidFill>
              </a:rPr>
              <a:t> rate </a:t>
            </a:r>
            <a:r>
              <a:rPr lang="en-US" sz="3200" smtClean="0"/>
              <a:t>is </a:t>
            </a:r>
            <a:r>
              <a:rPr lang="en-US" sz="3200" smtClean="0">
                <a:solidFill>
                  <a:srgbClr val="A75151"/>
                </a:solidFill>
              </a:rPr>
              <a:t>13% </a:t>
            </a:r>
            <a:r>
              <a:rPr lang="en-US" sz="3200" smtClean="0"/>
              <a:t>for projects of this type.</a:t>
            </a:r>
          </a:p>
          <a:p>
            <a:pPr lvl="1" algn="ctr">
              <a:buFont typeface="Monotype Sorts" pitchFamily="2" charset="2"/>
              <a:buNone/>
            </a:pPr>
            <a:r>
              <a:rPr lang="en-US" sz="3200" smtClean="0">
                <a:solidFill>
                  <a:schemeClr val="hlink"/>
                </a:solidFill>
              </a:rPr>
              <a:t>   Should this project be accepted?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040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33488" y="1536700"/>
            <a:ext cx="2741612" cy="4953000"/>
          </a:xfrm>
        </p:spPr>
      </p:pic>
      <p:sp>
        <p:nvSpPr>
          <p:cNvPr id="26627" name="Rectangle 1038"/>
          <p:cNvSpPr>
            <a:spLocks noChangeArrowheads="1"/>
          </p:cNvSpPr>
          <p:nvPr/>
        </p:nvSpPr>
        <p:spPr bwMode="auto">
          <a:xfrm>
            <a:off x="4648200" y="1981200"/>
            <a:ext cx="3886200" cy="3276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604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6781800" cy="758825"/>
          </a:xfrm>
        </p:spPr>
        <p:txBody>
          <a:bodyPr/>
          <a:lstStyle/>
          <a:p>
            <a:pPr>
              <a:defRPr/>
            </a:pPr>
            <a:r>
              <a:rPr lang="en-US" b="1"/>
              <a:t>IRRs on the Calculator</a:t>
            </a:r>
          </a:p>
        </p:txBody>
      </p:sp>
      <p:sp>
        <p:nvSpPr>
          <p:cNvPr id="26629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2057400"/>
            <a:ext cx="4114800" cy="3013075"/>
          </a:xfrm>
        </p:spPr>
        <p:txBody>
          <a:bodyPr>
            <a:spAutoFit/>
          </a:bodyPr>
          <a:lstStyle/>
          <a:p>
            <a:pPr algn="ctr">
              <a:buFont typeface="Monotype Sorts" pitchFamily="2" charset="2"/>
              <a:buNone/>
            </a:pPr>
            <a:r>
              <a:rPr lang="en-US" sz="3200" smtClean="0"/>
              <a:t>  We will use the cash flow registry to solve the IRR for this problem quickly and accurately!</a:t>
            </a:r>
          </a:p>
        </p:txBody>
      </p:sp>
      <p:sp>
        <p:nvSpPr>
          <p:cNvPr id="26630" name="Oval 1031"/>
          <p:cNvSpPr>
            <a:spLocks noChangeArrowheads="1"/>
          </p:cNvSpPr>
          <p:nvPr/>
        </p:nvSpPr>
        <p:spPr bwMode="auto">
          <a:xfrm>
            <a:off x="2108200" y="36703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6631" name="Oval 1033"/>
          <p:cNvSpPr>
            <a:spLocks noChangeArrowheads="1"/>
          </p:cNvSpPr>
          <p:nvPr/>
        </p:nvSpPr>
        <p:spPr bwMode="auto">
          <a:xfrm>
            <a:off x="2946400" y="36703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6632" name="Oval 1034"/>
          <p:cNvSpPr>
            <a:spLocks noChangeArrowheads="1"/>
          </p:cNvSpPr>
          <p:nvPr/>
        </p:nvSpPr>
        <p:spPr bwMode="auto">
          <a:xfrm>
            <a:off x="1651000" y="3670300"/>
            <a:ext cx="4572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6633" name="Oval 1035"/>
          <p:cNvSpPr>
            <a:spLocks noChangeArrowheads="1"/>
          </p:cNvSpPr>
          <p:nvPr/>
        </p:nvSpPr>
        <p:spPr bwMode="auto">
          <a:xfrm>
            <a:off x="1727200" y="57277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6634" name="Oval 1036"/>
          <p:cNvSpPr>
            <a:spLocks noChangeArrowheads="1"/>
          </p:cNvSpPr>
          <p:nvPr/>
        </p:nvSpPr>
        <p:spPr bwMode="auto">
          <a:xfrm>
            <a:off x="2946400" y="33655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6635" name="Oval 1037"/>
          <p:cNvSpPr>
            <a:spLocks noChangeArrowheads="1"/>
          </p:cNvSpPr>
          <p:nvPr/>
        </p:nvSpPr>
        <p:spPr bwMode="auto">
          <a:xfrm>
            <a:off x="2108200" y="33655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6636" name="Oval 1041"/>
          <p:cNvSpPr>
            <a:spLocks noChangeArrowheads="1"/>
          </p:cNvSpPr>
          <p:nvPr/>
        </p:nvSpPr>
        <p:spPr bwMode="auto">
          <a:xfrm>
            <a:off x="1651000" y="3365500"/>
            <a:ext cx="4572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781800" y="50292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6781800" y="32766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781800" y="45720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781800" y="4191000"/>
            <a:ext cx="457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6781800" y="37338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5334000" y="2819400"/>
            <a:ext cx="1524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638800" y="32766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638800" y="37338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638800" y="4191000"/>
            <a:ext cx="838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5638800" y="45720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5638800" y="50292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4343400" y="50292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4343400" y="45720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4343400" y="4191000"/>
            <a:ext cx="9906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4343400" y="37338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4343400" y="32766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4343400" y="2819400"/>
            <a:ext cx="6858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4343400" y="2362200"/>
            <a:ext cx="6858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762000" y="5638800"/>
            <a:ext cx="7620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/>
            <a:endParaRPr lang="en-GB" sz="3200">
              <a:solidFill>
                <a:srgbClr val="000000"/>
              </a:solidFill>
            </a:endParaRPr>
          </a:p>
        </p:txBody>
      </p:sp>
      <p:sp>
        <p:nvSpPr>
          <p:cNvPr id="58390" name="Rectangle 22"/>
          <p:cNvSpPr>
            <a:spLocks noGrp="1" noChangeArrowheads="1"/>
          </p:cNvSpPr>
          <p:nvPr>
            <p:ph type="title"/>
          </p:nvPr>
        </p:nvSpPr>
        <p:spPr>
          <a:xfrm>
            <a:off x="1676400" y="260350"/>
            <a:ext cx="6781800" cy="130810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4000" b="1"/>
              <a:t>Actual IRR Solution Using Your Financial Calculator</a:t>
            </a:r>
          </a:p>
        </p:txBody>
      </p:sp>
      <p:sp>
        <p:nvSpPr>
          <p:cNvPr id="27670" name="Rectangle 25"/>
          <p:cNvSpPr>
            <a:spLocks noChangeArrowheads="1"/>
          </p:cNvSpPr>
          <p:nvPr/>
        </p:nvSpPr>
        <p:spPr bwMode="auto">
          <a:xfrm>
            <a:off x="4343400" y="54864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71" name="Rectangle 26"/>
          <p:cNvSpPr>
            <a:spLocks noChangeArrowheads="1"/>
          </p:cNvSpPr>
          <p:nvPr/>
        </p:nvSpPr>
        <p:spPr bwMode="auto">
          <a:xfrm>
            <a:off x="4343400" y="59436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72" name="Rectangle 27"/>
          <p:cNvSpPr>
            <a:spLocks noChangeArrowheads="1"/>
          </p:cNvSpPr>
          <p:nvPr/>
        </p:nvSpPr>
        <p:spPr bwMode="auto">
          <a:xfrm>
            <a:off x="5638800" y="54864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73" name="Rectangle 28"/>
          <p:cNvSpPr>
            <a:spLocks noChangeArrowheads="1"/>
          </p:cNvSpPr>
          <p:nvPr/>
        </p:nvSpPr>
        <p:spPr bwMode="auto">
          <a:xfrm>
            <a:off x="5638800" y="59436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74" name="Rectangle 29"/>
          <p:cNvSpPr>
            <a:spLocks noChangeArrowheads="1"/>
          </p:cNvSpPr>
          <p:nvPr/>
        </p:nvSpPr>
        <p:spPr bwMode="auto">
          <a:xfrm>
            <a:off x="6781800" y="5486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75" name="Rectangle 30"/>
          <p:cNvSpPr>
            <a:spLocks noChangeArrowheads="1"/>
          </p:cNvSpPr>
          <p:nvPr/>
        </p:nvSpPr>
        <p:spPr bwMode="auto">
          <a:xfrm>
            <a:off x="6781800" y="59436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76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772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i="1" smtClean="0"/>
              <a:t>Steps in the Process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1:	Press		CF		           key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2:	Press		2</a:t>
            </a:r>
            <a:r>
              <a:rPr lang="en-US" sz="2400" baseline="30000" smtClean="0"/>
              <a:t>nd</a:t>
            </a:r>
            <a:r>
              <a:rPr lang="en-US" sz="2400" smtClean="0"/>
              <a:t>	CLR Work	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3:  </a:t>
            </a:r>
            <a:r>
              <a:rPr lang="en-US" sz="2400" u="sng" smtClean="0"/>
              <a:t>For </a:t>
            </a:r>
            <a:r>
              <a:rPr lang="en-US" sz="2400" i="1" u="sng" smtClean="0"/>
              <a:t>CF0</a:t>
            </a:r>
            <a:r>
              <a:rPr lang="en-US" sz="2400" smtClean="0"/>
              <a:t> Press    -40000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spcBef>
                <a:spcPct val="10000"/>
              </a:spcBef>
              <a:buClrTx/>
              <a:buSzTx/>
              <a:buFontTx/>
              <a:buNone/>
            </a:pPr>
            <a:r>
              <a:rPr lang="en-US" sz="2400" smtClean="0"/>
              <a:t>Step 4:  </a:t>
            </a:r>
            <a:r>
              <a:rPr lang="en-US" sz="2400" u="sng" smtClean="0"/>
              <a:t>For </a:t>
            </a:r>
            <a:r>
              <a:rPr lang="en-US" sz="2400" i="1" u="sng" smtClean="0"/>
              <a:t>C01</a:t>
            </a:r>
            <a:r>
              <a:rPr lang="en-US" sz="2400" smtClean="0"/>
              <a:t> Press	10000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5:  </a:t>
            </a:r>
            <a:r>
              <a:rPr lang="en-US" sz="2400" u="sng" smtClean="0"/>
              <a:t>For </a:t>
            </a:r>
            <a:r>
              <a:rPr lang="en-US" sz="2400" i="1" u="sng" smtClean="0"/>
              <a:t>F01</a:t>
            </a:r>
            <a:r>
              <a:rPr lang="en-US" sz="2400" smtClean="0"/>
              <a:t> Press	    1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6:  </a:t>
            </a:r>
            <a:r>
              <a:rPr lang="en-US" sz="2400" u="sng" smtClean="0"/>
              <a:t>For </a:t>
            </a:r>
            <a:r>
              <a:rPr lang="en-US" sz="2400" i="1" u="sng" smtClean="0"/>
              <a:t>C02</a:t>
            </a:r>
            <a:r>
              <a:rPr lang="en-US" sz="2400" smtClean="0"/>
              <a:t> Press	12000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   </a:t>
            </a:r>
            <a:r>
              <a:rPr lang="en-US" sz="2400" smtClean="0">
                <a:sym typeface="Symbol" pitchFamily="18" charset="2"/>
              </a:rPr>
              <a:t>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7:  </a:t>
            </a:r>
            <a:r>
              <a:rPr lang="en-US" sz="2400" u="sng" smtClean="0"/>
              <a:t>For </a:t>
            </a:r>
            <a:r>
              <a:rPr lang="en-US" sz="2400" i="1" u="sng" smtClean="0"/>
              <a:t>F02</a:t>
            </a:r>
            <a:r>
              <a:rPr lang="en-US" sz="2400" smtClean="0"/>
              <a:t> Press	    1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</a:t>
            </a:r>
            <a:r>
              <a:rPr lang="en-US" sz="2400" smtClean="0">
                <a:sym typeface="Symbol" pitchFamily="18" charset="2"/>
              </a:rPr>
              <a:t>   keys</a:t>
            </a:r>
          </a:p>
          <a:p>
            <a:pPr>
              <a:spcBef>
                <a:spcPct val="10000"/>
              </a:spcBef>
              <a:buClrTx/>
              <a:buSzTx/>
              <a:buFontTx/>
              <a:buNone/>
            </a:pPr>
            <a:r>
              <a:rPr lang="en-US" sz="2400" smtClean="0"/>
              <a:t>Step 8:  </a:t>
            </a:r>
            <a:r>
              <a:rPr lang="en-US" sz="2400" u="sng" smtClean="0"/>
              <a:t>For </a:t>
            </a:r>
            <a:r>
              <a:rPr lang="en-US" sz="2400" i="1" u="sng" smtClean="0"/>
              <a:t>C03</a:t>
            </a:r>
            <a:r>
              <a:rPr lang="en-US" sz="2400" smtClean="0"/>
              <a:t> Press	15000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9:  </a:t>
            </a:r>
            <a:r>
              <a:rPr lang="en-US" sz="2400" u="sng" smtClean="0"/>
              <a:t>For </a:t>
            </a:r>
            <a:r>
              <a:rPr lang="en-US" sz="2400" i="1" u="sng" smtClean="0"/>
              <a:t>F03</a:t>
            </a:r>
            <a:r>
              <a:rPr lang="en-US" sz="2400" smtClean="0"/>
              <a:t> Press	    1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705600" y="3200400"/>
            <a:ext cx="457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6705600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5638800" y="35814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5334000" y="4038600"/>
            <a:ext cx="381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78" name="Rectangle 8"/>
          <p:cNvSpPr>
            <a:spLocks noChangeArrowheads="1"/>
          </p:cNvSpPr>
          <p:nvPr/>
        </p:nvSpPr>
        <p:spPr bwMode="auto">
          <a:xfrm>
            <a:off x="5638800" y="3200400"/>
            <a:ext cx="838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79" name="Rectangle 9"/>
          <p:cNvSpPr>
            <a:spLocks noChangeArrowheads="1"/>
          </p:cNvSpPr>
          <p:nvPr/>
        </p:nvSpPr>
        <p:spPr bwMode="auto">
          <a:xfrm>
            <a:off x="4343400" y="4953000"/>
            <a:ext cx="762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80" name="Rectangle 11"/>
          <p:cNvSpPr>
            <a:spLocks noChangeArrowheads="1"/>
          </p:cNvSpPr>
          <p:nvPr/>
        </p:nvSpPr>
        <p:spPr bwMode="auto">
          <a:xfrm>
            <a:off x="4343400" y="4495800"/>
            <a:ext cx="762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81" name="Rectangle 12"/>
          <p:cNvSpPr>
            <a:spLocks noChangeArrowheads="1"/>
          </p:cNvSpPr>
          <p:nvPr/>
        </p:nvSpPr>
        <p:spPr bwMode="auto">
          <a:xfrm>
            <a:off x="4343400" y="4038600"/>
            <a:ext cx="381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82" name="Rectangle 14"/>
          <p:cNvSpPr>
            <a:spLocks noChangeArrowheads="1"/>
          </p:cNvSpPr>
          <p:nvPr/>
        </p:nvSpPr>
        <p:spPr bwMode="auto">
          <a:xfrm>
            <a:off x="4343400" y="23622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83" name="Rectangle 15"/>
          <p:cNvSpPr>
            <a:spLocks noChangeArrowheads="1"/>
          </p:cNvSpPr>
          <p:nvPr/>
        </p:nvSpPr>
        <p:spPr bwMode="auto">
          <a:xfrm>
            <a:off x="762000" y="5943600"/>
            <a:ext cx="7620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/>
            <a:endParaRPr lang="en-GB" sz="3200">
              <a:solidFill>
                <a:srgbClr val="000000"/>
              </a:solidFill>
            </a:endParaRPr>
          </a:p>
        </p:txBody>
      </p:sp>
      <p:sp>
        <p:nvSpPr>
          <p:cNvPr id="28684" name="Rectangle 20"/>
          <p:cNvSpPr>
            <a:spLocks noChangeArrowheads="1"/>
          </p:cNvSpPr>
          <p:nvPr/>
        </p:nvSpPr>
        <p:spPr bwMode="auto">
          <a:xfrm>
            <a:off x="6705600" y="2819400"/>
            <a:ext cx="457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85" name="Rectangle 21"/>
          <p:cNvSpPr>
            <a:spLocks noChangeArrowheads="1"/>
          </p:cNvSpPr>
          <p:nvPr/>
        </p:nvSpPr>
        <p:spPr bwMode="auto">
          <a:xfrm>
            <a:off x="6705600" y="23622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86" name="Rectangle 22"/>
          <p:cNvSpPr>
            <a:spLocks noChangeArrowheads="1"/>
          </p:cNvSpPr>
          <p:nvPr/>
        </p:nvSpPr>
        <p:spPr bwMode="auto">
          <a:xfrm>
            <a:off x="5638800" y="2819400"/>
            <a:ext cx="838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87" name="Rectangle 23"/>
          <p:cNvSpPr>
            <a:spLocks noChangeArrowheads="1"/>
          </p:cNvSpPr>
          <p:nvPr/>
        </p:nvSpPr>
        <p:spPr bwMode="auto">
          <a:xfrm>
            <a:off x="5638800" y="23622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88" name="Rectangle 24"/>
          <p:cNvSpPr>
            <a:spLocks noChangeArrowheads="1"/>
          </p:cNvSpPr>
          <p:nvPr/>
        </p:nvSpPr>
        <p:spPr bwMode="auto">
          <a:xfrm>
            <a:off x="4343400" y="2819400"/>
            <a:ext cx="9906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89" name="Rectangle 25"/>
          <p:cNvSpPr>
            <a:spLocks noChangeArrowheads="1"/>
          </p:cNvSpPr>
          <p:nvPr/>
        </p:nvSpPr>
        <p:spPr bwMode="auto">
          <a:xfrm>
            <a:off x="4343400" y="35814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8690" name="Rectangle 26"/>
          <p:cNvSpPr>
            <a:spLocks noChangeArrowheads="1"/>
          </p:cNvSpPr>
          <p:nvPr/>
        </p:nvSpPr>
        <p:spPr bwMode="auto">
          <a:xfrm>
            <a:off x="4343400" y="3200400"/>
            <a:ext cx="9906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9420" name="Rectangle 28"/>
          <p:cNvSpPr>
            <a:spLocks noGrp="1" noChangeArrowheads="1"/>
          </p:cNvSpPr>
          <p:nvPr>
            <p:ph type="title"/>
          </p:nvPr>
        </p:nvSpPr>
        <p:spPr>
          <a:xfrm>
            <a:off x="1676400" y="260350"/>
            <a:ext cx="6781800" cy="130810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4000" b="1"/>
              <a:t>Actual IRR Solution Using Your Financial Calculator</a:t>
            </a:r>
          </a:p>
        </p:txBody>
      </p:sp>
      <p:sp>
        <p:nvSpPr>
          <p:cNvPr id="28692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200" i="1" smtClean="0"/>
              <a:t>Steps in the Process (Part II)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10:</a:t>
            </a:r>
            <a:r>
              <a:rPr lang="en-US" sz="2400" u="sng" smtClean="0"/>
              <a:t>For </a:t>
            </a:r>
            <a:r>
              <a:rPr lang="en-US" sz="2400" i="1" u="sng" smtClean="0"/>
              <a:t>C04</a:t>
            </a:r>
            <a:r>
              <a:rPr lang="en-US" sz="2400" smtClean="0"/>
              <a:t> Press	10000	    Enter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   </a:t>
            </a:r>
            <a:r>
              <a:rPr lang="en-US" sz="2400" smtClean="0">
                <a:sym typeface="Symbol" pitchFamily="18" charset="2"/>
              </a:rPr>
              <a:t>keys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11:</a:t>
            </a:r>
            <a:r>
              <a:rPr lang="en-US" sz="2400" u="sng" smtClean="0"/>
              <a:t>For </a:t>
            </a:r>
            <a:r>
              <a:rPr lang="en-US" sz="2400" i="1" u="sng" smtClean="0"/>
              <a:t>F04</a:t>
            </a:r>
            <a:r>
              <a:rPr lang="en-US" sz="2400" smtClean="0"/>
              <a:t> Press	    1	    Enter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</a:t>
            </a:r>
            <a:r>
              <a:rPr lang="en-US" sz="2400" smtClean="0">
                <a:sym typeface="Symbol" pitchFamily="18" charset="2"/>
              </a:rPr>
              <a:t>	  keys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12:</a:t>
            </a:r>
            <a:r>
              <a:rPr lang="en-US" sz="2400" u="sng" smtClean="0"/>
              <a:t>For </a:t>
            </a:r>
            <a:r>
              <a:rPr lang="en-US" sz="2400" i="1" u="sng" smtClean="0"/>
              <a:t>C05</a:t>
            </a:r>
            <a:r>
              <a:rPr lang="en-US" sz="2400" smtClean="0"/>
              <a:t> Press	 7000	    Enter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   </a:t>
            </a:r>
            <a:r>
              <a:rPr lang="en-US" sz="2400" smtClean="0">
                <a:sym typeface="Symbol" pitchFamily="18" charset="2"/>
              </a:rPr>
              <a:t>keys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13:</a:t>
            </a:r>
            <a:r>
              <a:rPr lang="en-US" sz="2400" u="sng" smtClean="0"/>
              <a:t>For </a:t>
            </a:r>
            <a:r>
              <a:rPr lang="en-US" sz="2400" i="1" u="sng" smtClean="0"/>
              <a:t>F05</a:t>
            </a:r>
            <a:r>
              <a:rPr lang="en-US" sz="2400" smtClean="0"/>
              <a:t> Press	    1	    Enter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</a:t>
            </a:r>
            <a:r>
              <a:rPr lang="en-US" sz="2400" smtClean="0">
                <a:sym typeface="Symbol" pitchFamily="18" charset="2"/>
              </a:rPr>
              <a:t>	  keys</a:t>
            </a:r>
          </a:p>
          <a:p>
            <a:pPr>
              <a:lnSpc>
                <a:spcPct val="90000"/>
              </a:lnSpc>
              <a:buClrTx/>
              <a:buSzTx/>
              <a:buFontTx/>
              <a:buNone/>
            </a:pPr>
            <a:r>
              <a:rPr lang="en-US" sz="2400" smtClean="0"/>
              <a:t>Step 14:  	Press	      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	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		  keys</a:t>
            </a:r>
          </a:p>
          <a:p>
            <a:pPr>
              <a:lnSpc>
                <a:spcPct val="90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US" sz="2400" smtClean="0"/>
              <a:t>Step 15:  	Press		</a:t>
            </a:r>
            <a:r>
              <a:rPr lang="en-US" sz="2400" smtClean="0">
                <a:sym typeface="Symbol" pitchFamily="18" charset="2"/>
              </a:rPr>
              <a:t>IRR	  		  key</a:t>
            </a:r>
          </a:p>
          <a:p>
            <a:pPr>
              <a:lnSpc>
                <a:spcPct val="90000"/>
              </a:lnSpc>
              <a:buClrTx/>
              <a:buSzTx/>
              <a:buFontTx/>
              <a:buNone/>
            </a:pPr>
            <a:r>
              <a:rPr lang="en-US" sz="2400" smtClean="0"/>
              <a:t>Step 16:  	Press		</a:t>
            </a:r>
            <a:r>
              <a:rPr lang="en-US" sz="2400" smtClean="0">
                <a:sym typeface="Symbol" pitchFamily="18" charset="2"/>
              </a:rPr>
              <a:t>CPT	 		  key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800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800" smtClean="0">
                <a:sym typeface="Symbol" pitchFamily="18" charset="2"/>
              </a:rPr>
              <a:t>Result:	</a:t>
            </a:r>
            <a:r>
              <a:rPr lang="en-US" sz="2800" i="1" smtClean="0">
                <a:solidFill>
                  <a:srgbClr val="42B200"/>
                </a:solidFill>
                <a:sym typeface="Symbol" pitchFamily="18" charset="2"/>
              </a:rPr>
              <a:t>Internal Rate of Return</a:t>
            </a:r>
            <a:r>
              <a:rPr lang="en-US" sz="2800" smtClean="0">
                <a:sym typeface="Symbol" pitchFamily="18" charset="2"/>
              </a:rPr>
              <a:t> = </a:t>
            </a:r>
            <a:r>
              <a:rPr lang="en-US" sz="2800" i="1" smtClean="0">
                <a:solidFill>
                  <a:srgbClr val="42B200"/>
                </a:solidFill>
                <a:sym typeface="Symbol" pitchFamily="18" charset="2"/>
              </a:rPr>
              <a:t>11.47%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200025"/>
            <a:ext cx="7391400" cy="142875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IRR Strengths 		</a:t>
            </a:r>
            <a:br>
              <a:rPr lang="en-US" b="1"/>
            </a:br>
            <a:r>
              <a:rPr lang="en-US" b="1"/>
              <a:t>and Weaknesses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993900"/>
            <a:ext cx="3962400" cy="4156075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Font typeface="Monotype Sorts" pitchFamily="2" charset="2"/>
              <a:buNone/>
              <a:defRPr/>
            </a:pPr>
            <a:r>
              <a:rPr lang="en-US" sz="36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3600" i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Strengths</a:t>
            </a:r>
            <a:r>
              <a:rPr lang="en-US" sz="36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sz="3600" smtClean="0"/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/>
              <a:t>  Accounts for 		TVM</a:t>
            </a: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/>
              <a:t>  Considers all 		cash flows</a:t>
            </a: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/>
              <a:t>  Less 			subjectivity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0" y="1993900"/>
            <a:ext cx="5105400" cy="3962400"/>
          </a:xfrm>
        </p:spPr>
        <p:txBody>
          <a:bodyPr>
            <a:spAutoFit/>
          </a:bodyPr>
          <a:lstStyle/>
          <a:p>
            <a:pPr algn="ctr">
              <a:buFont typeface="Monotype Sorts" pitchFamily="2" charset="2"/>
              <a:buNone/>
              <a:defRPr/>
            </a:pPr>
            <a:r>
              <a:rPr lang="en-US" sz="3600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Weaknesses</a:t>
            </a:r>
            <a:r>
              <a:rPr lang="en-US" sz="36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endParaRPr lang="en-US" sz="3200" smtClean="0"/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/>
              <a:t>  Assumes all cash 		flows reinvested at 	the IRR	</a:t>
            </a: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/>
              <a:t>  Difficulties with 		project rankings and 	Multiple IRRs</a:t>
            </a: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5"/>
          <p:cNvSpPr>
            <a:spLocks noChangeArrowheads="1"/>
          </p:cNvSpPr>
          <p:nvPr/>
        </p:nvSpPr>
        <p:spPr bwMode="auto">
          <a:xfrm>
            <a:off x="533400" y="4724400"/>
            <a:ext cx="8077200" cy="1447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684213"/>
            <a:ext cx="67818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Net Present Value (NPV)</a:t>
            </a:r>
          </a:p>
        </p:txBody>
      </p:sp>
      <p:sp>
        <p:nvSpPr>
          <p:cNvPr id="3072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981200"/>
            <a:ext cx="8153400" cy="2514600"/>
          </a:xfrm>
        </p:spPr>
        <p:txBody>
          <a:bodyPr/>
          <a:lstStyle/>
          <a:p>
            <a:pPr lvl="1" algn="ctr">
              <a:buFont typeface="Monotype Sorts" pitchFamily="2" charset="2"/>
              <a:buNone/>
            </a:pPr>
            <a:r>
              <a:rPr lang="en-US" sz="3600" i="1" smtClean="0"/>
              <a:t>  NPV </a:t>
            </a:r>
            <a:r>
              <a:rPr lang="en-US" sz="3600" smtClean="0"/>
              <a:t>is the present value of an investment project’s net cash flows minus the project’s initial cash outflow (ICO).</a:t>
            </a:r>
          </a:p>
        </p:txBody>
      </p:sp>
      <p:sp>
        <p:nvSpPr>
          <p:cNvPr id="30725" name="Rectangle 6"/>
          <p:cNvSpPr>
            <a:spLocks noChangeArrowheads="1"/>
          </p:cNvSpPr>
          <p:nvPr/>
        </p:nvSpPr>
        <p:spPr bwMode="auto">
          <a:xfrm>
            <a:off x="2325688" y="4854575"/>
            <a:ext cx="4856162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chemeClr val="hlink"/>
                </a:solidFill>
              </a:rPr>
              <a:t>CF</a:t>
            </a:r>
            <a:r>
              <a:rPr lang="en-US" sz="3200" baseline="-25000">
                <a:solidFill>
                  <a:schemeClr val="tx2"/>
                </a:solidFill>
              </a:rPr>
              <a:t>1</a:t>
            </a:r>
            <a:r>
              <a:rPr lang="en-US" sz="3200"/>
              <a:t>       </a:t>
            </a:r>
            <a:r>
              <a:rPr lang="en-US" sz="3200">
                <a:solidFill>
                  <a:schemeClr val="hlink"/>
                </a:solidFill>
              </a:rPr>
              <a:t>CF</a:t>
            </a:r>
            <a:r>
              <a:rPr lang="en-US" sz="3200" baseline="-25000">
                <a:solidFill>
                  <a:schemeClr val="tx2"/>
                </a:solidFill>
              </a:rPr>
              <a:t>2</a:t>
            </a:r>
            <a:r>
              <a:rPr lang="en-US" sz="3200"/>
              <a:t>               </a:t>
            </a:r>
            <a:r>
              <a:rPr lang="en-US" sz="3200">
                <a:solidFill>
                  <a:schemeClr val="hlink"/>
                </a:solidFill>
              </a:rPr>
              <a:t>CF</a:t>
            </a:r>
            <a:r>
              <a:rPr lang="en-US" sz="3200" baseline="-25000">
                <a:solidFill>
                  <a:schemeClr val="tx2"/>
                </a:solidFill>
              </a:rPr>
              <a:t>n</a:t>
            </a:r>
            <a:r>
              <a:rPr lang="en-US" sz="3200"/>
              <a:t> </a:t>
            </a:r>
          </a:p>
        </p:txBody>
      </p:sp>
      <p:sp>
        <p:nvSpPr>
          <p:cNvPr id="30726" name="Rectangle 7"/>
          <p:cNvSpPr>
            <a:spLocks noChangeArrowheads="1"/>
          </p:cNvSpPr>
          <p:nvPr/>
        </p:nvSpPr>
        <p:spPr bwMode="auto">
          <a:xfrm>
            <a:off x="1633538" y="5364163"/>
            <a:ext cx="5664200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lvl="1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3200"/>
              <a:t>(1+</a:t>
            </a:r>
            <a:r>
              <a:rPr lang="en-US" sz="3200">
                <a:solidFill>
                  <a:srgbClr val="CF76F4"/>
                </a:solidFill>
              </a:rPr>
              <a:t>k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1</a:t>
            </a:r>
            <a:r>
              <a:rPr lang="en-US" sz="3200"/>
              <a:t>    (1+</a:t>
            </a:r>
            <a:r>
              <a:rPr lang="en-US" sz="3200">
                <a:solidFill>
                  <a:srgbClr val="CF76F4"/>
                </a:solidFill>
              </a:rPr>
              <a:t>k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2</a:t>
            </a:r>
            <a:r>
              <a:rPr lang="en-US" sz="3200"/>
              <a:t>           (1+</a:t>
            </a:r>
            <a:r>
              <a:rPr lang="en-US" sz="3200">
                <a:solidFill>
                  <a:srgbClr val="CF76F4"/>
                </a:solidFill>
              </a:rPr>
              <a:t>k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n</a:t>
            </a:r>
          </a:p>
        </p:txBody>
      </p:sp>
      <p:sp>
        <p:nvSpPr>
          <p:cNvPr id="30727" name="Line 8"/>
          <p:cNvSpPr>
            <a:spLocks noChangeShapeType="1"/>
          </p:cNvSpPr>
          <p:nvPr/>
        </p:nvSpPr>
        <p:spPr bwMode="auto">
          <a:xfrm>
            <a:off x="2133600" y="5410200"/>
            <a:ext cx="1104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0728" name="Line 9"/>
          <p:cNvSpPr>
            <a:spLocks noChangeShapeType="1"/>
          </p:cNvSpPr>
          <p:nvPr/>
        </p:nvSpPr>
        <p:spPr bwMode="auto">
          <a:xfrm>
            <a:off x="6096000" y="54102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0729" name="Rectangle 10"/>
          <p:cNvSpPr>
            <a:spLocks noChangeArrowheads="1"/>
          </p:cNvSpPr>
          <p:nvPr/>
        </p:nvSpPr>
        <p:spPr bwMode="auto">
          <a:xfrm>
            <a:off x="4948238" y="5167313"/>
            <a:ext cx="1125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0"/>
              <a:t>+ . . . +</a:t>
            </a:r>
          </a:p>
        </p:txBody>
      </p:sp>
      <p:sp>
        <p:nvSpPr>
          <p:cNvPr id="30730" name="Rectangle 11"/>
          <p:cNvSpPr>
            <a:spLocks noChangeArrowheads="1"/>
          </p:cNvSpPr>
          <p:nvPr/>
        </p:nvSpPr>
        <p:spPr bwMode="auto">
          <a:xfrm>
            <a:off x="3338513" y="5167313"/>
            <a:ext cx="358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0"/>
              <a:t>+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7253288" y="5062538"/>
            <a:ext cx="1150937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3200">
                <a:latin typeface="Arial" charset="0"/>
              </a:rPr>
              <a:t>-</a:t>
            </a:r>
            <a:r>
              <a:rPr lang="en-US" sz="3200">
                <a:solidFill>
                  <a:srgbClr val="42B200"/>
                </a:solidFill>
                <a:latin typeface="Arial" charset="0"/>
              </a:rPr>
              <a:t> </a:t>
            </a:r>
            <a:r>
              <a:rPr 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ICO</a:t>
            </a:r>
          </a:p>
        </p:txBody>
      </p:sp>
      <p:sp>
        <p:nvSpPr>
          <p:cNvPr id="30732" name="Line 13"/>
          <p:cNvSpPr>
            <a:spLocks noChangeShapeType="1"/>
          </p:cNvSpPr>
          <p:nvPr/>
        </p:nvSpPr>
        <p:spPr bwMode="auto">
          <a:xfrm>
            <a:off x="3733800" y="5410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0733" name="Rectangle 14"/>
          <p:cNvSpPr>
            <a:spLocks noChangeArrowheads="1"/>
          </p:cNvSpPr>
          <p:nvPr/>
        </p:nvSpPr>
        <p:spPr bwMode="auto">
          <a:xfrm>
            <a:off x="700088" y="5138738"/>
            <a:ext cx="1368425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42B200"/>
                </a:solidFill>
              </a:rPr>
              <a:t>NPV </a:t>
            </a:r>
            <a:r>
              <a:rPr lang="en-US" sz="3200"/>
              <a:t>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161925"/>
            <a:ext cx="7391400" cy="142875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Capital Budgeting Techniques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42900" y="2006600"/>
            <a:ext cx="8305800" cy="3711575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lvl="1">
              <a:buSzTx/>
              <a:buFontTx/>
              <a:buChar char="•"/>
            </a:pPr>
            <a:r>
              <a:rPr lang="en-US" smtClean="0"/>
              <a:t> Project Evaluation and Selection</a:t>
            </a:r>
          </a:p>
          <a:p>
            <a:pPr lvl="1">
              <a:buSzTx/>
              <a:buFontTx/>
              <a:buChar char="•"/>
            </a:pPr>
            <a:r>
              <a:rPr lang="en-US" smtClean="0"/>
              <a:t> Potential Difficulties</a:t>
            </a:r>
          </a:p>
          <a:p>
            <a:pPr lvl="1">
              <a:buSzTx/>
              <a:buFontTx/>
              <a:buChar char="•"/>
            </a:pPr>
            <a:r>
              <a:rPr lang="en-US" smtClean="0"/>
              <a:t> Capital Rationing</a:t>
            </a:r>
          </a:p>
          <a:p>
            <a:pPr lvl="1">
              <a:buSzTx/>
              <a:buFontTx/>
              <a:buChar char="•"/>
            </a:pPr>
            <a:r>
              <a:rPr lang="en-US" smtClean="0"/>
              <a:t> Project Monitoring</a:t>
            </a:r>
          </a:p>
          <a:p>
            <a:pPr lvl="1">
              <a:buSzTx/>
              <a:buFontTx/>
              <a:buChar char="•"/>
            </a:pPr>
            <a:r>
              <a:rPr lang="en-US" smtClean="0"/>
              <a:t> Post-Completion Audit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905000"/>
            <a:ext cx="8305800" cy="16002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3200" i="1" smtClean="0"/>
              <a:t>Basket Wonders </a:t>
            </a:r>
            <a:r>
              <a:rPr lang="en-US" sz="3200" smtClean="0"/>
              <a:t>has determined that the appropriate </a:t>
            </a:r>
            <a:r>
              <a:rPr lang="en-US" sz="3200" smtClean="0">
                <a:solidFill>
                  <a:srgbClr val="380069"/>
                </a:solidFill>
              </a:rPr>
              <a:t>discount rate (k) </a:t>
            </a:r>
            <a:r>
              <a:rPr lang="en-US" sz="3200" smtClean="0"/>
              <a:t>for this project is </a:t>
            </a:r>
            <a:r>
              <a:rPr lang="en-US" sz="3200" smtClean="0">
                <a:solidFill>
                  <a:srgbClr val="380069"/>
                </a:solidFill>
              </a:rPr>
              <a:t>13%</a:t>
            </a:r>
            <a:r>
              <a:rPr lang="en-US" sz="3200" smtClean="0"/>
              <a:t>.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271713" y="4695825"/>
            <a:ext cx="3449637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chemeClr val="hlink"/>
                </a:solidFill>
              </a:rPr>
              <a:t>$10,000</a:t>
            </a:r>
            <a:r>
              <a:rPr lang="en-US" sz="3200"/>
              <a:t>     </a:t>
            </a:r>
            <a:r>
              <a:rPr lang="en-US" sz="3200">
                <a:solidFill>
                  <a:schemeClr val="hlink"/>
                </a:solidFill>
              </a:rPr>
              <a:t>$7,000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684213"/>
            <a:ext cx="67818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>
                <a:effectLst/>
              </a:rPr>
              <a:t> </a:t>
            </a:r>
            <a:r>
              <a:rPr lang="en-US" b="1"/>
              <a:t>NPV Solution</a:t>
            </a:r>
          </a:p>
        </p:txBody>
      </p:sp>
      <p:sp>
        <p:nvSpPr>
          <p:cNvPr id="31749" name="Rectangle 7"/>
          <p:cNvSpPr>
            <a:spLocks noChangeArrowheads="1"/>
          </p:cNvSpPr>
          <p:nvPr/>
        </p:nvSpPr>
        <p:spPr bwMode="auto">
          <a:xfrm>
            <a:off x="2271713" y="3476625"/>
            <a:ext cx="536575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chemeClr val="hlink"/>
                </a:solidFill>
              </a:rPr>
              <a:t>$10,000</a:t>
            </a:r>
            <a:r>
              <a:rPr lang="en-US" sz="3200"/>
              <a:t>    </a:t>
            </a:r>
            <a:r>
              <a:rPr lang="en-US" sz="3200">
                <a:solidFill>
                  <a:schemeClr val="hlink"/>
                </a:solidFill>
              </a:rPr>
              <a:t>$12,000</a:t>
            </a:r>
            <a:r>
              <a:rPr lang="en-US" sz="3200"/>
              <a:t>   </a:t>
            </a:r>
            <a:r>
              <a:rPr lang="en-US" sz="3200">
                <a:solidFill>
                  <a:schemeClr val="hlink"/>
                </a:solidFill>
              </a:rPr>
              <a:t>$15,000</a:t>
            </a:r>
          </a:p>
        </p:txBody>
      </p:sp>
      <p:sp>
        <p:nvSpPr>
          <p:cNvPr id="31750" name="Rectangle 8"/>
          <p:cNvSpPr>
            <a:spLocks noChangeArrowheads="1"/>
          </p:cNvSpPr>
          <p:nvPr/>
        </p:nvSpPr>
        <p:spPr bwMode="auto">
          <a:xfrm>
            <a:off x="2347913" y="4010025"/>
            <a:ext cx="53308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 (1</a:t>
            </a:r>
            <a:r>
              <a:rPr lang="en-US" sz="3200">
                <a:solidFill>
                  <a:srgbClr val="CF76F4"/>
                </a:solidFill>
              </a:rPr>
              <a:t>.13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1</a:t>
            </a:r>
            <a:r>
              <a:rPr lang="en-US" sz="3200" baseline="30000"/>
              <a:t>         </a:t>
            </a:r>
            <a:r>
              <a:rPr lang="en-US" sz="3200"/>
              <a:t>(1</a:t>
            </a:r>
            <a:r>
              <a:rPr lang="en-US" sz="3200">
                <a:solidFill>
                  <a:srgbClr val="CF76F4"/>
                </a:solidFill>
              </a:rPr>
              <a:t>.13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2</a:t>
            </a:r>
            <a:r>
              <a:rPr lang="en-US" sz="3200" baseline="30000"/>
              <a:t>         </a:t>
            </a:r>
            <a:r>
              <a:rPr lang="en-US" sz="3200"/>
              <a:t>(1</a:t>
            </a:r>
            <a:r>
              <a:rPr lang="en-US" sz="3200">
                <a:solidFill>
                  <a:srgbClr val="CF76F4"/>
                </a:solidFill>
              </a:rPr>
              <a:t>.13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3</a:t>
            </a:r>
            <a:r>
              <a:rPr lang="en-US" sz="3200" baseline="30000"/>
              <a:t> </a:t>
            </a:r>
          </a:p>
        </p:txBody>
      </p:sp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3948113" y="3705225"/>
            <a:ext cx="419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+</a:t>
            </a:r>
          </a:p>
        </p:txBody>
      </p:sp>
      <p:sp>
        <p:nvSpPr>
          <p:cNvPr id="31752" name="Rectangle 10"/>
          <p:cNvSpPr>
            <a:spLocks noChangeArrowheads="1"/>
          </p:cNvSpPr>
          <p:nvPr/>
        </p:nvSpPr>
        <p:spPr bwMode="auto">
          <a:xfrm>
            <a:off x="5776913" y="3705225"/>
            <a:ext cx="419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+</a:t>
            </a:r>
          </a:p>
        </p:txBody>
      </p:sp>
      <p:sp>
        <p:nvSpPr>
          <p:cNvPr id="31753" name="Rectangle 11"/>
          <p:cNvSpPr>
            <a:spLocks noChangeArrowheads="1"/>
          </p:cNvSpPr>
          <p:nvPr/>
        </p:nvSpPr>
        <p:spPr bwMode="auto">
          <a:xfrm>
            <a:off x="3871913" y="5000625"/>
            <a:ext cx="419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+</a:t>
            </a:r>
          </a:p>
        </p:txBody>
      </p:sp>
      <p:sp>
        <p:nvSpPr>
          <p:cNvPr id="31754" name="Line 12"/>
          <p:cNvSpPr>
            <a:spLocks noChangeShapeType="1"/>
          </p:cNvSpPr>
          <p:nvPr/>
        </p:nvSpPr>
        <p:spPr bwMode="auto">
          <a:xfrm>
            <a:off x="4419600" y="3962400"/>
            <a:ext cx="1219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1755" name="Line 13"/>
          <p:cNvSpPr>
            <a:spLocks noChangeShapeType="1"/>
          </p:cNvSpPr>
          <p:nvPr/>
        </p:nvSpPr>
        <p:spPr bwMode="auto">
          <a:xfrm>
            <a:off x="6248400" y="3962400"/>
            <a:ext cx="1219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1756" name="Line 14"/>
          <p:cNvSpPr>
            <a:spLocks noChangeShapeType="1"/>
          </p:cNvSpPr>
          <p:nvPr/>
        </p:nvSpPr>
        <p:spPr bwMode="auto">
          <a:xfrm>
            <a:off x="2514600" y="3962400"/>
            <a:ext cx="1219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1757" name="Line 15"/>
          <p:cNvSpPr>
            <a:spLocks noChangeShapeType="1"/>
          </p:cNvSpPr>
          <p:nvPr/>
        </p:nvSpPr>
        <p:spPr bwMode="auto">
          <a:xfrm>
            <a:off x="2514600" y="5257800"/>
            <a:ext cx="1219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1758" name="Line 16"/>
          <p:cNvSpPr>
            <a:spLocks noChangeShapeType="1"/>
          </p:cNvSpPr>
          <p:nvPr/>
        </p:nvSpPr>
        <p:spPr bwMode="auto">
          <a:xfrm>
            <a:off x="4419600" y="5257800"/>
            <a:ext cx="1143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5783263" y="5032375"/>
            <a:ext cx="1893887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3200">
                <a:latin typeface="Arial" charset="0"/>
              </a:rPr>
              <a:t>- </a:t>
            </a:r>
            <a:r>
              <a:rPr 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$40,000</a:t>
            </a:r>
          </a:p>
        </p:txBody>
      </p:sp>
      <p:sp>
        <p:nvSpPr>
          <p:cNvPr id="31760" name="Rectangle 18"/>
          <p:cNvSpPr>
            <a:spLocks noChangeArrowheads="1"/>
          </p:cNvSpPr>
          <p:nvPr/>
        </p:nvSpPr>
        <p:spPr bwMode="auto">
          <a:xfrm>
            <a:off x="2424113" y="5229225"/>
            <a:ext cx="3265487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(1</a:t>
            </a:r>
            <a:r>
              <a:rPr lang="en-US" sz="3200">
                <a:solidFill>
                  <a:srgbClr val="CF76F4"/>
                </a:solidFill>
              </a:rPr>
              <a:t>.13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4</a:t>
            </a:r>
            <a:r>
              <a:rPr lang="en-US" sz="3200" baseline="30000"/>
              <a:t>         </a:t>
            </a:r>
            <a:r>
              <a:rPr lang="en-US" sz="3200"/>
              <a:t>(1</a:t>
            </a:r>
            <a:r>
              <a:rPr lang="en-US" sz="3200">
                <a:solidFill>
                  <a:srgbClr val="CF76F4"/>
                </a:solidFill>
              </a:rPr>
              <a:t>.13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830263" y="3660775"/>
            <a:ext cx="13684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32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NPV</a:t>
            </a:r>
            <a:r>
              <a:rPr lang="en-US" sz="3200">
                <a:solidFill>
                  <a:srgbClr val="A75151"/>
                </a:solidFill>
                <a:latin typeface="Arial" charset="0"/>
              </a:rPr>
              <a:t> </a:t>
            </a:r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31762" name="Rectangle 20"/>
          <p:cNvSpPr>
            <a:spLocks noChangeArrowheads="1"/>
          </p:cNvSpPr>
          <p:nvPr/>
        </p:nvSpPr>
        <p:spPr bwMode="auto">
          <a:xfrm>
            <a:off x="7605713" y="3705225"/>
            <a:ext cx="419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NPV Solution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tabLst>
                <a:tab pos="1314450" algn="l"/>
              </a:tabLst>
              <a:defRPr/>
            </a:pPr>
            <a:r>
              <a:rPr lang="en-US" sz="28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NPV</a:t>
            </a:r>
            <a:r>
              <a:rPr lang="en-US" sz="2800" smtClean="0"/>
              <a:t> = 	</a:t>
            </a:r>
            <a:r>
              <a:rPr lang="en-US" sz="2800" smtClean="0">
                <a:solidFill>
                  <a:schemeClr val="hlink"/>
                </a:solidFill>
              </a:rPr>
              <a:t>$10,000</a:t>
            </a:r>
            <a:r>
              <a:rPr lang="en-US" sz="2800" smtClean="0"/>
              <a:t>(PVIF</a:t>
            </a:r>
            <a:r>
              <a:rPr lang="en-US" sz="2800" baseline="-25000" smtClean="0">
                <a:solidFill>
                  <a:srgbClr val="CF76F4"/>
                </a:solidFill>
              </a:rPr>
              <a:t>13%</a:t>
            </a:r>
            <a:r>
              <a:rPr lang="en-US" sz="2800" baseline="-25000" smtClean="0"/>
              <a:t>,</a:t>
            </a:r>
            <a:r>
              <a:rPr lang="en-US" sz="2800" baseline="-25000" smtClean="0">
                <a:solidFill>
                  <a:schemeClr val="tx2"/>
                </a:solidFill>
              </a:rPr>
              <a:t>1</a:t>
            </a:r>
            <a:r>
              <a:rPr lang="en-US" sz="2800" smtClean="0"/>
              <a:t>) + </a:t>
            </a:r>
            <a:r>
              <a:rPr lang="en-US" sz="2800" smtClean="0">
                <a:solidFill>
                  <a:schemeClr val="hlink"/>
                </a:solidFill>
              </a:rPr>
              <a:t>$12,000</a:t>
            </a:r>
            <a:r>
              <a:rPr lang="en-US" sz="2800" smtClean="0"/>
              <a:t>(PVIF</a:t>
            </a:r>
            <a:r>
              <a:rPr lang="en-US" sz="2800" baseline="-25000" smtClean="0">
                <a:solidFill>
                  <a:srgbClr val="CF76F4"/>
                </a:solidFill>
              </a:rPr>
              <a:t>13%</a:t>
            </a:r>
            <a:r>
              <a:rPr lang="en-US" sz="2800" baseline="-25000" smtClean="0"/>
              <a:t>,</a:t>
            </a:r>
            <a:r>
              <a:rPr lang="en-US" sz="2800" baseline="-25000" smtClean="0">
                <a:solidFill>
                  <a:schemeClr val="tx2"/>
                </a:solidFill>
              </a:rPr>
              <a:t>2</a:t>
            </a:r>
            <a:r>
              <a:rPr lang="en-US" sz="2800" smtClean="0"/>
              <a:t>) + 	</a:t>
            </a:r>
            <a:r>
              <a:rPr lang="en-US" sz="2800" smtClean="0">
                <a:solidFill>
                  <a:schemeClr val="hlink"/>
                </a:solidFill>
              </a:rPr>
              <a:t>$15,000</a:t>
            </a:r>
            <a:r>
              <a:rPr lang="en-US" sz="2800" smtClean="0"/>
              <a:t>(PVIF</a:t>
            </a:r>
            <a:r>
              <a:rPr lang="en-US" sz="2800" baseline="-25000" smtClean="0">
                <a:solidFill>
                  <a:srgbClr val="CF76F4"/>
                </a:solidFill>
              </a:rPr>
              <a:t>13%</a:t>
            </a:r>
            <a:r>
              <a:rPr lang="en-US" sz="2800" baseline="-25000" smtClean="0"/>
              <a:t>,</a:t>
            </a:r>
            <a:r>
              <a:rPr lang="en-US" sz="2800" baseline="-25000" smtClean="0">
                <a:solidFill>
                  <a:schemeClr val="tx2"/>
                </a:solidFill>
              </a:rPr>
              <a:t>3</a:t>
            </a:r>
            <a:r>
              <a:rPr lang="en-US" sz="2800" smtClean="0"/>
              <a:t>) + </a:t>
            </a:r>
            <a:r>
              <a:rPr lang="en-US" sz="2800" smtClean="0">
                <a:solidFill>
                  <a:schemeClr val="hlink"/>
                </a:solidFill>
              </a:rPr>
              <a:t>$10,000</a:t>
            </a:r>
            <a:r>
              <a:rPr lang="en-US" sz="2800" smtClean="0"/>
              <a:t>(PVIF</a:t>
            </a:r>
            <a:r>
              <a:rPr lang="en-US" sz="2800" baseline="-25000" smtClean="0">
                <a:solidFill>
                  <a:srgbClr val="CF76F4"/>
                </a:solidFill>
              </a:rPr>
              <a:t>13%</a:t>
            </a:r>
            <a:r>
              <a:rPr lang="en-US" sz="2800" baseline="-25000" smtClean="0"/>
              <a:t>,</a:t>
            </a:r>
            <a:r>
              <a:rPr lang="en-US" sz="2800" baseline="-25000" smtClean="0">
                <a:solidFill>
                  <a:schemeClr val="tx2"/>
                </a:solidFill>
              </a:rPr>
              <a:t>4</a:t>
            </a:r>
            <a:r>
              <a:rPr lang="en-US" sz="2800" smtClean="0"/>
              <a:t>) + 	</a:t>
            </a:r>
            <a:r>
              <a:rPr lang="en-US" sz="2800" smtClean="0">
                <a:solidFill>
                  <a:schemeClr val="hlink"/>
                </a:solidFill>
              </a:rPr>
              <a:t>$  7,000</a:t>
            </a:r>
            <a:r>
              <a:rPr lang="en-US" sz="2800" smtClean="0"/>
              <a:t>(PVIF</a:t>
            </a:r>
            <a:r>
              <a:rPr lang="en-US" sz="2800" baseline="-25000" smtClean="0">
                <a:solidFill>
                  <a:srgbClr val="CF76F4"/>
                </a:solidFill>
              </a:rPr>
              <a:t>13%</a:t>
            </a:r>
            <a:r>
              <a:rPr lang="en-US" sz="2800" baseline="-25000" smtClean="0"/>
              <a:t>,</a:t>
            </a:r>
            <a:r>
              <a:rPr lang="en-US" sz="2800" baseline="-25000" smtClean="0">
                <a:solidFill>
                  <a:schemeClr val="tx2"/>
                </a:solidFill>
              </a:rPr>
              <a:t>5</a:t>
            </a:r>
            <a:r>
              <a:rPr lang="en-US" sz="2800" smtClean="0"/>
              <a:t>) – </a:t>
            </a:r>
            <a:r>
              <a:rPr lang="en-US" sz="28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$40,000</a:t>
            </a:r>
            <a:endParaRPr lang="en-US" sz="2800" smtClean="0"/>
          </a:p>
          <a:p>
            <a:pPr marL="0" indent="0">
              <a:buFont typeface="Monotype Sorts" pitchFamily="2" charset="2"/>
              <a:buNone/>
              <a:tabLst>
                <a:tab pos="1314450" algn="l"/>
              </a:tabLst>
              <a:defRPr/>
            </a:pPr>
            <a:r>
              <a:rPr lang="en-US" sz="28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NPV</a:t>
            </a:r>
            <a:r>
              <a:rPr lang="en-US" sz="2800" smtClean="0"/>
              <a:t> = 	</a:t>
            </a:r>
            <a:r>
              <a:rPr lang="en-US" sz="2800" smtClean="0">
                <a:solidFill>
                  <a:schemeClr val="hlink"/>
                </a:solidFill>
              </a:rPr>
              <a:t>$10,000</a:t>
            </a:r>
            <a:r>
              <a:rPr lang="en-US" sz="2800" smtClean="0"/>
              <a:t>(0.885) + </a:t>
            </a:r>
            <a:r>
              <a:rPr lang="en-US" sz="2800" smtClean="0">
                <a:solidFill>
                  <a:schemeClr val="hlink"/>
                </a:solidFill>
              </a:rPr>
              <a:t>$12,000</a:t>
            </a:r>
            <a:r>
              <a:rPr lang="en-US" sz="2800" smtClean="0"/>
              <a:t>(0.783) + 		</a:t>
            </a:r>
            <a:r>
              <a:rPr lang="en-US" sz="2800" smtClean="0">
                <a:solidFill>
                  <a:schemeClr val="hlink"/>
                </a:solidFill>
              </a:rPr>
              <a:t>$15,000</a:t>
            </a:r>
            <a:r>
              <a:rPr lang="en-US" sz="2800" smtClean="0"/>
              <a:t>(0.693) + </a:t>
            </a:r>
            <a:r>
              <a:rPr lang="en-US" sz="2800" smtClean="0">
                <a:solidFill>
                  <a:schemeClr val="hlink"/>
                </a:solidFill>
              </a:rPr>
              <a:t>$10,000</a:t>
            </a:r>
            <a:r>
              <a:rPr lang="en-US" sz="2800" smtClean="0"/>
              <a:t>(0.613) + 		</a:t>
            </a:r>
            <a:r>
              <a:rPr lang="en-US" sz="2800" smtClean="0">
                <a:solidFill>
                  <a:schemeClr val="hlink"/>
                </a:solidFill>
              </a:rPr>
              <a:t>$  7,000</a:t>
            </a:r>
            <a:r>
              <a:rPr lang="en-US" sz="2800" smtClean="0"/>
              <a:t>(0.543) – </a:t>
            </a:r>
            <a:r>
              <a:rPr lang="en-US" sz="28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$40,000</a:t>
            </a:r>
            <a:endParaRPr lang="en-US" sz="2800" smtClean="0"/>
          </a:p>
          <a:p>
            <a:pPr marL="0" indent="0">
              <a:buFont typeface="Monotype Sorts" pitchFamily="2" charset="2"/>
              <a:buNone/>
              <a:tabLst>
                <a:tab pos="1314450" algn="l"/>
              </a:tabLst>
              <a:defRPr/>
            </a:pPr>
            <a:r>
              <a:rPr lang="en-US" sz="28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NPV</a:t>
            </a:r>
            <a:r>
              <a:rPr lang="en-US" sz="2800" smtClean="0"/>
              <a:t> = 	$8,850 + $9,396 + $10,395 + 			$6,130 + $3,801 – </a:t>
            </a:r>
            <a:r>
              <a:rPr lang="en-US" sz="28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$40,000</a:t>
            </a:r>
            <a:r>
              <a:rPr lang="en-US" sz="2800" smtClean="0"/>
              <a:t> </a:t>
            </a:r>
          </a:p>
          <a:p>
            <a:pPr marL="0" indent="0">
              <a:buFont typeface="Monotype Sorts" pitchFamily="2" charset="2"/>
              <a:buNone/>
              <a:tabLst>
                <a:tab pos="1314450" algn="l"/>
              </a:tabLst>
              <a:defRPr/>
            </a:pPr>
            <a:r>
              <a:rPr lang="en-US" sz="2800" smtClean="0"/>
              <a:t>         =	</a:t>
            </a:r>
            <a:r>
              <a:rPr lang="en-US" sz="2800" smtClean="0">
                <a:solidFill>
                  <a:srgbClr val="42B200"/>
                </a:solidFill>
              </a:rPr>
              <a:t>- </a:t>
            </a:r>
            <a:r>
              <a:rPr lang="en-US" sz="28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$1,428</a:t>
            </a:r>
          </a:p>
        </p:txBody>
      </p:sp>
      <p:sp>
        <p:nvSpPr>
          <p:cNvPr id="32772" name="Rectangle 6"/>
          <p:cNvSpPr>
            <a:spLocks noChangeArrowheads="1"/>
          </p:cNvSpPr>
          <p:nvPr/>
        </p:nvSpPr>
        <p:spPr bwMode="auto">
          <a:xfrm>
            <a:off x="6308725" y="3703638"/>
            <a:ext cx="422275" cy="579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92113"/>
            <a:ext cx="6781800" cy="1444625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NPV Solution (Another Method)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47992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57400"/>
                <a:gridCol w="1981200"/>
                <a:gridCol w="1790700"/>
                <a:gridCol w="19431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Cash Flows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PVIF 13%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Present Value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0.885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8,850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0.783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9,396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0.693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10,396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0.613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6,130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0.543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3,801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Total</a:t>
                      </a:r>
                      <a:r>
                        <a:rPr lang="en-US" sz="2400" baseline="0" dirty="0" smtClean="0"/>
                        <a:t> PV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38,573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Cash outflow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40,000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Net PV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(1,427)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ChangeArrowheads="1"/>
          </p:cNvSpPr>
          <p:nvPr/>
        </p:nvSpPr>
        <p:spPr bwMode="auto">
          <a:xfrm>
            <a:off x="1219200" y="3352800"/>
            <a:ext cx="6858000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391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NPV Acceptance Criterion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419600"/>
            <a:ext cx="8382000" cy="1752600"/>
          </a:xfrm>
          <a:effectLst>
            <a:outerShdw algn="ctr" rotWithShape="0">
              <a:schemeClr val="bg2"/>
            </a:outerShdw>
          </a:effectLst>
        </p:spPr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r>
              <a:rPr lang="en-US" sz="3200" smtClean="0">
                <a:solidFill>
                  <a:schemeClr val="tx2"/>
                </a:solidFill>
              </a:rPr>
              <a:t>   No! </a:t>
            </a:r>
            <a:r>
              <a:rPr lang="en-US" sz="3200" smtClean="0"/>
              <a:t>The </a:t>
            </a:r>
            <a:r>
              <a:rPr lang="en-US" sz="3200" smtClean="0">
                <a:solidFill>
                  <a:srgbClr val="42B200"/>
                </a:solidFill>
              </a:rPr>
              <a:t>NPV</a:t>
            </a:r>
            <a:r>
              <a:rPr lang="en-US" sz="3200" smtClean="0"/>
              <a:t> is </a:t>
            </a:r>
            <a:r>
              <a:rPr lang="en-US" sz="3200" i="1" smtClean="0"/>
              <a:t>negative</a:t>
            </a:r>
            <a:r>
              <a:rPr lang="en-US" sz="3200" smtClean="0"/>
              <a:t>. This means that the project is reducing shareholder wealth. [</a:t>
            </a:r>
            <a:r>
              <a:rPr lang="en-US" sz="3200" i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Reject </a:t>
            </a:r>
            <a:r>
              <a:rPr lang="en-US" sz="3200" smtClean="0"/>
              <a:t>as </a:t>
            </a:r>
            <a:r>
              <a:rPr lang="en-US" sz="3200" i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NPV</a:t>
            </a:r>
            <a:r>
              <a:rPr lang="en-US" sz="3200" smtClean="0">
                <a:solidFill>
                  <a:srgbClr val="014A01"/>
                </a:solidFill>
              </a:rPr>
              <a:t> </a:t>
            </a:r>
            <a:r>
              <a:rPr lang="en-US" sz="3200" smtClean="0"/>
              <a:t>&lt; </a:t>
            </a:r>
            <a:r>
              <a:rPr lang="en-US" sz="3200" i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3200" smtClean="0"/>
              <a:t> ]</a:t>
            </a:r>
          </a:p>
        </p:txBody>
      </p:sp>
      <p:sp>
        <p:nvSpPr>
          <p:cNvPr id="34821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752600"/>
            <a:ext cx="7924800" cy="2514600"/>
          </a:xfrm>
        </p:spPr>
        <p:txBody>
          <a:bodyPr/>
          <a:lstStyle/>
          <a:p>
            <a:pPr lvl="1" algn="ctr">
              <a:buFont typeface="Monotype Sorts" pitchFamily="2" charset="2"/>
              <a:buNone/>
            </a:pPr>
            <a:r>
              <a:rPr lang="en-US" sz="3200" smtClean="0"/>
              <a:t>The management of </a:t>
            </a:r>
            <a:r>
              <a:rPr lang="en-US" sz="3200" i="1" smtClean="0"/>
              <a:t>Basket Wonders </a:t>
            </a:r>
            <a:r>
              <a:rPr lang="en-US" sz="3200" smtClean="0"/>
              <a:t>has determined that the </a:t>
            </a:r>
            <a:r>
              <a:rPr lang="en-US" sz="3200" smtClean="0">
                <a:solidFill>
                  <a:srgbClr val="380069"/>
                </a:solidFill>
              </a:rPr>
              <a:t>required rate</a:t>
            </a:r>
            <a:r>
              <a:rPr lang="en-US" sz="3200" smtClean="0"/>
              <a:t> is </a:t>
            </a:r>
            <a:r>
              <a:rPr lang="en-US" sz="3200" smtClean="0">
                <a:solidFill>
                  <a:srgbClr val="380069"/>
                </a:solidFill>
              </a:rPr>
              <a:t>13% </a:t>
            </a:r>
            <a:r>
              <a:rPr lang="en-US" sz="3200" smtClean="0"/>
              <a:t>for projects of this type.</a:t>
            </a:r>
          </a:p>
          <a:p>
            <a:pPr lvl="1" algn="ctr">
              <a:buFont typeface="Monotype Sorts" pitchFamily="2" charset="2"/>
              <a:buNone/>
            </a:pPr>
            <a:r>
              <a:rPr lang="en-US" sz="3200" smtClean="0">
                <a:solidFill>
                  <a:schemeClr val="hlink"/>
                </a:solidFill>
              </a:rPr>
              <a:t>Should this project be accepted?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17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77888" y="1587500"/>
            <a:ext cx="2741612" cy="4953000"/>
          </a:xfrm>
        </p:spPr>
      </p:pic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4648200" y="2133600"/>
            <a:ext cx="3886200" cy="2362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6781800" cy="758825"/>
          </a:xfrm>
        </p:spPr>
        <p:txBody>
          <a:bodyPr/>
          <a:lstStyle/>
          <a:p>
            <a:pPr>
              <a:defRPr/>
            </a:pPr>
            <a:r>
              <a:rPr lang="en-US" b="1"/>
              <a:t>NPV on the Calculator</a:t>
            </a:r>
          </a:p>
        </p:txBody>
      </p:sp>
      <p:sp>
        <p:nvSpPr>
          <p:cNvPr id="3584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2209800"/>
            <a:ext cx="4114800" cy="24384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2800" smtClean="0"/>
              <a:t>  We will use the cash flow registry to solve the NPV for this problem quickly and accurately!</a:t>
            </a:r>
          </a:p>
        </p:txBody>
      </p:sp>
      <p:sp>
        <p:nvSpPr>
          <p:cNvPr id="35846" name="Oval 8"/>
          <p:cNvSpPr>
            <a:spLocks noChangeArrowheads="1"/>
          </p:cNvSpPr>
          <p:nvPr/>
        </p:nvSpPr>
        <p:spPr bwMode="auto">
          <a:xfrm>
            <a:off x="1752600" y="37211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5847" name="Oval 9"/>
          <p:cNvSpPr>
            <a:spLocks noChangeArrowheads="1"/>
          </p:cNvSpPr>
          <p:nvPr/>
        </p:nvSpPr>
        <p:spPr bwMode="auto">
          <a:xfrm>
            <a:off x="2133600" y="37211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5848" name="Oval 10"/>
          <p:cNvSpPr>
            <a:spLocks noChangeArrowheads="1"/>
          </p:cNvSpPr>
          <p:nvPr/>
        </p:nvSpPr>
        <p:spPr bwMode="auto">
          <a:xfrm>
            <a:off x="1295400" y="3721100"/>
            <a:ext cx="4572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5849" name="Oval 11"/>
          <p:cNvSpPr>
            <a:spLocks noChangeArrowheads="1"/>
          </p:cNvSpPr>
          <p:nvPr/>
        </p:nvSpPr>
        <p:spPr bwMode="auto">
          <a:xfrm>
            <a:off x="1371600" y="57785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5850" name="Oval 12"/>
          <p:cNvSpPr>
            <a:spLocks noChangeArrowheads="1"/>
          </p:cNvSpPr>
          <p:nvPr/>
        </p:nvSpPr>
        <p:spPr bwMode="auto">
          <a:xfrm>
            <a:off x="2590800" y="34163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5851" name="Oval 13"/>
          <p:cNvSpPr>
            <a:spLocks noChangeArrowheads="1"/>
          </p:cNvSpPr>
          <p:nvPr/>
        </p:nvSpPr>
        <p:spPr bwMode="auto">
          <a:xfrm>
            <a:off x="1295400" y="3416300"/>
            <a:ext cx="4572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5852" name="Text Box 14"/>
          <p:cNvSpPr txBox="1">
            <a:spLocks noChangeArrowheads="1"/>
          </p:cNvSpPr>
          <p:nvPr/>
        </p:nvSpPr>
        <p:spPr bwMode="auto">
          <a:xfrm>
            <a:off x="4648200" y="4800600"/>
            <a:ext cx="4054475" cy="1552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i="1"/>
              <a:t>Hint</a:t>
            </a:r>
            <a:r>
              <a:rPr lang="en-US" sz="2400"/>
              <a:t>: If you have </a:t>
            </a:r>
            <a:r>
              <a:rPr lang="en-US" sz="2400" i="1"/>
              <a:t>not</a:t>
            </a:r>
            <a:r>
              <a:rPr lang="en-US" sz="2400"/>
              <a:t> cleared the cash flows from your calculator, then you may skip to Step 15.</a:t>
            </a:r>
          </a:p>
        </p:txBody>
      </p:sp>
      <p:sp>
        <p:nvSpPr>
          <p:cNvPr id="35853" name="Oval 18"/>
          <p:cNvSpPr>
            <a:spLocks noChangeArrowheads="1"/>
          </p:cNvSpPr>
          <p:nvPr/>
        </p:nvSpPr>
        <p:spPr bwMode="auto">
          <a:xfrm>
            <a:off x="1752600" y="3416300"/>
            <a:ext cx="381000" cy="3048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6781800" y="5105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6781800" y="33528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781800" y="46482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781800" y="4267200"/>
            <a:ext cx="457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6781800" y="38100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5334000" y="2895600"/>
            <a:ext cx="1524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5638800" y="33528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5638800" y="38100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5638800" y="4267200"/>
            <a:ext cx="838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5638800" y="46482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5638800" y="51054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4343400" y="51054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4343400" y="46482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4343400" y="4267200"/>
            <a:ext cx="9906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4343400" y="38100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4343400" y="33528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4343400" y="2895600"/>
            <a:ext cx="6858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4343400" y="2438400"/>
            <a:ext cx="6858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762000" y="5715000"/>
            <a:ext cx="7620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/>
            <a:endParaRPr lang="en-GB" sz="3200">
              <a:solidFill>
                <a:srgbClr val="000000"/>
              </a:solidFill>
            </a:endParaRPr>
          </a:p>
        </p:txBody>
      </p:sp>
      <p:sp>
        <p:nvSpPr>
          <p:cNvPr id="67606" name="Rectangle 22"/>
          <p:cNvSpPr>
            <a:spLocks noGrp="1" noChangeArrowheads="1"/>
          </p:cNvSpPr>
          <p:nvPr>
            <p:ph type="title"/>
          </p:nvPr>
        </p:nvSpPr>
        <p:spPr>
          <a:xfrm>
            <a:off x="1676400" y="260350"/>
            <a:ext cx="6781800" cy="130810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4000" b="1"/>
              <a:t>Actual NPV Solution Using Your Financial Calculator</a:t>
            </a:r>
          </a:p>
        </p:txBody>
      </p:sp>
      <p:sp>
        <p:nvSpPr>
          <p:cNvPr id="36886" name="Rectangle 24"/>
          <p:cNvSpPr>
            <a:spLocks noChangeArrowheads="1"/>
          </p:cNvSpPr>
          <p:nvPr/>
        </p:nvSpPr>
        <p:spPr bwMode="auto">
          <a:xfrm>
            <a:off x="4343400" y="55626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87" name="Rectangle 25"/>
          <p:cNvSpPr>
            <a:spLocks noChangeArrowheads="1"/>
          </p:cNvSpPr>
          <p:nvPr/>
        </p:nvSpPr>
        <p:spPr bwMode="auto">
          <a:xfrm>
            <a:off x="4343400" y="60198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88" name="Rectangle 26"/>
          <p:cNvSpPr>
            <a:spLocks noChangeArrowheads="1"/>
          </p:cNvSpPr>
          <p:nvPr/>
        </p:nvSpPr>
        <p:spPr bwMode="auto">
          <a:xfrm>
            <a:off x="5638800" y="55626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89" name="Rectangle 27"/>
          <p:cNvSpPr>
            <a:spLocks noChangeArrowheads="1"/>
          </p:cNvSpPr>
          <p:nvPr/>
        </p:nvSpPr>
        <p:spPr bwMode="auto">
          <a:xfrm>
            <a:off x="5638800" y="60198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90" name="Rectangle 28"/>
          <p:cNvSpPr>
            <a:spLocks noChangeArrowheads="1"/>
          </p:cNvSpPr>
          <p:nvPr/>
        </p:nvSpPr>
        <p:spPr bwMode="auto">
          <a:xfrm>
            <a:off x="6781800" y="55626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91" name="Rectangle 29"/>
          <p:cNvSpPr>
            <a:spLocks noChangeArrowheads="1"/>
          </p:cNvSpPr>
          <p:nvPr/>
        </p:nvSpPr>
        <p:spPr bwMode="auto">
          <a:xfrm>
            <a:off x="6781800" y="60198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92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772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i="1" smtClean="0"/>
              <a:t>Steps in the Process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1:	Press		CF		           key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2:	Press		2</a:t>
            </a:r>
            <a:r>
              <a:rPr lang="en-US" sz="2400" baseline="30000" smtClean="0"/>
              <a:t>nd</a:t>
            </a:r>
            <a:r>
              <a:rPr lang="en-US" sz="2400" smtClean="0"/>
              <a:t>	CLR Work	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3:  </a:t>
            </a:r>
            <a:r>
              <a:rPr lang="en-US" sz="2400" u="sng" smtClean="0"/>
              <a:t>For </a:t>
            </a:r>
            <a:r>
              <a:rPr lang="en-US" sz="2400" i="1" u="sng" smtClean="0"/>
              <a:t>CF0</a:t>
            </a:r>
            <a:r>
              <a:rPr lang="en-US" sz="2400" smtClean="0"/>
              <a:t> Press    -40000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spcBef>
                <a:spcPct val="10000"/>
              </a:spcBef>
              <a:buClrTx/>
              <a:buSzTx/>
              <a:buFontTx/>
              <a:buNone/>
            </a:pPr>
            <a:r>
              <a:rPr lang="en-US" sz="2400" smtClean="0"/>
              <a:t>Step 4:  </a:t>
            </a:r>
            <a:r>
              <a:rPr lang="en-US" sz="2400" u="sng" smtClean="0"/>
              <a:t>For </a:t>
            </a:r>
            <a:r>
              <a:rPr lang="en-US" sz="2400" i="1" u="sng" smtClean="0"/>
              <a:t>C01</a:t>
            </a:r>
            <a:r>
              <a:rPr lang="en-US" sz="2400" smtClean="0"/>
              <a:t> Press	10000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5:  </a:t>
            </a:r>
            <a:r>
              <a:rPr lang="en-US" sz="2400" u="sng" smtClean="0"/>
              <a:t>For </a:t>
            </a:r>
            <a:r>
              <a:rPr lang="en-US" sz="2400" i="1" u="sng" smtClean="0"/>
              <a:t>F01</a:t>
            </a:r>
            <a:r>
              <a:rPr lang="en-US" sz="2400" smtClean="0"/>
              <a:t> Press	    1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6:  </a:t>
            </a:r>
            <a:r>
              <a:rPr lang="en-US" sz="2400" u="sng" smtClean="0"/>
              <a:t>For </a:t>
            </a:r>
            <a:r>
              <a:rPr lang="en-US" sz="2400" i="1" u="sng" smtClean="0"/>
              <a:t>C02</a:t>
            </a:r>
            <a:r>
              <a:rPr lang="en-US" sz="2400" smtClean="0"/>
              <a:t> Press	12000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   </a:t>
            </a:r>
            <a:r>
              <a:rPr lang="en-US" sz="2400" smtClean="0">
                <a:sym typeface="Symbol" pitchFamily="18" charset="2"/>
              </a:rPr>
              <a:t>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7:  </a:t>
            </a:r>
            <a:r>
              <a:rPr lang="en-US" sz="2400" u="sng" smtClean="0"/>
              <a:t>For </a:t>
            </a:r>
            <a:r>
              <a:rPr lang="en-US" sz="2400" i="1" u="sng" smtClean="0"/>
              <a:t>F02</a:t>
            </a:r>
            <a:r>
              <a:rPr lang="en-US" sz="2400" smtClean="0"/>
              <a:t> Press	    1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</a:t>
            </a:r>
            <a:r>
              <a:rPr lang="en-US" sz="2400" smtClean="0">
                <a:sym typeface="Symbol" pitchFamily="18" charset="2"/>
              </a:rPr>
              <a:t>   keys</a:t>
            </a:r>
          </a:p>
          <a:p>
            <a:pPr>
              <a:spcBef>
                <a:spcPct val="10000"/>
              </a:spcBef>
              <a:buClrTx/>
              <a:buSzTx/>
              <a:buFontTx/>
              <a:buNone/>
            </a:pPr>
            <a:r>
              <a:rPr lang="en-US" sz="2400" smtClean="0"/>
              <a:t>Step 8:  </a:t>
            </a:r>
            <a:r>
              <a:rPr lang="en-US" sz="2400" u="sng" smtClean="0"/>
              <a:t>For </a:t>
            </a:r>
            <a:r>
              <a:rPr lang="en-US" sz="2400" i="1" u="sng" smtClean="0"/>
              <a:t>C03</a:t>
            </a:r>
            <a:r>
              <a:rPr lang="en-US" sz="2400" smtClean="0"/>
              <a:t> Press	15000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9:  </a:t>
            </a:r>
            <a:r>
              <a:rPr lang="en-US" sz="2400" u="sng" smtClean="0"/>
              <a:t>For </a:t>
            </a:r>
            <a:r>
              <a:rPr lang="en-US" sz="2400" i="1" u="sng" smtClean="0"/>
              <a:t>F03</a:t>
            </a:r>
            <a:r>
              <a:rPr lang="en-US" sz="2400" smtClean="0"/>
              <a:t> Press	    1	    Enter      </a:t>
            </a:r>
            <a:r>
              <a:rPr lang="en-US" sz="1800" smtClean="0"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   keys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705600" y="3200400"/>
            <a:ext cx="457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400800" y="49530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705600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5638800" y="35814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5334000" y="4038600"/>
            <a:ext cx="381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5334000" y="49530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5638800" y="3200400"/>
            <a:ext cx="838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4343400" y="5486400"/>
            <a:ext cx="6858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4343400" y="49530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4343400" y="4495800"/>
            <a:ext cx="762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4343400" y="4038600"/>
            <a:ext cx="381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4343400" y="23622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762000" y="5943600"/>
            <a:ext cx="7620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ctr" eaLnBrk="0" hangingPunct="0"/>
            <a:endParaRPr lang="en-GB" sz="3200">
              <a:solidFill>
                <a:srgbClr val="000000"/>
              </a:solidFill>
            </a:endParaRPr>
          </a:p>
        </p:txBody>
      </p:sp>
      <p:sp>
        <p:nvSpPr>
          <p:cNvPr id="37903" name="Rectangle 17"/>
          <p:cNvSpPr>
            <a:spLocks noChangeArrowheads="1"/>
          </p:cNvSpPr>
          <p:nvPr/>
        </p:nvSpPr>
        <p:spPr bwMode="auto">
          <a:xfrm>
            <a:off x="6705600" y="2819400"/>
            <a:ext cx="457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04" name="Rectangle 18"/>
          <p:cNvSpPr>
            <a:spLocks noChangeArrowheads="1"/>
          </p:cNvSpPr>
          <p:nvPr/>
        </p:nvSpPr>
        <p:spPr bwMode="auto">
          <a:xfrm>
            <a:off x="6705600" y="23622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05" name="Rectangle 19"/>
          <p:cNvSpPr>
            <a:spLocks noChangeArrowheads="1"/>
          </p:cNvSpPr>
          <p:nvPr/>
        </p:nvSpPr>
        <p:spPr bwMode="auto">
          <a:xfrm>
            <a:off x="5638800" y="2819400"/>
            <a:ext cx="8382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06" name="Rectangle 20"/>
          <p:cNvSpPr>
            <a:spLocks noChangeArrowheads="1"/>
          </p:cNvSpPr>
          <p:nvPr/>
        </p:nvSpPr>
        <p:spPr bwMode="auto">
          <a:xfrm>
            <a:off x="5638800" y="23622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07" name="Rectangle 21"/>
          <p:cNvSpPr>
            <a:spLocks noChangeArrowheads="1"/>
          </p:cNvSpPr>
          <p:nvPr/>
        </p:nvSpPr>
        <p:spPr bwMode="auto">
          <a:xfrm>
            <a:off x="4343400" y="2819400"/>
            <a:ext cx="9906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08" name="Rectangle 22"/>
          <p:cNvSpPr>
            <a:spLocks noChangeArrowheads="1"/>
          </p:cNvSpPr>
          <p:nvPr/>
        </p:nvSpPr>
        <p:spPr bwMode="auto">
          <a:xfrm>
            <a:off x="4343400" y="3581400"/>
            <a:ext cx="990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09" name="Rectangle 23"/>
          <p:cNvSpPr>
            <a:spLocks noChangeArrowheads="1"/>
          </p:cNvSpPr>
          <p:nvPr/>
        </p:nvSpPr>
        <p:spPr bwMode="auto">
          <a:xfrm>
            <a:off x="4343400" y="3200400"/>
            <a:ext cx="9906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910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200" i="1" smtClean="0"/>
              <a:t>Steps in the Process (Part II)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10:</a:t>
            </a:r>
            <a:r>
              <a:rPr lang="en-US" sz="2400" u="sng" smtClean="0"/>
              <a:t>For </a:t>
            </a:r>
            <a:r>
              <a:rPr lang="en-US" sz="2400" i="1" u="sng" smtClean="0"/>
              <a:t>C04</a:t>
            </a:r>
            <a:r>
              <a:rPr lang="en-US" sz="2400" smtClean="0"/>
              <a:t> Press	10000	    Enter      </a:t>
            </a:r>
            <a:r>
              <a:rPr lang="en-US" sz="18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    </a:t>
            </a:r>
            <a:r>
              <a:rPr lang="en-US" sz="2400" smtClean="0">
                <a:sym typeface="Symbol" pitchFamily="18" charset="2"/>
              </a:rPr>
              <a:t>keys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11:</a:t>
            </a:r>
            <a:r>
              <a:rPr lang="en-US" sz="2400" u="sng" smtClean="0"/>
              <a:t>For </a:t>
            </a:r>
            <a:r>
              <a:rPr lang="en-US" sz="2400" i="1" u="sng" smtClean="0"/>
              <a:t>F04</a:t>
            </a:r>
            <a:r>
              <a:rPr lang="en-US" sz="2400" smtClean="0"/>
              <a:t> Press	    1	    Enter      </a:t>
            </a:r>
            <a:r>
              <a:rPr lang="en-US" sz="18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12:</a:t>
            </a:r>
            <a:r>
              <a:rPr lang="en-US" sz="2400" u="sng" smtClean="0"/>
              <a:t>For </a:t>
            </a:r>
            <a:r>
              <a:rPr lang="en-US" sz="2400" i="1" u="sng" smtClean="0"/>
              <a:t>C05</a:t>
            </a:r>
            <a:r>
              <a:rPr lang="en-US" sz="2400" smtClean="0"/>
              <a:t> Press	 7000	    Enter      </a:t>
            </a:r>
            <a:r>
              <a:rPr lang="en-US" sz="18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    </a:t>
            </a:r>
            <a:r>
              <a:rPr lang="en-US" sz="2400" smtClean="0">
                <a:sym typeface="Symbol" pitchFamily="18" charset="2"/>
              </a:rPr>
              <a:t>keys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/>
              <a:t>Step 13:</a:t>
            </a:r>
            <a:r>
              <a:rPr lang="en-US" sz="2400" u="sng" smtClean="0"/>
              <a:t>For </a:t>
            </a:r>
            <a:r>
              <a:rPr lang="en-US" sz="2400" i="1" u="sng" smtClean="0"/>
              <a:t>F05</a:t>
            </a:r>
            <a:r>
              <a:rPr lang="en-US" sz="2400" smtClean="0"/>
              <a:t> Press	    1	    Enter      </a:t>
            </a:r>
            <a:r>
              <a:rPr lang="en-US" sz="18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</a:t>
            </a:r>
            <a:r>
              <a:rPr lang="en-US" sz="24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 </a:t>
            </a:r>
            <a:r>
              <a:rPr lang="en-US" sz="2400" smtClean="0">
                <a:sym typeface="Symbol" pitchFamily="18" charset="2"/>
              </a:rPr>
              <a:t>    keys</a:t>
            </a:r>
          </a:p>
          <a:p>
            <a:pPr>
              <a:lnSpc>
                <a:spcPct val="90000"/>
              </a:lnSpc>
              <a:buClrTx/>
              <a:buSzTx/>
              <a:buFontTx/>
              <a:buNone/>
            </a:pPr>
            <a:r>
              <a:rPr lang="en-US" sz="2400" smtClean="0"/>
              <a:t>Step 14:  	Press	           </a:t>
            </a:r>
            <a:r>
              <a:rPr lang="en-US" sz="18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	 </a:t>
            </a:r>
            <a:r>
              <a:rPr lang="en-US" sz="18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		keys</a:t>
            </a:r>
          </a:p>
          <a:p>
            <a:pPr>
              <a:lnSpc>
                <a:spcPct val="90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US" sz="2400" smtClean="0"/>
              <a:t>Step 15:  	Press		</a:t>
            </a:r>
            <a:r>
              <a:rPr lang="en-US" sz="2400" smtClean="0">
                <a:sym typeface="Symbol" pitchFamily="18" charset="2"/>
              </a:rPr>
              <a:t>NPV	  		key</a:t>
            </a:r>
          </a:p>
          <a:p>
            <a:pPr>
              <a:lnSpc>
                <a:spcPct val="90000"/>
              </a:lnSpc>
              <a:buClrTx/>
              <a:buSzTx/>
              <a:buFontTx/>
              <a:buNone/>
            </a:pPr>
            <a:r>
              <a:rPr lang="en-US" sz="2400" smtClean="0"/>
              <a:t>Step 16:  </a:t>
            </a:r>
            <a:r>
              <a:rPr lang="en-US" sz="2400" u="sng" smtClean="0"/>
              <a:t>For I=</a:t>
            </a:r>
            <a:r>
              <a:rPr lang="en-US" sz="2400" smtClean="0"/>
              <a:t>, Enter	13	Enter	   </a:t>
            </a:r>
            <a:r>
              <a:rPr lang="en-US" sz="1800" smtClean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</a:t>
            </a:r>
            <a:r>
              <a:rPr lang="en-US" sz="2400" smtClean="0">
                <a:sym typeface="Symbol" pitchFamily="18" charset="2"/>
              </a:rPr>
              <a:t> 	keys</a:t>
            </a:r>
          </a:p>
          <a:p>
            <a:pPr>
              <a:lnSpc>
                <a:spcPct val="90000"/>
              </a:lnSpc>
              <a:buClrTx/>
              <a:buSzTx/>
              <a:buFontTx/>
              <a:buNone/>
            </a:pPr>
            <a:r>
              <a:rPr lang="en-US" sz="2400" smtClean="0"/>
              <a:t>Step 17:  	Press		</a:t>
            </a:r>
            <a:r>
              <a:rPr lang="en-US" sz="2400" smtClean="0">
                <a:sym typeface="Symbol" pitchFamily="18" charset="2"/>
              </a:rPr>
              <a:t>CPT	 		key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800" smtClean="0">
                <a:sym typeface="Symbol" pitchFamily="18" charset="2"/>
              </a:rPr>
              <a:t>Result:	</a:t>
            </a:r>
            <a:r>
              <a:rPr lang="en-US" sz="2800" i="1" smtClean="0">
                <a:solidFill>
                  <a:srgbClr val="42B200"/>
                </a:solidFill>
                <a:sym typeface="Symbol" pitchFamily="18" charset="2"/>
              </a:rPr>
              <a:t>Net Present Value</a:t>
            </a:r>
            <a:r>
              <a:rPr lang="en-US" sz="2800" smtClean="0">
                <a:sym typeface="Symbol" pitchFamily="18" charset="2"/>
              </a:rPr>
              <a:t> = </a:t>
            </a:r>
            <a:r>
              <a:rPr lang="en-US" sz="2800" i="1" smtClean="0">
                <a:solidFill>
                  <a:srgbClr val="42B200"/>
                </a:solidFill>
                <a:sym typeface="Symbol" pitchFamily="18" charset="2"/>
              </a:rPr>
              <a:t>-$1,424.42</a:t>
            </a:r>
          </a:p>
        </p:txBody>
      </p:sp>
      <p:sp>
        <p:nvSpPr>
          <p:cNvPr id="63513" name="Rectangle 25"/>
          <p:cNvSpPr>
            <a:spLocks noGrp="1" noChangeArrowheads="1"/>
          </p:cNvSpPr>
          <p:nvPr>
            <p:ph type="title"/>
          </p:nvPr>
        </p:nvSpPr>
        <p:spPr>
          <a:xfrm>
            <a:off x="1676400" y="260350"/>
            <a:ext cx="6781800" cy="130810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4000" b="1"/>
              <a:t>Actual NPV Solution Using Your Financial Calculator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200025"/>
            <a:ext cx="7086600" cy="142875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NPV Strengths 		</a:t>
            </a:r>
            <a:br>
              <a:rPr lang="en-US" b="1"/>
            </a:br>
            <a:r>
              <a:rPr lang="en-US" b="1"/>
              <a:t>and Weaknesses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981200"/>
            <a:ext cx="5029200" cy="4724400"/>
          </a:xfrm>
          <a:effectLst>
            <a:outerShdw algn="ctr" rotWithShape="0">
              <a:schemeClr val="bg2"/>
            </a:outerShdw>
          </a:effectLst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3600" dirty="0" smtClean="0"/>
              <a:t>        </a:t>
            </a:r>
            <a:r>
              <a:rPr lang="en-US" sz="3600" i="1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Strengths</a:t>
            </a:r>
            <a:r>
              <a:rPr lang="en-US" sz="36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sz="3600" dirty="0" smtClean="0"/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dirty="0" smtClean="0"/>
              <a:t>  Cash flows 			assumed to be 		reinvested at the 		required rate.</a:t>
            </a: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dirty="0" smtClean="0"/>
              <a:t>  Accounts for TVM.</a:t>
            </a: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dirty="0" smtClean="0"/>
              <a:t>  Considers all 			cash flows.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114800" y="2006600"/>
            <a:ext cx="4800600" cy="4724400"/>
          </a:xfrm>
        </p:spPr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r>
              <a:rPr lang="en-US" sz="3600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Weaknesses</a:t>
            </a:r>
            <a:r>
              <a:rPr lang="en-US" sz="36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sz="3200" smtClean="0"/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/>
              <a:t>  May not include 		managerial 			options embedded 	in the project.  See 	Chapter 14.</a:t>
            </a:r>
          </a:p>
          <a:p>
            <a:pPr eaLnBrk="1">
              <a:buFont typeface="Monotype Sorts" pitchFamily="2" charset="2"/>
              <a:buNone/>
              <a:defRPr/>
            </a:pPr>
            <a:endParaRPr lang="en-US" sz="32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0866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Net Present Value Profile</a:t>
            </a:r>
          </a:p>
        </p:txBody>
      </p:sp>
      <p:sp>
        <p:nvSpPr>
          <p:cNvPr id="39939" name="Line 5"/>
          <p:cNvSpPr>
            <a:spLocks noChangeShapeType="1"/>
          </p:cNvSpPr>
          <p:nvPr/>
        </p:nvSpPr>
        <p:spPr bwMode="auto">
          <a:xfrm>
            <a:off x="1600200" y="2224088"/>
            <a:ext cx="0" cy="3276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40" name="Line 6"/>
          <p:cNvSpPr>
            <a:spLocks noChangeShapeType="1"/>
          </p:cNvSpPr>
          <p:nvPr/>
        </p:nvSpPr>
        <p:spPr bwMode="auto">
          <a:xfrm>
            <a:off x="1600200" y="4891088"/>
            <a:ext cx="5638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41" name="Rectangle 7"/>
          <p:cNvSpPr>
            <a:spLocks noChangeArrowheads="1"/>
          </p:cNvSpPr>
          <p:nvPr/>
        </p:nvSpPr>
        <p:spPr bwMode="auto">
          <a:xfrm>
            <a:off x="3109913" y="5943600"/>
            <a:ext cx="27892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Discount Rate (%)</a:t>
            </a:r>
          </a:p>
        </p:txBody>
      </p:sp>
      <p:sp>
        <p:nvSpPr>
          <p:cNvPr id="39942" name="Rectangle 8"/>
          <p:cNvSpPr>
            <a:spLocks noChangeArrowheads="1"/>
          </p:cNvSpPr>
          <p:nvPr/>
        </p:nvSpPr>
        <p:spPr bwMode="auto">
          <a:xfrm>
            <a:off x="1433513" y="5562600"/>
            <a:ext cx="54102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0         3          6          9          12       15</a:t>
            </a:r>
          </a:p>
        </p:txBody>
      </p:sp>
      <p:sp>
        <p:nvSpPr>
          <p:cNvPr id="39943" name="Line 9"/>
          <p:cNvSpPr>
            <a:spLocks noChangeShapeType="1"/>
          </p:cNvSpPr>
          <p:nvPr/>
        </p:nvSpPr>
        <p:spPr bwMode="auto">
          <a:xfrm flipV="1">
            <a:off x="6629400" y="4510088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44" name="Line 10"/>
          <p:cNvSpPr>
            <a:spLocks noChangeShapeType="1"/>
          </p:cNvSpPr>
          <p:nvPr/>
        </p:nvSpPr>
        <p:spPr bwMode="auto">
          <a:xfrm flipV="1">
            <a:off x="4572000" y="3824288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45" name="Line 11"/>
          <p:cNvSpPr>
            <a:spLocks noChangeShapeType="1"/>
          </p:cNvSpPr>
          <p:nvPr/>
        </p:nvSpPr>
        <p:spPr bwMode="auto">
          <a:xfrm flipV="1">
            <a:off x="3505200" y="2986088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46" name="Line 12"/>
          <p:cNvSpPr>
            <a:spLocks noChangeShapeType="1"/>
          </p:cNvSpPr>
          <p:nvPr/>
        </p:nvSpPr>
        <p:spPr bwMode="auto">
          <a:xfrm flipV="1">
            <a:off x="2514600" y="2224088"/>
            <a:ext cx="0" cy="3276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47" name="Line 13"/>
          <p:cNvSpPr>
            <a:spLocks noChangeShapeType="1"/>
          </p:cNvSpPr>
          <p:nvPr/>
        </p:nvSpPr>
        <p:spPr bwMode="auto">
          <a:xfrm flipV="1">
            <a:off x="5562600" y="4510088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48" name="Line 14"/>
          <p:cNvSpPr>
            <a:spLocks noChangeShapeType="1"/>
          </p:cNvSpPr>
          <p:nvPr/>
        </p:nvSpPr>
        <p:spPr bwMode="auto">
          <a:xfrm>
            <a:off x="1600200" y="4052888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49" name="Line 15"/>
          <p:cNvSpPr>
            <a:spLocks noChangeShapeType="1"/>
          </p:cNvSpPr>
          <p:nvPr/>
        </p:nvSpPr>
        <p:spPr bwMode="auto">
          <a:xfrm>
            <a:off x="1600200" y="3214688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50" name="Line 16"/>
          <p:cNvSpPr>
            <a:spLocks noChangeShapeType="1"/>
          </p:cNvSpPr>
          <p:nvPr/>
        </p:nvSpPr>
        <p:spPr bwMode="auto">
          <a:xfrm>
            <a:off x="1600200" y="2376488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51" name="Line 17"/>
          <p:cNvSpPr>
            <a:spLocks noChangeShapeType="1"/>
          </p:cNvSpPr>
          <p:nvPr/>
        </p:nvSpPr>
        <p:spPr bwMode="auto">
          <a:xfrm>
            <a:off x="1600200" y="5500688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52" name="Oval 18"/>
          <p:cNvSpPr>
            <a:spLocks noChangeArrowheads="1"/>
          </p:cNvSpPr>
          <p:nvPr/>
        </p:nvSpPr>
        <p:spPr bwMode="auto">
          <a:xfrm>
            <a:off x="1530350" y="2459038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9953" name="Freeform 19"/>
          <p:cNvSpPr>
            <a:spLocks/>
          </p:cNvSpPr>
          <p:nvPr/>
        </p:nvSpPr>
        <p:spPr bwMode="auto">
          <a:xfrm>
            <a:off x="1676400" y="2605088"/>
            <a:ext cx="4192588" cy="2516187"/>
          </a:xfrm>
          <a:custGeom>
            <a:avLst/>
            <a:gdLst>
              <a:gd name="T0" fmla="*/ 0 w 2641"/>
              <a:gd name="T1" fmla="*/ 0 h 1585"/>
              <a:gd name="T2" fmla="*/ 2147483647 w 2641"/>
              <a:gd name="T3" fmla="*/ 2147483647 h 1585"/>
              <a:gd name="T4" fmla="*/ 2147483647 w 2641"/>
              <a:gd name="T5" fmla="*/ 2147483647 h 1585"/>
              <a:gd name="T6" fmla="*/ 2147483647 w 2641"/>
              <a:gd name="T7" fmla="*/ 2147483647 h 1585"/>
              <a:gd name="T8" fmla="*/ 0 60000 65536"/>
              <a:gd name="T9" fmla="*/ 0 60000 65536"/>
              <a:gd name="T10" fmla="*/ 0 60000 65536"/>
              <a:gd name="T11" fmla="*/ 0 60000 65536"/>
              <a:gd name="T12" fmla="*/ 0 w 2641"/>
              <a:gd name="T13" fmla="*/ 0 h 1585"/>
              <a:gd name="T14" fmla="*/ 2641 w 2641"/>
              <a:gd name="T15" fmla="*/ 1585 h 158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41" h="1585">
                <a:moveTo>
                  <a:pt x="0" y="0"/>
                </a:moveTo>
                <a:lnTo>
                  <a:pt x="1152" y="768"/>
                </a:lnTo>
                <a:lnTo>
                  <a:pt x="2352" y="1440"/>
                </a:lnTo>
                <a:lnTo>
                  <a:pt x="2640" y="1584"/>
                </a:lnTo>
              </a:path>
            </a:pathLst>
          </a:custGeom>
          <a:noFill/>
          <a:ln w="25400" cap="rnd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954" name="Oval 20"/>
          <p:cNvSpPr>
            <a:spLocks noChangeArrowheads="1"/>
          </p:cNvSpPr>
          <p:nvPr/>
        </p:nvSpPr>
        <p:spPr bwMode="auto">
          <a:xfrm>
            <a:off x="5340350" y="4821238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9955" name="Oval 21"/>
          <p:cNvSpPr>
            <a:spLocks noChangeArrowheads="1"/>
          </p:cNvSpPr>
          <p:nvPr/>
        </p:nvSpPr>
        <p:spPr bwMode="auto">
          <a:xfrm>
            <a:off x="5797550" y="5049838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9956" name="Rectangle 22"/>
          <p:cNvSpPr>
            <a:spLocks noChangeArrowheads="1"/>
          </p:cNvSpPr>
          <p:nvPr/>
        </p:nvSpPr>
        <p:spPr bwMode="auto">
          <a:xfrm>
            <a:off x="5167313" y="3886200"/>
            <a:ext cx="7064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CF76F4"/>
                </a:solidFill>
              </a:rPr>
              <a:t>IRR</a:t>
            </a:r>
          </a:p>
        </p:txBody>
      </p:sp>
      <p:sp>
        <p:nvSpPr>
          <p:cNvPr id="39957" name="Rectangle 23"/>
          <p:cNvSpPr>
            <a:spLocks noChangeArrowheads="1"/>
          </p:cNvSpPr>
          <p:nvPr/>
        </p:nvSpPr>
        <p:spPr bwMode="auto">
          <a:xfrm>
            <a:off x="5929313" y="4191000"/>
            <a:ext cx="17160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42B200"/>
                </a:solidFill>
              </a:rPr>
              <a:t>NPV@13%</a:t>
            </a:r>
          </a:p>
        </p:txBody>
      </p:sp>
      <p:sp>
        <p:nvSpPr>
          <p:cNvPr id="39958" name="Rectangle 24"/>
          <p:cNvSpPr>
            <a:spLocks noChangeArrowheads="1"/>
          </p:cNvSpPr>
          <p:nvPr/>
        </p:nvSpPr>
        <p:spPr bwMode="auto">
          <a:xfrm>
            <a:off x="2119313" y="1905000"/>
            <a:ext cx="19573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chemeClr val="tx2"/>
                </a:solidFill>
              </a:rPr>
              <a:t>Sum of CF’s</a:t>
            </a:r>
          </a:p>
        </p:txBody>
      </p:sp>
      <p:sp>
        <p:nvSpPr>
          <p:cNvPr id="39959" name="Line 25"/>
          <p:cNvSpPr>
            <a:spLocks noChangeShapeType="1"/>
          </p:cNvSpPr>
          <p:nvPr/>
        </p:nvSpPr>
        <p:spPr bwMode="auto">
          <a:xfrm flipH="1">
            <a:off x="1752600" y="2147888"/>
            <a:ext cx="30480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9960" name="Line 26"/>
          <p:cNvSpPr>
            <a:spLocks noChangeShapeType="1"/>
          </p:cNvSpPr>
          <p:nvPr/>
        </p:nvSpPr>
        <p:spPr bwMode="auto">
          <a:xfrm>
            <a:off x="5410200" y="4281488"/>
            <a:ext cx="0" cy="457200"/>
          </a:xfrm>
          <a:prstGeom prst="line">
            <a:avLst/>
          </a:prstGeom>
          <a:noFill/>
          <a:ln w="12700">
            <a:solidFill>
              <a:srgbClr val="CF76F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9961" name="Line 27"/>
          <p:cNvSpPr>
            <a:spLocks noChangeShapeType="1"/>
          </p:cNvSpPr>
          <p:nvPr/>
        </p:nvSpPr>
        <p:spPr bwMode="auto">
          <a:xfrm flipH="1">
            <a:off x="6019800" y="4586288"/>
            <a:ext cx="304800" cy="381000"/>
          </a:xfrm>
          <a:prstGeom prst="line">
            <a:avLst/>
          </a:prstGeom>
          <a:noFill/>
          <a:ln w="12700">
            <a:solidFill>
              <a:srgbClr val="42B2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9962" name="Rectangle 28"/>
          <p:cNvSpPr>
            <a:spLocks noChangeArrowheads="1"/>
          </p:cNvSpPr>
          <p:nvPr/>
        </p:nvSpPr>
        <p:spPr bwMode="auto">
          <a:xfrm>
            <a:off x="5624513" y="1905000"/>
            <a:ext cx="273685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/>
              <a:t>Plot NPV for each</a:t>
            </a:r>
          </a:p>
          <a:p>
            <a:pPr algn="ctr" eaLnBrk="0" hangingPunct="0"/>
            <a:r>
              <a:rPr lang="en-US" sz="2400"/>
              <a:t>discount rate.</a:t>
            </a:r>
          </a:p>
        </p:txBody>
      </p:sp>
      <p:sp>
        <p:nvSpPr>
          <p:cNvPr id="39963" name="Rectangle 29"/>
          <p:cNvSpPr>
            <a:spLocks noChangeArrowheads="1"/>
          </p:cNvSpPr>
          <p:nvPr/>
        </p:nvSpPr>
        <p:spPr bwMode="auto">
          <a:xfrm rot="1080000">
            <a:off x="3433763" y="3194050"/>
            <a:ext cx="53609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>
                <a:solidFill>
                  <a:schemeClr val="hlink"/>
                </a:solidFill>
              </a:rPr>
              <a:t>Three of these points are easy now!</a:t>
            </a:r>
          </a:p>
        </p:txBody>
      </p:sp>
      <p:sp>
        <p:nvSpPr>
          <p:cNvPr id="39964" name="Rectangle 30"/>
          <p:cNvSpPr>
            <a:spLocks noChangeArrowheads="1"/>
          </p:cNvSpPr>
          <p:nvPr/>
        </p:nvSpPr>
        <p:spPr bwMode="auto">
          <a:xfrm rot="-5400000">
            <a:off x="-629444" y="3509169"/>
            <a:ext cx="27733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Net Present Value</a:t>
            </a:r>
          </a:p>
        </p:txBody>
      </p:sp>
      <p:sp>
        <p:nvSpPr>
          <p:cNvPr id="39965" name="Rectangle 31"/>
          <p:cNvSpPr>
            <a:spLocks noChangeArrowheads="1"/>
          </p:cNvSpPr>
          <p:nvPr/>
        </p:nvSpPr>
        <p:spPr bwMode="auto">
          <a:xfrm>
            <a:off x="823913" y="1752600"/>
            <a:ext cx="10302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$000s</a:t>
            </a:r>
          </a:p>
        </p:txBody>
      </p:sp>
      <p:sp>
        <p:nvSpPr>
          <p:cNvPr id="39966" name="Rectangle 32"/>
          <p:cNvSpPr>
            <a:spLocks noChangeArrowheads="1"/>
          </p:cNvSpPr>
          <p:nvPr/>
        </p:nvSpPr>
        <p:spPr bwMode="auto">
          <a:xfrm>
            <a:off x="1052513" y="2133600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15</a:t>
            </a:r>
          </a:p>
        </p:txBody>
      </p:sp>
      <p:sp>
        <p:nvSpPr>
          <p:cNvPr id="39967" name="Rectangle 33"/>
          <p:cNvSpPr>
            <a:spLocks noChangeArrowheads="1"/>
          </p:cNvSpPr>
          <p:nvPr/>
        </p:nvSpPr>
        <p:spPr bwMode="auto">
          <a:xfrm>
            <a:off x="1052513" y="2971800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10</a:t>
            </a:r>
          </a:p>
        </p:txBody>
      </p:sp>
      <p:sp>
        <p:nvSpPr>
          <p:cNvPr id="39968" name="Rectangle 34"/>
          <p:cNvSpPr>
            <a:spLocks noChangeArrowheads="1"/>
          </p:cNvSpPr>
          <p:nvPr/>
        </p:nvSpPr>
        <p:spPr bwMode="auto">
          <a:xfrm>
            <a:off x="1128713" y="3886200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5</a:t>
            </a:r>
          </a:p>
        </p:txBody>
      </p:sp>
      <p:sp>
        <p:nvSpPr>
          <p:cNvPr id="39969" name="Rectangle 35"/>
          <p:cNvSpPr>
            <a:spLocks noChangeArrowheads="1"/>
          </p:cNvSpPr>
          <p:nvPr/>
        </p:nvSpPr>
        <p:spPr bwMode="auto">
          <a:xfrm>
            <a:off x="1128713" y="4724400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0</a:t>
            </a:r>
          </a:p>
        </p:txBody>
      </p:sp>
      <p:sp>
        <p:nvSpPr>
          <p:cNvPr id="39970" name="Rectangle 36"/>
          <p:cNvSpPr>
            <a:spLocks noChangeArrowheads="1"/>
          </p:cNvSpPr>
          <p:nvPr/>
        </p:nvSpPr>
        <p:spPr bwMode="auto">
          <a:xfrm>
            <a:off x="1052513" y="5257800"/>
            <a:ext cx="4524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-4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4495800" y="2057400"/>
            <a:ext cx="4038600" cy="426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161925"/>
            <a:ext cx="6781800" cy="1428750"/>
          </a:xfrm>
        </p:spPr>
        <p:txBody>
          <a:bodyPr/>
          <a:lstStyle/>
          <a:p>
            <a:pPr>
              <a:defRPr/>
            </a:pPr>
            <a:r>
              <a:rPr lang="en-US" b="1"/>
              <a:t>Creating NPV Profiles Using the Calculator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2241550"/>
            <a:ext cx="4114800" cy="3930650"/>
          </a:xfrm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smtClean="0"/>
              <a:t>  </a:t>
            </a:r>
            <a:r>
              <a:rPr lang="en-US" sz="2800" i="1" smtClean="0"/>
              <a:t>Hint</a:t>
            </a:r>
            <a:r>
              <a:rPr lang="en-US" sz="2800" smtClean="0"/>
              <a:t>:  As long as you do not “clear” the cash flows from the registry, simply start at </a:t>
            </a:r>
            <a:r>
              <a:rPr lang="en-US" sz="2800" smtClean="0">
                <a:solidFill>
                  <a:schemeClr val="tx2"/>
                </a:solidFill>
              </a:rPr>
              <a:t>Step 15</a:t>
            </a:r>
            <a:r>
              <a:rPr lang="en-US" sz="2800" smtClean="0"/>
              <a:t> and enter a different discount rate. Each resulting NPV will provide a “point” for your </a:t>
            </a:r>
            <a:r>
              <a:rPr lang="en-US" sz="2800" i="1" smtClean="0">
                <a:solidFill>
                  <a:schemeClr val="hlink"/>
                </a:solidFill>
              </a:rPr>
              <a:t>NPV</a:t>
            </a:r>
            <a:r>
              <a:rPr lang="en-US" sz="2800" i="1" u="sng" smtClean="0">
                <a:solidFill>
                  <a:schemeClr val="hlink"/>
                </a:solidFill>
              </a:rPr>
              <a:t> </a:t>
            </a:r>
            <a:r>
              <a:rPr lang="en-US" sz="2800" i="1" smtClean="0">
                <a:solidFill>
                  <a:schemeClr val="hlink"/>
                </a:solidFill>
              </a:rPr>
              <a:t>Profile</a:t>
            </a:r>
            <a:r>
              <a:rPr lang="en-US" sz="2800" smtClean="0"/>
              <a:t>!</a:t>
            </a:r>
          </a:p>
        </p:txBody>
      </p:sp>
      <p:pic>
        <p:nvPicPr>
          <p:cNvPr id="40965" name="Picture 16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1851025"/>
            <a:ext cx="2520950" cy="4549775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161925"/>
            <a:ext cx="7391400" cy="142875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Project Evaluation:  Alternative Methods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42900" y="2032000"/>
            <a:ext cx="8686800" cy="4419600"/>
          </a:xfrm>
          <a:effectLst>
            <a:outerShdw algn="ctr" rotWithShape="0">
              <a:schemeClr val="bg2"/>
            </a:outerShdw>
          </a:effectLst>
        </p:spPr>
        <p:txBody>
          <a:bodyPr/>
          <a:lstStyle/>
          <a:p>
            <a:pPr marL="457200" lvl="1" indent="0">
              <a:lnSpc>
                <a:spcPct val="90000"/>
              </a:lnSpc>
              <a:buSzTx/>
              <a:buFont typeface="Monotype Sorts" pitchFamily="2" charset="2"/>
              <a:buNone/>
              <a:tabLst>
                <a:tab pos="1147763" algn="l"/>
              </a:tabLst>
              <a:defRPr/>
            </a:pPr>
            <a:r>
              <a:rPr lang="en-US" dirty="0" smtClean="0">
                <a:solidFill>
                  <a:srgbClr val="42B200"/>
                </a:solidFill>
              </a:rPr>
              <a:t>Simple Method </a:t>
            </a:r>
          </a:p>
          <a:p>
            <a:pPr lvl="1">
              <a:lnSpc>
                <a:spcPct val="90000"/>
              </a:lnSpc>
              <a:buSzTx/>
              <a:buFontTx/>
              <a:buChar char="•"/>
              <a:tabLst>
                <a:tab pos="1147763" algn="l"/>
              </a:tabLst>
              <a:defRPr/>
            </a:pPr>
            <a:r>
              <a:rPr lang="en-US" dirty="0" smtClean="0"/>
              <a:t> Payback Period (PBP)</a:t>
            </a:r>
          </a:p>
          <a:p>
            <a:pPr marL="457200" lvl="1" indent="0">
              <a:lnSpc>
                <a:spcPct val="90000"/>
              </a:lnSpc>
              <a:buSzTx/>
              <a:buFont typeface="Monotype Sorts" pitchFamily="2" charset="2"/>
              <a:buNone/>
              <a:tabLst>
                <a:tab pos="1147763" algn="l"/>
              </a:tabLst>
              <a:defRPr/>
            </a:pPr>
            <a:r>
              <a:rPr lang="en-US" dirty="0" smtClean="0">
                <a:solidFill>
                  <a:srgbClr val="42B200"/>
                </a:solidFill>
              </a:rPr>
              <a:t>Discounted Cash Flow (DCF) Method</a:t>
            </a:r>
          </a:p>
          <a:p>
            <a:pPr lvl="1">
              <a:lnSpc>
                <a:spcPct val="90000"/>
              </a:lnSpc>
              <a:buSzTx/>
              <a:buFontTx/>
              <a:buChar char="•"/>
              <a:tabLst>
                <a:tab pos="1147763" algn="l"/>
              </a:tabLst>
              <a:defRPr/>
            </a:pPr>
            <a:r>
              <a:rPr lang="en-US" dirty="0" smtClean="0"/>
              <a:t> Internal Rate of Return (IRR)</a:t>
            </a:r>
          </a:p>
          <a:p>
            <a:pPr lvl="1">
              <a:lnSpc>
                <a:spcPct val="90000"/>
              </a:lnSpc>
              <a:buSzTx/>
              <a:buFontTx/>
              <a:buChar char="•"/>
              <a:tabLst>
                <a:tab pos="1147763" algn="l"/>
              </a:tabLst>
              <a:defRPr/>
            </a:pPr>
            <a:r>
              <a:rPr lang="en-US" dirty="0" smtClean="0"/>
              <a:t> Net Present Value (NPV)</a:t>
            </a:r>
          </a:p>
          <a:p>
            <a:pPr lvl="1">
              <a:lnSpc>
                <a:spcPct val="90000"/>
              </a:lnSpc>
              <a:buSzTx/>
              <a:buFontTx/>
              <a:buChar char="•"/>
              <a:tabLst>
                <a:tab pos="1147763" algn="l"/>
              </a:tabLst>
              <a:defRPr/>
            </a:pPr>
            <a:r>
              <a:rPr lang="en-US" dirty="0" smtClean="0"/>
              <a:t> Profitability Index (PI)</a:t>
            </a:r>
          </a:p>
          <a:p>
            <a:pPr lvl="1">
              <a:lnSpc>
                <a:spcPct val="90000"/>
              </a:lnSpc>
              <a:tabLst>
                <a:tab pos="1147763" algn="l"/>
              </a:tabLst>
              <a:defRPr/>
            </a:pPr>
            <a:endParaRPr lang="en-US" sz="2000" dirty="0" smtClean="0"/>
          </a:p>
          <a:p>
            <a:pPr lvl="2">
              <a:lnSpc>
                <a:spcPct val="90000"/>
              </a:lnSpc>
              <a:buSzTx/>
              <a:buFontTx/>
              <a:buChar char="•"/>
              <a:tabLst>
                <a:tab pos="1147763" algn="l"/>
              </a:tabLst>
              <a:defRPr/>
            </a:pPr>
            <a:r>
              <a:rPr lang="en-US" sz="2000" dirty="0" smtClean="0"/>
              <a:t>Refer to the additional PowerPoint slides and the Excel spreadsheet “</a:t>
            </a:r>
            <a:r>
              <a:rPr lang="en-US" sz="2000" i="1" dirty="0" smtClean="0">
                <a:solidFill>
                  <a:srgbClr val="FF0000"/>
                </a:solidFill>
              </a:rPr>
              <a:t>VW13E-13b.xlsx</a:t>
            </a:r>
            <a:r>
              <a:rPr lang="en-US" sz="2000" dirty="0" smtClean="0"/>
              <a:t>” for computer-based solutions.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bldLvl="2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7"/>
          <p:cNvSpPr>
            <a:spLocks noChangeArrowheads="1"/>
          </p:cNvSpPr>
          <p:nvPr/>
        </p:nvSpPr>
        <p:spPr bwMode="auto">
          <a:xfrm>
            <a:off x="762000" y="3581400"/>
            <a:ext cx="8229600" cy="1447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684213"/>
            <a:ext cx="67818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Profitability Index (PI)</a:t>
            </a:r>
          </a:p>
        </p:txBody>
      </p:sp>
      <p:sp>
        <p:nvSpPr>
          <p:cNvPr id="41988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200025" y="1981200"/>
            <a:ext cx="8562975" cy="1641475"/>
          </a:xfrm>
        </p:spPr>
        <p:txBody>
          <a:bodyPr>
            <a:spAutoFit/>
          </a:bodyPr>
          <a:lstStyle/>
          <a:p>
            <a:pPr lvl="1" algn="ctr">
              <a:buFont typeface="Monotype Sorts" pitchFamily="2" charset="2"/>
              <a:buNone/>
            </a:pPr>
            <a:r>
              <a:rPr lang="en-US" sz="3400" smtClean="0"/>
              <a:t>  PI is the ratio of the present value of a project’s future net cash flows to the project’s initial cash outflow.</a:t>
            </a:r>
          </a:p>
        </p:txBody>
      </p:sp>
      <p:sp>
        <p:nvSpPr>
          <p:cNvPr id="41989" name="Rectangle 6"/>
          <p:cNvSpPr>
            <a:spLocks noChangeArrowheads="1"/>
          </p:cNvSpPr>
          <p:nvPr/>
        </p:nvSpPr>
        <p:spPr bwMode="auto">
          <a:xfrm>
            <a:off x="2401888" y="3787775"/>
            <a:ext cx="4856162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chemeClr val="hlink"/>
                </a:solidFill>
              </a:rPr>
              <a:t>CF</a:t>
            </a:r>
            <a:r>
              <a:rPr lang="en-US" sz="3200" baseline="-25000">
                <a:solidFill>
                  <a:schemeClr val="tx2"/>
                </a:solidFill>
              </a:rPr>
              <a:t>1</a:t>
            </a:r>
            <a:r>
              <a:rPr lang="en-US" sz="3200"/>
              <a:t>       </a:t>
            </a:r>
            <a:r>
              <a:rPr lang="en-US" sz="3200">
                <a:solidFill>
                  <a:schemeClr val="hlink"/>
                </a:solidFill>
              </a:rPr>
              <a:t>CF</a:t>
            </a:r>
            <a:r>
              <a:rPr lang="en-US" sz="3200" baseline="-25000">
                <a:solidFill>
                  <a:schemeClr val="tx2"/>
                </a:solidFill>
              </a:rPr>
              <a:t>2</a:t>
            </a:r>
            <a:r>
              <a:rPr lang="en-US" sz="3200"/>
              <a:t>               </a:t>
            </a:r>
            <a:r>
              <a:rPr lang="en-US" sz="3200">
                <a:solidFill>
                  <a:schemeClr val="hlink"/>
                </a:solidFill>
              </a:rPr>
              <a:t>CF</a:t>
            </a:r>
            <a:r>
              <a:rPr lang="en-US" sz="3200" baseline="-25000">
                <a:solidFill>
                  <a:schemeClr val="tx2"/>
                </a:solidFill>
              </a:rPr>
              <a:t>n</a:t>
            </a:r>
            <a:r>
              <a:rPr lang="en-US" sz="3200"/>
              <a:t> </a:t>
            </a:r>
          </a:p>
        </p:txBody>
      </p:sp>
      <p:sp>
        <p:nvSpPr>
          <p:cNvPr id="41990" name="Rectangle 7"/>
          <p:cNvSpPr>
            <a:spLocks noChangeArrowheads="1"/>
          </p:cNvSpPr>
          <p:nvPr/>
        </p:nvSpPr>
        <p:spPr bwMode="auto">
          <a:xfrm>
            <a:off x="1633538" y="4297363"/>
            <a:ext cx="5664200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lvl="1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3200"/>
              <a:t>(1+</a:t>
            </a:r>
            <a:r>
              <a:rPr lang="en-US" sz="3200">
                <a:solidFill>
                  <a:srgbClr val="CF76F4"/>
                </a:solidFill>
              </a:rPr>
              <a:t>k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1</a:t>
            </a:r>
            <a:r>
              <a:rPr lang="en-US" sz="3200"/>
              <a:t>    (1+</a:t>
            </a:r>
            <a:r>
              <a:rPr lang="en-US" sz="3200">
                <a:solidFill>
                  <a:srgbClr val="CF76F4"/>
                </a:solidFill>
              </a:rPr>
              <a:t>k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2</a:t>
            </a:r>
            <a:r>
              <a:rPr lang="en-US" sz="3200"/>
              <a:t>           (1+</a:t>
            </a:r>
            <a:r>
              <a:rPr lang="en-US" sz="3200">
                <a:solidFill>
                  <a:srgbClr val="CF76F4"/>
                </a:solidFill>
              </a:rPr>
              <a:t>k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n</a:t>
            </a:r>
          </a:p>
        </p:txBody>
      </p:sp>
      <p:sp>
        <p:nvSpPr>
          <p:cNvPr id="41991" name="Line 8"/>
          <p:cNvSpPr>
            <a:spLocks noChangeShapeType="1"/>
          </p:cNvSpPr>
          <p:nvPr/>
        </p:nvSpPr>
        <p:spPr bwMode="auto">
          <a:xfrm>
            <a:off x="2209800" y="4343400"/>
            <a:ext cx="1104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1992" name="Line 9"/>
          <p:cNvSpPr>
            <a:spLocks noChangeShapeType="1"/>
          </p:cNvSpPr>
          <p:nvPr/>
        </p:nvSpPr>
        <p:spPr bwMode="auto">
          <a:xfrm>
            <a:off x="6096000" y="43434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1993" name="Rectangle 10"/>
          <p:cNvSpPr>
            <a:spLocks noChangeArrowheads="1"/>
          </p:cNvSpPr>
          <p:nvPr/>
        </p:nvSpPr>
        <p:spPr bwMode="auto">
          <a:xfrm>
            <a:off x="4872038" y="4100513"/>
            <a:ext cx="11255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0"/>
              <a:t>+ . . . +</a:t>
            </a:r>
          </a:p>
        </p:txBody>
      </p:sp>
      <p:sp>
        <p:nvSpPr>
          <p:cNvPr id="41994" name="Rectangle 11"/>
          <p:cNvSpPr>
            <a:spLocks noChangeArrowheads="1"/>
          </p:cNvSpPr>
          <p:nvPr/>
        </p:nvSpPr>
        <p:spPr bwMode="auto">
          <a:xfrm>
            <a:off x="3338513" y="4100513"/>
            <a:ext cx="358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0"/>
              <a:t>+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8091488" y="3995738"/>
            <a:ext cx="903287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ICO</a:t>
            </a:r>
          </a:p>
        </p:txBody>
      </p:sp>
      <p:sp>
        <p:nvSpPr>
          <p:cNvPr id="41996" name="Line 13"/>
          <p:cNvSpPr>
            <a:spLocks noChangeShapeType="1"/>
          </p:cNvSpPr>
          <p:nvPr/>
        </p:nvSpPr>
        <p:spPr bwMode="auto">
          <a:xfrm>
            <a:off x="3657600" y="43434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1997" name="Rectangle 14"/>
          <p:cNvSpPr>
            <a:spLocks noChangeArrowheads="1"/>
          </p:cNvSpPr>
          <p:nvPr/>
        </p:nvSpPr>
        <p:spPr bwMode="auto">
          <a:xfrm>
            <a:off x="1004888" y="3995738"/>
            <a:ext cx="915987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A75151"/>
                </a:solidFill>
              </a:rPr>
              <a:t>PI </a:t>
            </a:r>
            <a:r>
              <a:rPr lang="en-US" sz="3200"/>
              <a:t>=</a:t>
            </a:r>
          </a:p>
        </p:txBody>
      </p:sp>
      <p:sp>
        <p:nvSpPr>
          <p:cNvPr id="41998" name="Line 15"/>
          <p:cNvSpPr>
            <a:spLocks noChangeShapeType="1"/>
          </p:cNvSpPr>
          <p:nvPr/>
        </p:nvSpPr>
        <p:spPr bwMode="auto">
          <a:xfrm>
            <a:off x="1981200" y="38100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1999" name="Line 16"/>
          <p:cNvSpPr>
            <a:spLocks noChangeShapeType="1"/>
          </p:cNvSpPr>
          <p:nvPr/>
        </p:nvSpPr>
        <p:spPr bwMode="auto">
          <a:xfrm>
            <a:off x="7391400" y="38100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2000" name="Line 17"/>
          <p:cNvSpPr>
            <a:spLocks noChangeShapeType="1"/>
          </p:cNvSpPr>
          <p:nvPr/>
        </p:nvSpPr>
        <p:spPr bwMode="auto">
          <a:xfrm>
            <a:off x="1981200" y="38100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2001" name="Line 18"/>
          <p:cNvSpPr>
            <a:spLocks noChangeShapeType="1"/>
          </p:cNvSpPr>
          <p:nvPr/>
        </p:nvSpPr>
        <p:spPr bwMode="auto">
          <a:xfrm>
            <a:off x="1981200" y="48768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2002" name="Line 19"/>
          <p:cNvSpPr>
            <a:spLocks noChangeShapeType="1"/>
          </p:cNvSpPr>
          <p:nvPr/>
        </p:nvSpPr>
        <p:spPr bwMode="auto">
          <a:xfrm>
            <a:off x="7086600" y="38100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2003" name="Line 20"/>
          <p:cNvSpPr>
            <a:spLocks noChangeShapeType="1"/>
          </p:cNvSpPr>
          <p:nvPr/>
        </p:nvSpPr>
        <p:spPr bwMode="auto">
          <a:xfrm>
            <a:off x="7086600" y="48768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2004" name="Line 23"/>
          <p:cNvSpPr>
            <a:spLocks noChangeShapeType="1"/>
          </p:cNvSpPr>
          <p:nvPr/>
        </p:nvSpPr>
        <p:spPr bwMode="auto">
          <a:xfrm flipH="1">
            <a:off x="7543800" y="4267200"/>
            <a:ext cx="381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2005" name="Oval 24"/>
          <p:cNvSpPr>
            <a:spLocks noChangeArrowheads="1"/>
          </p:cNvSpPr>
          <p:nvPr/>
        </p:nvSpPr>
        <p:spPr bwMode="auto">
          <a:xfrm>
            <a:off x="7708900" y="4127500"/>
            <a:ext cx="50800" cy="5080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42006" name="Oval 25"/>
          <p:cNvSpPr>
            <a:spLocks noChangeArrowheads="1"/>
          </p:cNvSpPr>
          <p:nvPr/>
        </p:nvSpPr>
        <p:spPr bwMode="auto">
          <a:xfrm>
            <a:off x="7708900" y="4356100"/>
            <a:ext cx="50800" cy="5080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42007" name="Text Box 29"/>
          <p:cNvSpPr txBox="1">
            <a:spLocks noChangeArrowheads="1"/>
          </p:cNvSpPr>
          <p:nvPr/>
        </p:nvSpPr>
        <p:spPr bwMode="auto">
          <a:xfrm>
            <a:off x="152400" y="3657600"/>
            <a:ext cx="15240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Method #1: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ChangeArrowheads="1"/>
          </p:cNvSpPr>
          <p:nvPr/>
        </p:nvSpPr>
        <p:spPr bwMode="auto">
          <a:xfrm>
            <a:off x="1447800" y="3429000"/>
            <a:ext cx="6705600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391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>
                <a:effectLst/>
              </a:rPr>
              <a:t> </a:t>
            </a:r>
            <a:r>
              <a:rPr lang="en-US" b="1"/>
              <a:t>PI Acceptance Criterion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419600"/>
            <a:ext cx="8382000" cy="1550988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buFont typeface="Monotype Sorts" pitchFamily="2" charset="2"/>
              <a:buNone/>
              <a:defRPr/>
            </a:pPr>
            <a:r>
              <a:rPr lang="en-US" sz="3200" smtClean="0">
                <a:solidFill>
                  <a:schemeClr val="tx2"/>
                </a:solidFill>
              </a:rPr>
              <a:t>     No!  </a:t>
            </a:r>
            <a:r>
              <a:rPr lang="en-US" sz="3200" smtClean="0"/>
              <a:t>The </a:t>
            </a:r>
            <a:r>
              <a:rPr lang="en-US" sz="320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</a:t>
            </a:r>
            <a:r>
              <a:rPr lang="en-US" sz="3200" smtClean="0"/>
              <a:t> is </a:t>
            </a:r>
            <a:r>
              <a:rPr lang="en-US" sz="3200" i="1" smtClean="0"/>
              <a:t>less than 1.00</a:t>
            </a:r>
            <a:r>
              <a:rPr lang="en-US" sz="3200" smtClean="0"/>
              <a:t>. This	 means that the project is not profitable.  [</a:t>
            </a:r>
            <a:r>
              <a:rPr lang="en-US" sz="3200" i="1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Reject </a:t>
            </a:r>
            <a:r>
              <a:rPr lang="en-US" sz="3200" smtClean="0"/>
              <a:t>as </a:t>
            </a:r>
            <a:r>
              <a:rPr lang="en-US" sz="3200" i="1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</a:t>
            </a:r>
            <a:r>
              <a:rPr lang="en-US" sz="3200" smtClean="0">
                <a:solidFill>
                  <a:srgbClr val="014A01"/>
                </a:solidFill>
              </a:rPr>
              <a:t> </a:t>
            </a:r>
            <a:r>
              <a:rPr lang="en-US" sz="3200" smtClean="0"/>
              <a:t>&lt; </a:t>
            </a:r>
            <a:r>
              <a:rPr lang="en-US" sz="3200" i="1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1.00</a:t>
            </a:r>
            <a:r>
              <a:rPr lang="en-US" sz="3200" smtClean="0"/>
              <a:t> ]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752600"/>
            <a:ext cx="8382000" cy="2514600"/>
          </a:xfrm>
        </p:spPr>
        <p:txBody>
          <a:bodyPr/>
          <a:lstStyle/>
          <a:p>
            <a:pPr lvl="1">
              <a:buFont typeface="Monotype Sorts" pitchFamily="2" charset="2"/>
              <a:buNone/>
              <a:defRPr/>
            </a:pPr>
            <a:r>
              <a:rPr lang="en-US" sz="3200" dirty="0"/>
              <a:t>			</a:t>
            </a:r>
            <a:r>
              <a:rPr lang="en-US" sz="32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</a:t>
            </a:r>
            <a:r>
              <a:rPr lang="en-US" sz="3200" dirty="0"/>
              <a:t> 	= $</a:t>
            </a:r>
            <a:r>
              <a:rPr lang="en-US" sz="3200" dirty="0" smtClean="0"/>
              <a:t>38,573 </a:t>
            </a:r>
            <a:r>
              <a:rPr lang="en-US" sz="3200" dirty="0"/>
              <a:t>/ $40,000</a:t>
            </a:r>
          </a:p>
          <a:p>
            <a:pPr lvl="1">
              <a:buFont typeface="Monotype Sorts" pitchFamily="2" charset="2"/>
              <a:buNone/>
              <a:defRPr/>
            </a:pPr>
            <a:r>
              <a:rPr lang="en-US" sz="3200" dirty="0"/>
              <a:t>				= .9643 </a:t>
            </a:r>
            <a:r>
              <a:rPr lang="en-US" i="1" dirty="0">
                <a:solidFill>
                  <a:schemeClr val="tx2"/>
                </a:solidFill>
              </a:rPr>
              <a:t>(Method #1, </a:t>
            </a:r>
            <a:r>
              <a:rPr lang="en-US" i="1" dirty="0" smtClean="0">
                <a:solidFill>
                  <a:schemeClr val="tx2"/>
                </a:solidFill>
              </a:rPr>
              <a:t>previous slide)</a:t>
            </a:r>
            <a:endParaRPr lang="en-US" i="1" dirty="0">
              <a:solidFill>
                <a:schemeClr val="tx2"/>
              </a:solidFill>
            </a:endParaRPr>
          </a:p>
          <a:p>
            <a:pPr lvl="1">
              <a:buFont typeface="Monotype Sorts" pitchFamily="2" charset="2"/>
              <a:buNone/>
              <a:defRPr/>
            </a:pPr>
            <a:endParaRPr lang="en-US" sz="1800" dirty="0"/>
          </a:p>
          <a:p>
            <a:pPr lvl="1" algn="ctr">
              <a:buFont typeface="Monotype Sorts" pitchFamily="2" charset="2"/>
              <a:buNone/>
              <a:defRPr/>
            </a:pPr>
            <a:r>
              <a:rPr lang="en-US" sz="3200" dirty="0">
                <a:solidFill>
                  <a:schemeClr val="hlink"/>
                </a:solidFill>
              </a:rPr>
              <a:t>Should this project be accepted?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200025"/>
            <a:ext cx="7086600" cy="142875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PI Strengths 			</a:t>
            </a:r>
            <a:br>
              <a:rPr lang="en-US" b="1"/>
            </a:br>
            <a:r>
              <a:rPr lang="en-US" b="1"/>
              <a:t>and Weaknesses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55600" y="2011363"/>
            <a:ext cx="4191000" cy="3475037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en-US" sz="36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</a:t>
            </a:r>
            <a:r>
              <a:rPr lang="en-US" sz="3600" i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Strengths</a:t>
            </a:r>
            <a:r>
              <a:rPr lang="en-US" sz="36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3200" smtClean="0"/>
              <a:t>Same as NPV</a:t>
            </a: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/>
              <a:t>  Allows 			comparison of 	different scale 	projects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013200" y="2020888"/>
            <a:ext cx="4953000" cy="3668712"/>
          </a:xfrm>
        </p:spPr>
        <p:txBody>
          <a:bodyPr>
            <a:spAutoFit/>
          </a:bodyPr>
          <a:lstStyle/>
          <a:p>
            <a:pPr algn="ctr">
              <a:buFont typeface="Monotype Sorts" pitchFamily="2" charset="2"/>
              <a:buNone/>
              <a:defRPr/>
            </a:pPr>
            <a:r>
              <a:rPr lang="en-US" sz="3600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Weaknesses</a:t>
            </a:r>
            <a:r>
              <a:rPr lang="en-US" sz="36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sz="320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3200" smtClean="0"/>
              <a:t>Same as NPV</a:t>
            </a: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/>
              <a:t>  Provides only 		relative profitability</a:t>
            </a:r>
          </a:p>
          <a:p>
            <a:pPr marL="457200" lvl="1" indent="0">
              <a:buSzTx/>
              <a:buFontTx/>
              <a:buChar char="•"/>
              <a:defRPr/>
            </a:pPr>
            <a:r>
              <a:rPr lang="en-US" sz="3200" smtClean="0"/>
              <a:t>  Potential Ranking 		Problems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5"/>
          <p:cNvSpPr>
            <a:spLocks noChangeArrowheads="1"/>
          </p:cNvSpPr>
          <p:nvPr/>
        </p:nvSpPr>
        <p:spPr bwMode="auto">
          <a:xfrm>
            <a:off x="838200" y="1981200"/>
            <a:ext cx="74676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6781800" cy="758825"/>
          </a:xfrm>
        </p:spPr>
        <p:txBody>
          <a:bodyPr/>
          <a:lstStyle/>
          <a:p>
            <a:pPr>
              <a:defRPr/>
            </a:pPr>
            <a:r>
              <a:rPr lang="en-US" b="1"/>
              <a:t>Evaluation Summary</a:t>
            </a:r>
          </a:p>
        </p:txBody>
      </p:sp>
      <p:graphicFrame>
        <p:nvGraphicFramePr>
          <p:cNvPr id="45060" name="Object 0">
            <a:hlinkClick r:id="" action="ppaction://ole?verb=0"/>
          </p:cNvPr>
          <p:cNvGraphicFramePr>
            <a:graphicFrameLocks/>
          </p:cNvGraphicFramePr>
          <p:nvPr>
            <p:ph type="tbl" idx="1"/>
          </p:nvPr>
        </p:nvGraphicFramePr>
        <p:xfrm>
          <a:off x="669925" y="2852738"/>
          <a:ext cx="7851775" cy="3638550"/>
        </p:xfrm>
        <a:graphic>
          <a:graphicData uri="http://schemas.openxmlformats.org/presentationml/2006/ole">
            <p:oleObj spid="_x0000_s45060" name="Document" r:id="rId3" imgW="8502396" imgH="3939540" progId="Word.Document.8">
              <p:embed/>
            </p:oleObj>
          </a:graphicData>
        </a:graphic>
      </p:graphicFrame>
      <p:sp>
        <p:nvSpPr>
          <p:cNvPr id="45061" name="Line 6"/>
          <p:cNvSpPr>
            <a:spLocks noChangeShapeType="1"/>
          </p:cNvSpPr>
          <p:nvPr/>
        </p:nvSpPr>
        <p:spPr bwMode="auto">
          <a:xfrm>
            <a:off x="685800" y="3429000"/>
            <a:ext cx="792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5062" name="Line 7"/>
          <p:cNvSpPr>
            <a:spLocks noChangeShapeType="1"/>
          </p:cNvSpPr>
          <p:nvPr/>
        </p:nvSpPr>
        <p:spPr bwMode="auto">
          <a:xfrm>
            <a:off x="2362200" y="2971800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5063" name="Line 8"/>
          <p:cNvSpPr>
            <a:spLocks noChangeShapeType="1"/>
          </p:cNvSpPr>
          <p:nvPr/>
        </p:nvSpPr>
        <p:spPr bwMode="auto">
          <a:xfrm>
            <a:off x="4038600" y="2895600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5064" name="Line 9"/>
          <p:cNvSpPr>
            <a:spLocks noChangeShapeType="1"/>
          </p:cNvSpPr>
          <p:nvPr/>
        </p:nvSpPr>
        <p:spPr bwMode="auto">
          <a:xfrm>
            <a:off x="6629400" y="2971800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5065" name="Line 10"/>
          <p:cNvSpPr>
            <a:spLocks noChangeShapeType="1"/>
          </p:cNvSpPr>
          <p:nvPr/>
        </p:nvSpPr>
        <p:spPr bwMode="auto">
          <a:xfrm>
            <a:off x="685800" y="4114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5066" name="Line 11"/>
          <p:cNvSpPr>
            <a:spLocks noChangeShapeType="1"/>
          </p:cNvSpPr>
          <p:nvPr/>
        </p:nvSpPr>
        <p:spPr bwMode="auto">
          <a:xfrm>
            <a:off x="685800" y="48768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5067" name="Line 12"/>
          <p:cNvSpPr>
            <a:spLocks noChangeShapeType="1"/>
          </p:cNvSpPr>
          <p:nvPr/>
        </p:nvSpPr>
        <p:spPr bwMode="auto">
          <a:xfrm>
            <a:off x="685800" y="5562600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5068" name="Rectangle 13"/>
          <p:cNvSpPr>
            <a:spLocks noChangeArrowheads="1"/>
          </p:cNvSpPr>
          <p:nvPr/>
        </p:nvSpPr>
        <p:spPr bwMode="auto">
          <a:xfrm>
            <a:off x="900113" y="2028825"/>
            <a:ext cx="737235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 i="1">
                <a:solidFill>
                  <a:srgbClr val="000000"/>
                </a:solidFill>
              </a:rPr>
              <a:t>Basket Wonders</a:t>
            </a:r>
            <a:r>
              <a:rPr lang="en-US" sz="3200">
                <a:solidFill>
                  <a:srgbClr val="000000"/>
                </a:solidFill>
              </a:rPr>
              <a:t> Independent Project</a:t>
            </a:r>
          </a:p>
        </p:txBody>
      </p:sp>
      <p:sp>
        <p:nvSpPr>
          <p:cNvPr id="45069" name="AutoShape 14"/>
          <p:cNvSpPr>
            <a:spLocks noChangeArrowheads="1"/>
          </p:cNvSpPr>
          <p:nvPr/>
        </p:nvSpPr>
        <p:spPr bwMode="auto">
          <a:xfrm>
            <a:off x="539750" y="4197350"/>
            <a:ext cx="8216900" cy="2120900"/>
          </a:xfrm>
          <a:prstGeom prst="octagon">
            <a:avLst>
              <a:gd name="adj" fmla="val 29282"/>
            </a:avLst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320675"/>
            <a:ext cx="7239000" cy="118745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3600" b="1" smtClean="0"/>
              <a:t>Project Evaluation:  Remember Chapter 12 ‘New Asset’ project?</a:t>
            </a:r>
          </a:p>
        </p:txBody>
      </p:sp>
      <p:pic>
        <p:nvPicPr>
          <p:cNvPr id="4608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5011738"/>
            <a:ext cx="7196138" cy="1389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608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735138"/>
            <a:ext cx="3289300" cy="1763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495800" y="1811338"/>
            <a:ext cx="4343400" cy="15906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 cmpd="thickThin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400" dirty="0">
                <a:latin typeface="Arial" charset="0"/>
              </a:rPr>
              <a:t>We will start with the cash flows of the project and also calculate the cumulative cash flow values.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640138"/>
            <a:ext cx="8382000" cy="800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 cmpd="thickThin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200" dirty="0">
                <a:latin typeface="Arial" charset="0"/>
              </a:rPr>
              <a:t>We can use Excel functions / approaches to calculate each of the following methods from the above cash flows.</a:t>
            </a:r>
          </a:p>
        </p:txBody>
      </p:sp>
      <p:sp>
        <p:nvSpPr>
          <p:cNvPr id="12" name="Striped Right Arrow 11"/>
          <p:cNvSpPr/>
          <p:nvPr/>
        </p:nvSpPr>
        <p:spPr bwMode="auto">
          <a:xfrm>
            <a:off x="3810000" y="2344738"/>
            <a:ext cx="609600" cy="304800"/>
          </a:xfrm>
          <a:prstGeom prst="stripedRightArrow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Striped Right Arrow 12"/>
          <p:cNvSpPr/>
          <p:nvPr/>
        </p:nvSpPr>
        <p:spPr bwMode="auto">
          <a:xfrm>
            <a:off x="3810000" y="2725738"/>
            <a:ext cx="609600" cy="304800"/>
          </a:xfrm>
          <a:prstGeom prst="stripedRightArrow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charset="0"/>
            </a:endParaRPr>
          </a:p>
        </p:txBody>
      </p:sp>
      <p:sp>
        <p:nvSpPr>
          <p:cNvPr id="46089" name="Striped Right Arrow 13"/>
          <p:cNvSpPr>
            <a:spLocks noChangeArrowheads="1"/>
          </p:cNvSpPr>
          <p:nvPr/>
        </p:nvSpPr>
        <p:spPr bwMode="auto">
          <a:xfrm rot="5400000">
            <a:off x="6705600" y="4706938"/>
            <a:ext cx="609600" cy="304800"/>
          </a:xfrm>
          <a:custGeom>
            <a:avLst/>
            <a:gdLst>
              <a:gd name="T0" fmla="*/ 457200 w 609600"/>
              <a:gd name="T1" fmla="*/ 0 h 304800"/>
              <a:gd name="T2" fmla="*/ 0 w 609600"/>
              <a:gd name="T3" fmla="*/ 152400 h 304800"/>
              <a:gd name="T4" fmla="*/ 457200 w 609600"/>
              <a:gd name="T5" fmla="*/ 304800 h 304800"/>
              <a:gd name="T6" fmla="*/ 609600 w 609600"/>
              <a:gd name="T7" fmla="*/ 152400 h 3048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47625 w 609600"/>
              <a:gd name="T13" fmla="*/ 76200 h 304800"/>
              <a:gd name="T14" fmla="*/ 533400 w 609600"/>
              <a:gd name="T15" fmla="*/ 228600 h 30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09600" h="304800">
                <a:moveTo>
                  <a:pt x="0" y="76200"/>
                </a:moveTo>
                <a:lnTo>
                  <a:pt x="9525" y="76200"/>
                </a:lnTo>
                <a:lnTo>
                  <a:pt x="9525" y="228600"/>
                </a:lnTo>
                <a:lnTo>
                  <a:pt x="0" y="228600"/>
                </a:lnTo>
                <a:lnTo>
                  <a:pt x="0" y="76200"/>
                </a:lnTo>
                <a:close/>
                <a:moveTo>
                  <a:pt x="19050" y="76200"/>
                </a:moveTo>
                <a:lnTo>
                  <a:pt x="38100" y="76200"/>
                </a:lnTo>
                <a:lnTo>
                  <a:pt x="38100" y="228600"/>
                </a:lnTo>
                <a:lnTo>
                  <a:pt x="19050" y="228600"/>
                </a:lnTo>
                <a:lnTo>
                  <a:pt x="19050" y="76200"/>
                </a:lnTo>
                <a:close/>
                <a:moveTo>
                  <a:pt x="47625" y="76200"/>
                </a:moveTo>
                <a:lnTo>
                  <a:pt x="457200" y="76200"/>
                </a:lnTo>
                <a:lnTo>
                  <a:pt x="457200" y="0"/>
                </a:lnTo>
                <a:lnTo>
                  <a:pt x="609600" y="152400"/>
                </a:lnTo>
                <a:lnTo>
                  <a:pt x="457200" y="304800"/>
                </a:lnTo>
                <a:lnTo>
                  <a:pt x="457200" y="228600"/>
                </a:lnTo>
                <a:lnTo>
                  <a:pt x="47625" y="228600"/>
                </a:lnTo>
                <a:lnTo>
                  <a:pt x="47625" y="76200"/>
                </a:lnTo>
                <a:close/>
              </a:path>
            </a:pathLst>
          </a:custGeom>
          <a:solidFill>
            <a:srgbClr val="FF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rot="10800000" vert="eaVert"/>
          <a:lstStyle/>
          <a:p>
            <a:endParaRPr lang="ar-SA"/>
          </a:p>
        </p:txBody>
      </p:sp>
      <p:sp>
        <p:nvSpPr>
          <p:cNvPr id="46090" name="Striped Right Arrow 14"/>
          <p:cNvSpPr>
            <a:spLocks noChangeArrowheads="1"/>
          </p:cNvSpPr>
          <p:nvPr/>
        </p:nvSpPr>
        <p:spPr bwMode="auto">
          <a:xfrm rot="5400000">
            <a:off x="4800600" y="4706938"/>
            <a:ext cx="609600" cy="304800"/>
          </a:xfrm>
          <a:custGeom>
            <a:avLst/>
            <a:gdLst>
              <a:gd name="T0" fmla="*/ 457200 w 609600"/>
              <a:gd name="T1" fmla="*/ 0 h 304800"/>
              <a:gd name="T2" fmla="*/ 0 w 609600"/>
              <a:gd name="T3" fmla="*/ 152400 h 304800"/>
              <a:gd name="T4" fmla="*/ 457200 w 609600"/>
              <a:gd name="T5" fmla="*/ 304800 h 304800"/>
              <a:gd name="T6" fmla="*/ 609600 w 609600"/>
              <a:gd name="T7" fmla="*/ 152400 h 3048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47625 w 609600"/>
              <a:gd name="T13" fmla="*/ 76200 h 304800"/>
              <a:gd name="T14" fmla="*/ 533400 w 609600"/>
              <a:gd name="T15" fmla="*/ 228600 h 30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09600" h="304800">
                <a:moveTo>
                  <a:pt x="0" y="76200"/>
                </a:moveTo>
                <a:lnTo>
                  <a:pt x="9525" y="76200"/>
                </a:lnTo>
                <a:lnTo>
                  <a:pt x="9525" y="228600"/>
                </a:lnTo>
                <a:lnTo>
                  <a:pt x="0" y="228600"/>
                </a:lnTo>
                <a:lnTo>
                  <a:pt x="0" y="76200"/>
                </a:lnTo>
                <a:close/>
                <a:moveTo>
                  <a:pt x="19050" y="76200"/>
                </a:moveTo>
                <a:lnTo>
                  <a:pt x="38100" y="76200"/>
                </a:lnTo>
                <a:lnTo>
                  <a:pt x="38100" y="228600"/>
                </a:lnTo>
                <a:lnTo>
                  <a:pt x="19050" y="228600"/>
                </a:lnTo>
                <a:lnTo>
                  <a:pt x="19050" y="76200"/>
                </a:lnTo>
                <a:close/>
                <a:moveTo>
                  <a:pt x="47625" y="76200"/>
                </a:moveTo>
                <a:lnTo>
                  <a:pt x="457200" y="76200"/>
                </a:lnTo>
                <a:lnTo>
                  <a:pt x="457200" y="0"/>
                </a:lnTo>
                <a:lnTo>
                  <a:pt x="609600" y="152400"/>
                </a:lnTo>
                <a:lnTo>
                  <a:pt x="457200" y="304800"/>
                </a:lnTo>
                <a:lnTo>
                  <a:pt x="457200" y="228600"/>
                </a:lnTo>
                <a:lnTo>
                  <a:pt x="47625" y="228600"/>
                </a:lnTo>
                <a:lnTo>
                  <a:pt x="47625" y="76200"/>
                </a:lnTo>
                <a:close/>
              </a:path>
            </a:pathLst>
          </a:custGeom>
          <a:solidFill>
            <a:srgbClr val="FF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rot="10800000" vert="eaVert"/>
          <a:lstStyle/>
          <a:p>
            <a:endParaRPr lang="ar-SA"/>
          </a:p>
        </p:txBody>
      </p:sp>
      <p:sp>
        <p:nvSpPr>
          <p:cNvPr id="46091" name="Striped Right Arrow 15"/>
          <p:cNvSpPr>
            <a:spLocks noChangeArrowheads="1"/>
          </p:cNvSpPr>
          <p:nvPr/>
        </p:nvSpPr>
        <p:spPr bwMode="auto">
          <a:xfrm rot="5400000">
            <a:off x="2590800" y="4630738"/>
            <a:ext cx="457200" cy="304800"/>
          </a:xfrm>
          <a:custGeom>
            <a:avLst/>
            <a:gdLst>
              <a:gd name="T0" fmla="*/ 304800 w 457200"/>
              <a:gd name="T1" fmla="*/ 0 h 304800"/>
              <a:gd name="T2" fmla="*/ 0 w 457200"/>
              <a:gd name="T3" fmla="*/ 152400 h 304800"/>
              <a:gd name="T4" fmla="*/ 304800 w 457200"/>
              <a:gd name="T5" fmla="*/ 304800 h 304800"/>
              <a:gd name="T6" fmla="*/ 457200 w 457200"/>
              <a:gd name="T7" fmla="*/ 152400 h 3048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47625 w 457200"/>
              <a:gd name="T13" fmla="*/ 76200 h 304800"/>
              <a:gd name="T14" fmla="*/ 381000 w 457200"/>
              <a:gd name="T15" fmla="*/ 228600 h 30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7200" h="304800">
                <a:moveTo>
                  <a:pt x="0" y="76200"/>
                </a:moveTo>
                <a:lnTo>
                  <a:pt x="9525" y="76200"/>
                </a:lnTo>
                <a:lnTo>
                  <a:pt x="9525" y="228600"/>
                </a:lnTo>
                <a:lnTo>
                  <a:pt x="0" y="228600"/>
                </a:lnTo>
                <a:lnTo>
                  <a:pt x="0" y="76200"/>
                </a:lnTo>
                <a:close/>
                <a:moveTo>
                  <a:pt x="19050" y="76200"/>
                </a:moveTo>
                <a:lnTo>
                  <a:pt x="38100" y="76200"/>
                </a:lnTo>
                <a:lnTo>
                  <a:pt x="38100" y="228600"/>
                </a:lnTo>
                <a:lnTo>
                  <a:pt x="19050" y="228600"/>
                </a:lnTo>
                <a:lnTo>
                  <a:pt x="19050" y="76200"/>
                </a:lnTo>
                <a:close/>
                <a:moveTo>
                  <a:pt x="47625" y="76200"/>
                </a:moveTo>
                <a:lnTo>
                  <a:pt x="304800" y="76200"/>
                </a:lnTo>
                <a:lnTo>
                  <a:pt x="304800" y="0"/>
                </a:lnTo>
                <a:lnTo>
                  <a:pt x="457200" y="152400"/>
                </a:lnTo>
                <a:lnTo>
                  <a:pt x="304800" y="304800"/>
                </a:lnTo>
                <a:lnTo>
                  <a:pt x="304800" y="228600"/>
                </a:lnTo>
                <a:lnTo>
                  <a:pt x="47625" y="228600"/>
                </a:lnTo>
                <a:lnTo>
                  <a:pt x="47625" y="76200"/>
                </a:lnTo>
                <a:close/>
              </a:path>
            </a:pathLst>
          </a:custGeom>
          <a:solidFill>
            <a:srgbClr val="FF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rot="10800000" vert="eaVert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/>
              <a:t>Independent Project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25500" y="4191000"/>
            <a:ext cx="8153400" cy="2159000"/>
          </a:xfrm>
        </p:spPr>
        <p:txBody>
          <a:bodyPr>
            <a:spAutoFit/>
          </a:bodyPr>
          <a:lstStyle/>
          <a:p>
            <a:pPr>
              <a:buSzTx/>
              <a:buFontTx/>
              <a:buChar char="•"/>
              <a:defRPr/>
            </a:pPr>
            <a:r>
              <a:rPr lang="en-US" sz="3400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Independent</a:t>
            </a:r>
            <a:r>
              <a:rPr lang="en-US" sz="3400" smtClean="0"/>
              <a:t> – A project whose acceptance (or rejection) does not prevent the acceptance of other projects under consideration.</a:t>
            </a:r>
          </a:p>
        </p:txBody>
      </p:sp>
      <p:sp>
        <p:nvSpPr>
          <p:cNvPr id="47108" name="Rectangle 6"/>
          <p:cNvSpPr>
            <a:spLocks noChangeArrowheads="1"/>
          </p:cNvSpPr>
          <p:nvPr/>
        </p:nvSpPr>
        <p:spPr bwMode="auto">
          <a:xfrm>
            <a:off x="825500" y="1981200"/>
            <a:ext cx="8153400" cy="215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FontTx/>
              <a:buChar char="•"/>
            </a:pPr>
            <a:r>
              <a:rPr lang="en-US" sz="3400">
                <a:solidFill>
                  <a:srgbClr val="000000"/>
                </a:solidFill>
              </a:rPr>
              <a:t>For this project, assume that it is </a:t>
            </a:r>
            <a:r>
              <a:rPr lang="en-US" sz="3400" i="1">
                <a:solidFill>
                  <a:schemeClr val="hlink"/>
                </a:solidFill>
              </a:rPr>
              <a:t>independent</a:t>
            </a:r>
            <a:r>
              <a:rPr lang="en-US" sz="3400">
                <a:solidFill>
                  <a:schemeClr val="hlink"/>
                </a:solidFill>
              </a:rPr>
              <a:t> </a:t>
            </a:r>
            <a:r>
              <a:rPr lang="en-US" sz="3400">
                <a:solidFill>
                  <a:srgbClr val="000000"/>
                </a:solidFill>
              </a:rPr>
              <a:t>of any other potential projects that </a:t>
            </a:r>
            <a:r>
              <a:rPr lang="en-US" sz="3400" i="1">
                <a:solidFill>
                  <a:srgbClr val="000000"/>
                </a:solidFill>
              </a:rPr>
              <a:t>Basket Wonders</a:t>
            </a:r>
            <a:r>
              <a:rPr lang="en-US" sz="3400">
                <a:solidFill>
                  <a:srgbClr val="000000"/>
                </a:solidFill>
              </a:rPr>
              <a:t> may undertake.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200025"/>
            <a:ext cx="6781800" cy="1428750"/>
          </a:xfrm>
        </p:spPr>
        <p:txBody>
          <a:bodyPr/>
          <a:lstStyle/>
          <a:p>
            <a:pPr>
              <a:defRPr/>
            </a:pPr>
            <a:r>
              <a:rPr lang="en-US" b="1"/>
              <a:t>Other Project Relationships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12800" y="4083050"/>
            <a:ext cx="7950200" cy="1550988"/>
          </a:xfrm>
        </p:spPr>
        <p:txBody>
          <a:bodyPr>
            <a:spAutoFit/>
          </a:bodyPr>
          <a:lstStyle/>
          <a:p>
            <a:pPr>
              <a:buSzTx/>
              <a:buFontTx/>
              <a:buChar char="•"/>
              <a:defRPr/>
            </a:pPr>
            <a:r>
              <a:rPr lang="en-US" sz="3200" i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Mutually Exclusive </a:t>
            </a:r>
            <a:r>
              <a:rPr lang="en-US" sz="3200" smtClean="0"/>
              <a:t>– A project whose acceptance precludes the acceptance of one or more alternative projects. 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812800" y="2012950"/>
            <a:ext cx="7950200" cy="2038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FontTx/>
              <a:buChar char="•"/>
              <a:defRPr/>
            </a:pPr>
            <a:r>
              <a:rPr lang="en-US" sz="32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Dependent</a:t>
            </a:r>
            <a:r>
              <a:rPr lang="en-US" sz="3200">
                <a:solidFill>
                  <a:srgbClr val="000000"/>
                </a:solidFill>
                <a:latin typeface="Arial" charset="0"/>
              </a:rPr>
              <a:t> – A project whose acceptance depends on the acceptance of one or more other projects.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1752600" y="200025"/>
            <a:ext cx="7010400" cy="142875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Potential Problems 	</a:t>
            </a:r>
            <a:br>
              <a:rPr lang="en-US" b="1"/>
            </a:br>
            <a:r>
              <a:rPr lang="en-US" b="1"/>
              <a:t>Under Mutual Exclusivity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3429000"/>
            <a:ext cx="8382000" cy="2174875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lvl="3">
              <a:buFont typeface="Monotype Sorts" pitchFamily="2" charset="2"/>
              <a:buNone/>
              <a:defRPr/>
            </a:pPr>
            <a:r>
              <a:rPr lang="en-US" sz="36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A.  Scale of Investment</a:t>
            </a:r>
            <a:endParaRPr lang="en-US" sz="3600"/>
          </a:p>
          <a:p>
            <a:pPr lvl="3">
              <a:buFont typeface="Monotype Sorts" pitchFamily="2" charset="2"/>
              <a:buNone/>
              <a:defRPr/>
            </a:pPr>
            <a:r>
              <a:rPr lang="en-US" sz="36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B.  Cash-flow Pattern</a:t>
            </a:r>
            <a:endParaRPr lang="en-US" sz="3600"/>
          </a:p>
          <a:p>
            <a:pPr lvl="3">
              <a:buFont typeface="Monotype Sorts" pitchFamily="2" charset="2"/>
              <a:buNone/>
              <a:defRPr/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C.  Project Life</a:t>
            </a:r>
          </a:p>
        </p:txBody>
      </p:sp>
      <p:sp>
        <p:nvSpPr>
          <p:cNvPr id="4915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2000250"/>
            <a:ext cx="8305800" cy="1187450"/>
          </a:xfrm>
        </p:spPr>
        <p:txBody>
          <a:bodyPr>
            <a:spAutoFit/>
          </a:bodyPr>
          <a:lstStyle/>
          <a:p>
            <a:pPr lvl="1" algn="ctr">
              <a:buFont typeface="Monotype Sorts" pitchFamily="2" charset="2"/>
              <a:buNone/>
            </a:pPr>
            <a:r>
              <a:rPr lang="en-US" sz="3600" smtClean="0"/>
              <a:t>  Ranking of project proposals </a:t>
            </a:r>
            <a:r>
              <a:rPr lang="en-US" sz="3600" i="1" smtClean="0"/>
              <a:t>may </a:t>
            </a:r>
            <a:r>
              <a:rPr lang="en-US" sz="3600" smtClean="0"/>
              <a:t>create contradictory results.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5"/>
          <p:cNvSpPr>
            <a:spLocks noChangeArrowheads="1"/>
          </p:cNvSpPr>
          <p:nvPr/>
        </p:nvSpPr>
        <p:spPr bwMode="auto">
          <a:xfrm>
            <a:off x="1524000" y="1905000"/>
            <a:ext cx="6324600" cy="1295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1752600" y="725488"/>
            <a:ext cx="73152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A.  Scale Differences</a:t>
            </a:r>
          </a:p>
        </p:txBody>
      </p:sp>
      <p:sp>
        <p:nvSpPr>
          <p:cNvPr id="5018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905000"/>
            <a:ext cx="7848600" cy="1295400"/>
          </a:xfrm>
        </p:spPr>
        <p:txBody>
          <a:bodyPr/>
          <a:lstStyle/>
          <a:p>
            <a:pPr lvl="1" algn="ctr">
              <a:buFont typeface="Monotype Sorts" pitchFamily="2" charset="2"/>
              <a:buNone/>
            </a:pPr>
            <a:r>
              <a:rPr lang="en-US" sz="3600" smtClean="0"/>
              <a:t>   Compare a small (S) and a large (L) project.</a:t>
            </a:r>
          </a:p>
        </p:txBody>
      </p:sp>
      <p:sp>
        <p:nvSpPr>
          <p:cNvPr id="50181" name="Line 6"/>
          <p:cNvSpPr>
            <a:spLocks noChangeShapeType="1"/>
          </p:cNvSpPr>
          <p:nvPr/>
        </p:nvSpPr>
        <p:spPr bwMode="auto">
          <a:xfrm>
            <a:off x="762000" y="3429000"/>
            <a:ext cx="7543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0182" name="Rectangle 7"/>
          <p:cNvSpPr>
            <a:spLocks noChangeArrowheads="1"/>
          </p:cNvSpPr>
          <p:nvPr/>
        </p:nvSpPr>
        <p:spPr bwMode="auto">
          <a:xfrm>
            <a:off x="5014913" y="3521075"/>
            <a:ext cx="337978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NET CASH FLOWS</a:t>
            </a:r>
          </a:p>
        </p:txBody>
      </p:sp>
      <p:sp>
        <p:nvSpPr>
          <p:cNvPr id="50183" name="Line 8"/>
          <p:cNvSpPr>
            <a:spLocks noChangeShapeType="1"/>
          </p:cNvSpPr>
          <p:nvPr/>
        </p:nvSpPr>
        <p:spPr bwMode="auto">
          <a:xfrm>
            <a:off x="4419600" y="3962400"/>
            <a:ext cx="391477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0184" name="Rectangle 9"/>
          <p:cNvSpPr>
            <a:spLocks noChangeArrowheads="1"/>
          </p:cNvSpPr>
          <p:nvPr/>
        </p:nvSpPr>
        <p:spPr bwMode="auto">
          <a:xfrm>
            <a:off x="4557713" y="3978275"/>
            <a:ext cx="38354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Project S      Project L</a:t>
            </a:r>
          </a:p>
        </p:txBody>
      </p:sp>
      <p:sp>
        <p:nvSpPr>
          <p:cNvPr id="50185" name="Line 10"/>
          <p:cNvSpPr>
            <a:spLocks noChangeShapeType="1"/>
          </p:cNvSpPr>
          <p:nvPr/>
        </p:nvSpPr>
        <p:spPr bwMode="auto">
          <a:xfrm>
            <a:off x="762000" y="4505325"/>
            <a:ext cx="759142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0186" name="Rectangle 11"/>
          <p:cNvSpPr>
            <a:spLocks noChangeArrowheads="1"/>
          </p:cNvSpPr>
          <p:nvPr/>
        </p:nvSpPr>
        <p:spPr bwMode="auto">
          <a:xfrm>
            <a:off x="671513" y="3978275"/>
            <a:ext cx="26098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END OF YEAR</a:t>
            </a:r>
          </a:p>
        </p:txBody>
      </p:sp>
      <p:sp>
        <p:nvSpPr>
          <p:cNvPr id="50187" name="Rectangle 12"/>
          <p:cNvSpPr>
            <a:spLocks noChangeArrowheads="1"/>
          </p:cNvSpPr>
          <p:nvPr/>
        </p:nvSpPr>
        <p:spPr bwMode="auto">
          <a:xfrm>
            <a:off x="747713" y="4587875"/>
            <a:ext cx="762317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         </a:t>
            </a:r>
            <a:r>
              <a:rPr lang="en-US" sz="2800">
                <a:solidFill>
                  <a:srgbClr val="000000"/>
                </a:solidFill>
              </a:rPr>
              <a:t>0                              -$100         -$100,000</a:t>
            </a:r>
          </a:p>
        </p:txBody>
      </p:sp>
      <p:sp>
        <p:nvSpPr>
          <p:cNvPr id="50188" name="Rectangle 13"/>
          <p:cNvSpPr>
            <a:spLocks noChangeArrowheads="1"/>
          </p:cNvSpPr>
          <p:nvPr/>
        </p:nvSpPr>
        <p:spPr bwMode="auto">
          <a:xfrm>
            <a:off x="1023938" y="5197475"/>
            <a:ext cx="727233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      1                                     0                       0</a:t>
            </a:r>
          </a:p>
        </p:txBody>
      </p:sp>
      <p:sp>
        <p:nvSpPr>
          <p:cNvPr id="50189" name="Rectangle 14"/>
          <p:cNvSpPr>
            <a:spLocks noChangeArrowheads="1"/>
          </p:cNvSpPr>
          <p:nvPr/>
        </p:nvSpPr>
        <p:spPr bwMode="auto">
          <a:xfrm>
            <a:off x="900113" y="5807075"/>
            <a:ext cx="748347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       2                                $400          $156,250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8"/>
          <p:cNvSpPr>
            <a:spLocks noChangeArrowheads="1"/>
          </p:cNvSpPr>
          <p:nvPr/>
        </p:nvSpPr>
        <p:spPr bwMode="auto">
          <a:xfrm>
            <a:off x="533400" y="3200400"/>
            <a:ext cx="8001000" cy="838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4572000" y="5486400"/>
            <a:ext cx="1828800" cy="558800"/>
          </a:xfrm>
          <a:prstGeom prst="octagon">
            <a:avLst>
              <a:gd name="adj" fmla="val 29282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title"/>
          </p:nvPr>
        </p:nvSpPr>
        <p:spPr>
          <a:xfrm>
            <a:off x="1752600" y="730250"/>
            <a:ext cx="61722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 dirty="0" smtClean="0"/>
              <a:t>A.  Scale </a:t>
            </a:r>
            <a:r>
              <a:rPr lang="en-US" b="1" dirty="0"/>
              <a:t>Differences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" y="1933575"/>
            <a:ext cx="8077200" cy="2790825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3600" smtClean="0"/>
              <a:t>Calculate the PBP, IRR, NPV@10%, and PI@10%.</a:t>
            </a:r>
          </a:p>
          <a:p>
            <a:pPr algn="ctr">
              <a:buFont typeface="Monotype Sorts" pitchFamily="2" charset="2"/>
              <a:buNone/>
            </a:pPr>
            <a:r>
              <a:rPr lang="en-US" sz="3600" smtClean="0">
                <a:solidFill>
                  <a:schemeClr val="hlink"/>
                </a:solidFill>
              </a:rPr>
              <a:t>Which project is preferred?  Why?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u="sng" smtClean="0"/>
              <a:t>Project</a:t>
            </a:r>
            <a:r>
              <a:rPr lang="en-US" smtClean="0"/>
              <a:t>              </a:t>
            </a:r>
            <a:r>
              <a:rPr lang="en-US" u="sng" smtClean="0"/>
              <a:t>IRR</a:t>
            </a:r>
            <a:r>
              <a:rPr lang="en-US" smtClean="0"/>
              <a:t>           </a:t>
            </a:r>
            <a:r>
              <a:rPr lang="en-US" u="sng" smtClean="0"/>
              <a:t>NPV</a:t>
            </a:r>
            <a:r>
              <a:rPr lang="en-US" smtClean="0"/>
              <a:t>               </a:t>
            </a:r>
            <a:r>
              <a:rPr lang="en-US" u="sng" smtClean="0"/>
              <a:t>PI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4800600"/>
            <a:ext cx="8382000" cy="1295400"/>
          </a:xfrm>
          <a:effectLst>
            <a:outerShdw algn="ctr" rotWithShape="0">
              <a:schemeClr val="bg2"/>
            </a:outerShdw>
          </a:effec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3200" smtClean="0"/>
              <a:t>	  S        </a:t>
            </a:r>
            <a:r>
              <a:rPr lang="en-US" sz="3200" smtClean="0">
                <a:solidFill>
                  <a:schemeClr val="tx2"/>
                </a:solidFill>
              </a:rPr>
              <a:t>       100% </a:t>
            </a:r>
            <a:r>
              <a:rPr lang="en-US" sz="3200" smtClean="0"/>
              <a:t>     $     231</a:t>
            </a:r>
            <a:r>
              <a:rPr lang="en-US" sz="3200" smtClean="0">
                <a:solidFill>
                  <a:schemeClr val="tx2"/>
                </a:solidFill>
              </a:rPr>
              <a:t>      3.31</a:t>
            </a:r>
            <a:endParaRPr lang="en-US" sz="3200" smtClean="0">
              <a:solidFill>
                <a:schemeClr val="hlink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sz="3200" smtClean="0"/>
              <a:t>     L                 25%</a:t>
            </a:r>
            <a:r>
              <a:rPr lang="en-US" sz="3200" smtClean="0">
                <a:solidFill>
                  <a:schemeClr val="tx2"/>
                </a:solidFill>
              </a:rPr>
              <a:t>      $29,132      </a:t>
            </a:r>
            <a:r>
              <a:rPr lang="en-US" sz="3200" smtClean="0"/>
              <a:t>1.29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687388"/>
            <a:ext cx="7391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Proposed Project Data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30200" y="1993900"/>
            <a:ext cx="8534400" cy="4229100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lvl="1" algn="ctr">
              <a:buFont typeface="Monotype Sorts" pitchFamily="2" charset="2"/>
              <a:buNone/>
            </a:pPr>
            <a:r>
              <a:rPr lang="en-US" sz="3400" smtClean="0"/>
              <a:t>Julie Miller is evaluating a new project for her firm, </a:t>
            </a:r>
            <a:r>
              <a:rPr lang="en-US" sz="3400" i="1" smtClean="0"/>
              <a:t>Basket Wonders (BW)</a:t>
            </a:r>
            <a:r>
              <a:rPr lang="en-US" sz="3400" smtClean="0"/>
              <a:t>.  She has determined that the after-tax cash flows for the project will be </a:t>
            </a:r>
            <a:r>
              <a:rPr lang="en-US" sz="3400" smtClean="0">
                <a:solidFill>
                  <a:schemeClr val="hlink"/>
                </a:solidFill>
              </a:rPr>
              <a:t>$10,000; $12,000; $15,000; $10,000; and $7,000, </a:t>
            </a:r>
            <a:r>
              <a:rPr lang="en-US" sz="3400" smtClean="0"/>
              <a:t>respectively, for each of the </a:t>
            </a:r>
            <a:r>
              <a:rPr lang="en-US" sz="3400" smtClean="0">
                <a:solidFill>
                  <a:schemeClr val="tx2"/>
                </a:solidFill>
              </a:rPr>
              <a:t>Years 1 through 5</a:t>
            </a:r>
            <a:r>
              <a:rPr lang="en-US" sz="3400" smtClean="0"/>
              <a:t>. The initial cash outlay will be </a:t>
            </a:r>
            <a:r>
              <a:rPr lang="en-US" sz="3400" smtClean="0">
                <a:solidFill>
                  <a:srgbClr val="014A01"/>
                </a:solidFill>
              </a:rPr>
              <a:t>$40,000</a:t>
            </a:r>
            <a:r>
              <a:rPr lang="en-US" sz="34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1905000" y="725488"/>
            <a:ext cx="68580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 dirty="0" smtClean="0"/>
              <a:t>A.  Scale Differences</a:t>
            </a:r>
            <a:endParaRPr lang="en-US" b="1" dirty="0"/>
          </a:p>
        </p:txBody>
      </p:sp>
      <p:pic>
        <p:nvPicPr>
          <p:cNvPr id="52227" name="Picture 10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76400"/>
            <a:ext cx="8382000" cy="4884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2228" name="TextBox 5"/>
          <p:cNvSpPr txBox="1">
            <a:spLocks noChangeArrowheads="1"/>
          </p:cNvSpPr>
          <p:nvPr/>
        </p:nvSpPr>
        <p:spPr bwMode="auto">
          <a:xfrm>
            <a:off x="3733800" y="6019800"/>
            <a:ext cx="4870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/>
              <a:t>Refer to VW13E-13b.xlsx on the ‘Scale’ tab.</a:t>
            </a:r>
          </a:p>
        </p:txBody>
      </p:sp>
      <p:sp>
        <p:nvSpPr>
          <p:cNvPr id="52229" name="TextBox 6"/>
          <p:cNvSpPr txBox="1">
            <a:spLocks noChangeArrowheads="1"/>
          </p:cNvSpPr>
          <p:nvPr/>
        </p:nvSpPr>
        <p:spPr bwMode="auto">
          <a:xfrm>
            <a:off x="4114800" y="152400"/>
            <a:ext cx="4800600" cy="646113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/>
              <a:t>Remember to refer to Excel spreadsheet ‘VW13E-13b.xlsx’ and the ‘Scale’ tab.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6"/>
          <p:cNvSpPr>
            <a:spLocks noChangeArrowheads="1"/>
          </p:cNvSpPr>
          <p:nvPr/>
        </p:nvSpPr>
        <p:spPr bwMode="auto">
          <a:xfrm>
            <a:off x="304800" y="1828800"/>
            <a:ext cx="8610600" cy="1143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1752600" y="725488"/>
            <a:ext cx="7010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B.  Cash Flow Pattern</a:t>
            </a:r>
          </a:p>
        </p:txBody>
      </p:sp>
      <p:sp>
        <p:nvSpPr>
          <p:cNvPr id="5325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905000"/>
            <a:ext cx="8915400" cy="1003300"/>
          </a:xfrm>
        </p:spPr>
        <p:txBody>
          <a:bodyPr>
            <a:spAutoFit/>
          </a:bodyPr>
          <a:lstStyle/>
          <a:p>
            <a:pPr marL="114300" lvl="1" indent="0" algn="ctr">
              <a:buFont typeface="Monotype Sorts" pitchFamily="2" charset="2"/>
              <a:buNone/>
            </a:pPr>
            <a:r>
              <a:rPr lang="en-US" sz="3000" smtClean="0"/>
              <a:t>Let us compare a </a:t>
            </a:r>
            <a:r>
              <a:rPr lang="en-US" sz="3000" i="1" smtClean="0"/>
              <a:t>decreasing</a:t>
            </a:r>
            <a:r>
              <a:rPr lang="en-US" sz="3000" smtClean="0"/>
              <a:t> cash-flow (D) project and an </a:t>
            </a:r>
            <a:r>
              <a:rPr lang="en-US" sz="3000" i="1" smtClean="0"/>
              <a:t>increasing</a:t>
            </a:r>
            <a:r>
              <a:rPr lang="en-US" sz="3000" smtClean="0"/>
              <a:t> cash-flow (I) project.</a:t>
            </a:r>
          </a:p>
        </p:txBody>
      </p:sp>
      <p:sp>
        <p:nvSpPr>
          <p:cNvPr id="53253" name="Line 6"/>
          <p:cNvSpPr>
            <a:spLocks noChangeShapeType="1"/>
          </p:cNvSpPr>
          <p:nvPr/>
        </p:nvSpPr>
        <p:spPr bwMode="auto">
          <a:xfrm>
            <a:off x="685800" y="3276600"/>
            <a:ext cx="7696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5014913" y="3292475"/>
            <a:ext cx="337978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NET CASH FLOWS</a:t>
            </a:r>
          </a:p>
        </p:txBody>
      </p:sp>
      <p:sp>
        <p:nvSpPr>
          <p:cNvPr id="53255" name="Line 8"/>
          <p:cNvSpPr>
            <a:spLocks noChangeShapeType="1"/>
          </p:cNvSpPr>
          <p:nvPr/>
        </p:nvSpPr>
        <p:spPr bwMode="auto">
          <a:xfrm>
            <a:off x="4495800" y="3733800"/>
            <a:ext cx="391477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3256" name="Rectangle 9"/>
          <p:cNvSpPr>
            <a:spLocks noChangeArrowheads="1"/>
          </p:cNvSpPr>
          <p:nvPr/>
        </p:nvSpPr>
        <p:spPr bwMode="auto">
          <a:xfrm>
            <a:off x="4710113" y="3673475"/>
            <a:ext cx="373697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380069"/>
                </a:solidFill>
              </a:rPr>
              <a:t>Project D</a:t>
            </a:r>
            <a:r>
              <a:rPr lang="en-US" sz="2800">
                <a:solidFill>
                  <a:srgbClr val="000000"/>
                </a:solidFill>
              </a:rPr>
              <a:t>      </a:t>
            </a:r>
            <a:r>
              <a:rPr lang="en-US" sz="2800">
                <a:solidFill>
                  <a:schemeClr val="hlink"/>
                </a:solidFill>
              </a:rPr>
              <a:t>Project I</a:t>
            </a:r>
          </a:p>
        </p:txBody>
      </p:sp>
      <p:sp>
        <p:nvSpPr>
          <p:cNvPr id="53257" name="Line 10"/>
          <p:cNvSpPr>
            <a:spLocks noChangeShapeType="1"/>
          </p:cNvSpPr>
          <p:nvPr/>
        </p:nvSpPr>
        <p:spPr bwMode="auto">
          <a:xfrm>
            <a:off x="685800" y="4176713"/>
            <a:ext cx="7786688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3258" name="Rectangle 11"/>
          <p:cNvSpPr>
            <a:spLocks noChangeArrowheads="1"/>
          </p:cNvSpPr>
          <p:nvPr/>
        </p:nvSpPr>
        <p:spPr bwMode="auto">
          <a:xfrm>
            <a:off x="671513" y="3673475"/>
            <a:ext cx="26098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END OF YEAR</a:t>
            </a:r>
          </a:p>
        </p:txBody>
      </p:sp>
      <p:sp>
        <p:nvSpPr>
          <p:cNvPr id="53259" name="Rectangle 12"/>
          <p:cNvSpPr>
            <a:spLocks noChangeArrowheads="1"/>
          </p:cNvSpPr>
          <p:nvPr/>
        </p:nvSpPr>
        <p:spPr bwMode="auto">
          <a:xfrm>
            <a:off x="747713" y="4206875"/>
            <a:ext cx="762158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         </a:t>
            </a:r>
            <a:r>
              <a:rPr lang="en-US" sz="2800">
                <a:solidFill>
                  <a:srgbClr val="000000"/>
                </a:solidFill>
              </a:rPr>
              <a:t>0                               -$1,200         -$1,200</a:t>
            </a:r>
          </a:p>
        </p:txBody>
      </p:sp>
      <p:sp>
        <p:nvSpPr>
          <p:cNvPr id="53260" name="Rectangle 13"/>
          <p:cNvSpPr>
            <a:spLocks noChangeArrowheads="1"/>
          </p:cNvSpPr>
          <p:nvPr/>
        </p:nvSpPr>
        <p:spPr bwMode="auto">
          <a:xfrm>
            <a:off x="747713" y="4664075"/>
            <a:ext cx="75755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         </a:t>
            </a:r>
            <a:r>
              <a:rPr lang="en-US" sz="2800">
                <a:solidFill>
                  <a:srgbClr val="000000"/>
                </a:solidFill>
              </a:rPr>
              <a:t>1                                  1,000               100</a:t>
            </a:r>
          </a:p>
        </p:txBody>
      </p:sp>
      <p:sp>
        <p:nvSpPr>
          <p:cNvPr id="53261" name="Rectangle 14"/>
          <p:cNvSpPr>
            <a:spLocks noChangeArrowheads="1"/>
          </p:cNvSpPr>
          <p:nvPr/>
        </p:nvSpPr>
        <p:spPr bwMode="auto">
          <a:xfrm>
            <a:off x="747713" y="5197475"/>
            <a:ext cx="7573962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         </a:t>
            </a:r>
            <a:r>
              <a:rPr lang="en-US" sz="2800">
                <a:solidFill>
                  <a:srgbClr val="000000"/>
                </a:solidFill>
              </a:rPr>
              <a:t>2                                     500               600</a:t>
            </a:r>
          </a:p>
        </p:txBody>
      </p:sp>
      <p:sp>
        <p:nvSpPr>
          <p:cNvPr id="53262" name="Rectangle 15"/>
          <p:cNvSpPr>
            <a:spLocks noChangeArrowheads="1"/>
          </p:cNvSpPr>
          <p:nvPr/>
        </p:nvSpPr>
        <p:spPr bwMode="auto">
          <a:xfrm>
            <a:off x="747713" y="5730875"/>
            <a:ext cx="75755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         </a:t>
            </a:r>
            <a:r>
              <a:rPr lang="en-US" sz="2800">
                <a:solidFill>
                  <a:srgbClr val="000000"/>
                </a:solidFill>
              </a:rPr>
              <a:t>3                                     100            1,080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9"/>
          <p:cNvSpPr>
            <a:spLocks noChangeArrowheads="1"/>
          </p:cNvSpPr>
          <p:nvPr/>
        </p:nvSpPr>
        <p:spPr bwMode="auto">
          <a:xfrm>
            <a:off x="1295400" y="3200400"/>
            <a:ext cx="6553200" cy="838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4953000"/>
            <a:ext cx="6781800" cy="1304925"/>
          </a:xfrm>
          <a:effectLst>
            <a:outerShdw algn="ctr" rotWithShape="0">
              <a:schemeClr val="bg2"/>
            </a:outerShdw>
          </a:effectLst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/>
              <a:t>  </a:t>
            </a:r>
            <a:r>
              <a:rPr lang="en-US" sz="3200"/>
              <a:t>   </a:t>
            </a:r>
            <a:r>
              <a:rPr lang="en-US" sz="3200">
                <a:solidFill>
                  <a:srgbClr val="CF76F4"/>
                </a:solidFill>
              </a:rPr>
              <a:t>D</a:t>
            </a:r>
            <a:r>
              <a:rPr lang="en-US" sz="3200"/>
              <a:t>            </a:t>
            </a:r>
            <a:r>
              <a:rPr lang="en-US" sz="3200">
                <a:solidFill>
                  <a:schemeClr val="tx2"/>
                </a:solidFill>
              </a:rPr>
              <a:t>23%</a:t>
            </a:r>
            <a:r>
              <a:rPr lang="en-US" sz="3200">
                <a:solidFill>
                  <a:srgbClr val="42B200"/>
                </a:solidFill>
              </a:rPr>
              <a:t>       </a:t>
            </a:r>
            <a:r>
              <a:rPr lang="en-US" sz="32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$198        1.17</a:t>
            </a:r>
            <a:endParaRPr lang="en-US" sz="3200">
              <a:solidFill>
                <a:schemeClr val="hlink"/>
              </a:solidFill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sz="3200"/>
              <a:t>     </a:t>
            </a:r>
            <a:r>
              <a:rPr lang="en-US" sz="3200">
                <a:solidFill>
                  <a:schemeClr val="hlink"/>
                </a:solidFill>
              </a:rPr>
              <a:t>I</a:t>
            </a:r>
            <a:r>
              <a:rPr lang="en-US" sz="3200"/>
              <a:t>             17%</a:t>
            </a:r>
            <a:r>
              <a:rPr lang="en-US" sz="3200">
                <a:solidFill>
                  <a:srgbClr val="42B200"/>
                </a:solidFill>
              </a:rPr>
              <a:t>       </a:t>
            </a:r>
            <a:r>
              <a:rPr lang="en-US" sz="32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$198        1.17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752475"/>
            <a:ext cx="64770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Cash Flow Pattern</a:t>
            </a:r>
          </a:p>
        </p:txBody>
      </p:sp>
      <p:sp>
        <p:nvSpPr>
          <p:cNvPr id="54277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" y="1933575"/>
            <a:ext cx="8077200" cy="2867025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3600" smtClean="0"/>
              <a:t>     Calculate the IRR, NPV@10%, 	and PI@10%.</a:t>
            </a:r>
          </a:p>
          <a:p>
            <a:pPr algn="ctr">
              <a:buFont typeface="Monotype Sorts" pitchFamily="2" charset="2"/>
              <a:buNone/>
            </a:pPr>
            <a:r>
              <a:rPr lang="en-US" sz="3600" smtClean="0">
                <a:solidFill>
                  <a:schemeClr val="hlink"/>
                </a:solidFill>
              </a:rPr>
              <a:t>Which project is preferred? </a:t>
            </a:r>
          </a:p>
          <a:p>
            <a:pPr algn="ctr">
              <a:spcBef>
                <a:spcPct val="75000"/>
              </a:spcBef>
              <a:buFont typeface="Monotype Sorts" pitchFamily="2" charset="2"/>
              <a:buNone/>
            </a:pPr>
            <a:r>
              <a:rPr lang="en-US" sz="3200" u="sng" smtClean="0"/>
              <a:t>Project</a:t>
            </a:r>
            <a:r>
              <a:rPr lang="en-US" sz="3200" smtClean="0"/>
              <a:t> 	    </a:t>
            </a:r>
            <a:r>
              <a:rPr lang="en-US" sz="3200" u="sng" smtClean="0"/>
              <a:t>IRR</a:t>
            </a:r>
            <a:r>
              <a:rPr lang="en-US" sz="3200" smtClean="0"/>
              <a:t>        </a:t>
            </a:r>
            <a:r>
              <a:rPr lang="en-US" sz="3200" u="sng" smtClean="0"/>
              <a:t>NPV</a:t>
            </a:r>
            <a:r>
              <a:rPr lang="en-US" sz="3200" smtClean="0"/>
              <a:t>          </a:t>
            </a:r>
            <a:r>
              <a:rPr lang="en-US" sz="3200" u="sng" smtClean="0"/>
              <a:t>PI</a:t>
            </a:r>
          </a:p>
        </p:txBody>
      </p:sp>
      <p:sp>
        <p:nvSpPr>
          <p:cNvPr id="54278" name="AutoShape 7"/>
          <p:cNvSpPr>
            <a:spLocks noChangeArrowheads="1"/>
          </p:cNvSpPr>
          <p:nvPr/>
        </p:nvSpPr>
        <p:spPr bwMode="auto">
          <a:xfrm>
            <a:off x="1460500" y="4965700"/>
            <a:ext cx="6451600" cy="508000"/>
          </a:xfrm>
          <a:prstGeom prst="octagon">
            <a:avLst>
              <a:gd name="adj" fmla="val 29282"/>
            </a:avLst>
          </a:prstGeom>
          <a:noFill/>
          <a:ln w="25400">
            <a:solidFill>
              <a:srgbClr val="CF76F4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4279" name="AutoShape 8"/>
          <p:cNvSpPr>
            <a:spLocks noChangeArrowheads="1"/>
          </p:cNvSpPr>
          <p:nvPr/>
        </p:nvSpPr>
        <p:spPr bwMode="auto">
          <a:xfrm>
            <a:off x="1460500" y="5651500"/>
            <a:ext cx="6451600" cy="508000"/>
          </a:xfrm>
          <a:prstGeom prst="octagon">
            <a:avLst>
              <a:gd name="adj" fmla="val 29282"/>
            </a:avLst>
          </a:prstGeom>
          <a:noFill/>
          <a:ln w="254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4280" name="WordArt 11"/>
          <p:cNvSpPr>
            <a:spLocks noChangeArrowheads="1" noChangeShapeType="1" noTextEdit="1"/>
          </p:cNvSpPr>
          <p:nvPr/>
        </p:nvSpPr>
        <p:spPr bwMode="auto">
          <a:xfrm>
            <a:off x="5257800" y="4953000"/>
            <a:ext cx="747713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kern="1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noFill/>
                <a:latin typeface="Arial Black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0866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Examine NPV Profiles</a:t>
            </a:r>
          </a:p>
        </p:txBody>
      </p:sp>
      <p:sp>
        <p:nvSpPr>
          <p:cNvPr id="55299" name="Line 5"/>
          <p:cNvSpPr>
            <a:spLocks noChangeShapeType="1"/>
          </p:cNvSpPr>
          <p:nvPr/>
        </p:nvSpPr>
        <p:spPr bwMode="auto">
          <a:xfrm>
            <a:off x="1600200" y="2362200"/>
            <a:ext cx="0" cy="3276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00" name="Line 6"/>
          <p:cNvSpPr>
            <a:spLocks noChangeShapeType="1"/>
          </p:cNvSpPr>
          <p:nvPr/>
        </p:nvSpPr>
        <p:spPr bwMode="auto">
          <a:xfrm>
            <a:off x="1600200" y="5029200"/>
            <a:ext cx="5638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01" name="Rectangle 7"/>
          <p:cNvSpPr>
            <a:spLocks noChangeArrowheads="1"/>
          </p:cNvSpPr>
          <p:nvPr/>
        </p:nvSpPr>
        <p:spPr bwMode="auto">
          <a:xfrm>
            <a:off x="3262313" y="6081713"/>
            <a:ext cx="27892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Discount Rate (%)</a:t>
            </a:r>
          </a:p>
        </p:txBody>
      </p:sp>
      <p:sp>
        <p:nvSpPr>
          <p:cNvPr id="55302" name="Rectangle 8"/>
          <p:cNvSpPr>
            <a:spLocks noChangeArrowheads="1"/>
          </p:cNvSpPr>
          <p:nvPr/>
        </p:nvSpPr>
        <p:spPr bwMode="auto">
          <a:xfrm>
            <a:off x="1433513" y="5700713"/>
            <a:ext cx="54975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0         5         10         15        20        25</a:t>
            </a:r>
          </a:p>
        </p:txBody>
      </p:sp>
      <p:sp>
        <p:nvSpPr>
          <p:cNvPr id="55303" name="Rectangle 9"/>
          <p:cNvSpPr>
            <a:spLocks noChangeArrowheads="1"/>
          </p:cNvSpPr>
          <p:nvPr/>
        </p:nvSpPr>
        <p:spPr bwMode="auto">
          <a:xfrm rot="-5400000">
            <a:off x="-859631" y="3875881"/>
            <a:ext cx="41735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-200    0     200     400      600</a:t>
            </a:r>
          </a:p>
        </p:txBody>
      </p:sp>
      <p:sp>
        <p:nvSpPr>
          <p:cNvPr id="55304" name="Line 10"/>
          <p:cNvSpPr>
            <a:spLocks noChangeShapeType="1"/>
          </p:cNvSpPr>
          <p:nvPr/>
        </p:nvSpPr>
        <p:spPr bwMode="auto">
          <a:xfrm flipV="1">
            <a:off x="6629400" y="46482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05" name="Line 11"/>
          <p:cNvSpPr>
            <a:spLocks noChangeShapeType="1"/>
          </p:cNvSpPr>
          <p:nvPr/>
        </p:nvSpPr>
        <p:spPr bwMode="auto">
          <a:xfrm flipV="1">
            <a:off x="4572000" y="39624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06" name="Line 12"/>
          <p:cNvSpPr>
            <a:spLocks noChangeShapeType="1"/>
          </p:cNvSpPr>
          <p:nvPr/>
        </p:nvSpPr>
        <p:spPr bwMode="auto">
          <a:xfrm flipV="1">
            <a:off x="3505200" y="31242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07" name="Line 13"/>
          <p:cNvSpPr>
            <a:spLocks noChangeShapeType="1"/>
          </p:cNvSpPr>
          <p:nvPr/>
        </p:nvSpPr>
        <p:spPr bwMode="auto">
          <a:xfrm flipV="1">
            <a:off x="2514600" y="2362200"/>
            <a:ext cx="0" cy="3276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08" name="Line 14"/>
          <p:cNvSpPr>
            <a:spLocks noChangeShapeType="1"/>
          </p:cNvSpPr>
          <p:nvPr/>
        </p:nvSpPr>
        <p:spPr bwMode="auto">
          <a:xfrm flipV="1">
            <a:off x="5562600" y="46482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09" name="Line 15"/>
          <p:cNvSpPr>
            <a:spLocks noChangeShapeType="1"/>
          </p:cNvSpPr>
          <p:nvPr/>
        </p:nvSpPr>
        <p:spPr bwMode="auto">
          <a:xfrm>
            <a:off x="1600200" y="4191000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10" name="Line 16"/>
          <p:cNvSpPr>
            <a:spLocks noChangeShapeType="1"/>
          </p:cNvSpPr>
          <p:nvPr/>
        </p:nvSpPr>
        <p:spPr bwMode="auto">
          <a:xfrm>
            <a:off x="1600200" y="33528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11" name="Line 17"/>
          <p:cNvSpPr>
            <a:spLocks noChangeShapeType="1"/>
          </p:cNvSpPr>
          <p:nvPr/>
        </p:nvSpPr>
        <p:spPr bwMode="auto">
          <a:xfrm>
            <a:off x="1600200" y="2514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12" name="Line 18"/>
          <p:cNvSpPr>
            <a:spLocks noChangeShapeType="1"/>
          </p:cNvSpPr>
          <p:nvPr/>
        </p:nvSpPr>
        <p:spPr bwMode="auto">
          <a:xfrm>
            <a:off x="1600200" y="5638800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313" name="Rectangle 19"/>
          <p:cNvSpPr>
            <a:spLocks noChangeArrowheads="1"/>
          </p:cNvSpPr>
          <p:nvPr/>
        </p:nvSpPr>
        <p:spPr bwMode="auto">
          <a:xfrm>
            <a:off x="5167313" y="4024313"/>
            <a:ext cx="7064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42B200"/>
                </a:solidFill>
              </a:rPr>
              <a:t>IRR</a:t>
            </a:r>
          </a:p>
        </p:txBody>
      </p:sp>
      <p:sp>
        <p:nvSpPr>
          <p:cNvPr id="55314" name="Rectangle 20"/>
          <p:cNvSpPr>
            <a:spLocks noChangeArrowheads="1"/>
          </p:cNvSpPr>
          <p:nvPr/>
        </p:nvSpPr>
        <p:spPr bwMode="auto">
          <a:xfrm>
            <a:off x="3719513" y="3490913"/>
            <a:ext cx="17160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A75151"/>
                </a:solidFill>
              </a:rPr>
              <a:t>NPV@10%</a:t>
            </a:r>
          </a:p>
        </p:txBody>
      </p:sp>
      <p:sp>
        <p:nvSpPr>
          <p:cNvPr id="55315" name="Line 21"/>
          <p:cNvSpPr>
            <a:spLocks noChangeShapeType="1"/>
          </p:cNvSpPr>
          <p:nvPr/>
        </p:nvSpPr>
        <p:spPr bwMode="auto">
          <a:xfrm flipH="1">
            <a:off x="5029200" y="4419600"/>
            <a:ext cx="381000" cy="457200"/>
          </a:xfrm>
          <a:prstGeom prst="line">
            <a:avLst/>
          </a:prstGeom>
          <a:noFill/>
          <a:ln w="12700">
            <a:solidFill>
              <a:srgbClr val="42B2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55316" name="Line 22"/>
          <p:cNvSpPr>
            <a:spLocks noChangeShapeType="1"/>
          </p:cNvSpPr>
          <p:nvPr/>
        </p:nvSpPr>
        <p:spPr bwMode="auto">
          <a:xfrm flipH="1">
            <a:off x="3657600" y="3886200"/>
            <a:ext cx="228600" cy="304800"/>
          </a:xfrm>
          <a:prstGeom prst="line">
            <a:avLst/>
          </a:prstGeom>
          <a:noFill/>
          <a:ln w="12700">
            <a:solidFill>
              <a:srgbClr val="A7515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55317" name="Rectangle 23"/>
          <p:cNvSpPr>
            <a:spLocks noChangeArrowheads="1"/>
          </p:cNvSpPr>
          <p:nvPr/>
        </p:nvSpPr>
        <p:spPr bwMode="auto">
          <a:xfrm>
            <a:off x="5624513" y="2043113"/>
            <a:ext cx="2736850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/>
              <a:t>Plot NPV for each</a:t>
            </a:r>
          </a:p>
          <a:p>
            <a:pPr algn="ctr" eaLnBrk="0" hangingPunct="0"/>
            <a:r>
              <a:rPr lang="en-US" sz="2400"/>
              <a:t>project at various</a:t>
            </a:r>
          </a:p>
          <a:p>
            <a:pPr algn="ctr" eaLnBrk="0" hangingPunct="0"/>
            <a:r>
              <a:rPr lang="en-US" sz="2400"/>
              <a:t>discount rates.</a:t>
            </a:r>
          </a:p>
        </p:txBody>
      </p:sp>
      <p:sp>
        <p:nvSpPr>
          <p:cNvPr id="55318" name="Rectangle 24"/>
          <p:cNvSpPr>
            <a:spLocks noChangeArrowheads="1"/>
          </p:cNvSpPr>
          <p:nvPr/>
        </p:nvSpPr>
        <p:spPr bwMode="auto">
          <a:xfrm rot="-5400000">
            <a:off x="-858044" y="3725069"/>
            <a:ext cx="32305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Net Present Value ($)</a:t>
            </a:r>
          </a:p>
        </p:txBody>
      </p:sp>
      <p:sp>
        <p:nvSpPr>
          <p:cNvPr id="55319" name="Freeform 25"/>
          <p:cNvSpPr>
            <a:spLocks/>
          </p:cNvSpPr>
          <p:nvPr/>
        </p:nvSpPr>
        <p:spPr bwMode="auto">
          <a:xfrm>
            <a:off x="1600200" y="3352800"/>
            <a:ext cx="5335588" cy="1830388"/>
          </a:xfrm>
          <a:custGeom>
            <a:avLst/>
            <a:gdLst>
              <a:gd name="T0" fmla="*/ 0 w 3361"/>
              <a:gd name="T1" fmla="*/ 0 h 1153"/>
              <a:gd name="T2" fmla="*/ 2147483647 w 3361"/>
              <a:gd name="T3" fmla="*/ 2147483647 h 1153"/>
              <a:gd name="T4" fmla="*/ 2147483647 w 3361"/>
              <a:gd name="T5" fmla="*/ 2147483647 h 1153"/>
              <a:gd name="T6" fmla="*/ 2147483647 w 3361"/>
              <a:gd name="T7" fmla="*/ 2147483647 h 1153"/>
              <a:gd name="T8" fmla="*/ 2147483647 w 3361"/>
              <a:gd name="T9" fmla="*/ 2147483647 h 1153"/>
              <a:gd name="T10" fmla="*/ 2147483647 w 3361"/>
              <a:gd name="T11" fmla="*/ 2147483647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361"/>
              <a:gd name="T19" fmla="*/ 0 h 1153"/>
              <a:gd name="T20" fmla="*/ 3361 w 3361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361" h="1153">
                <a:moveTo>
                  <a:pt x="0" y="0"/>
                </a:moveTo>
                <a:lnTo>
                  <a:pt x="1200" y="576"/>
                </a:lnTo>
                <a:lnTo>
                  <a:pt x="2976" y="1056"/>
                </a:lnTo>
                <a:lnTo>
                  <a:pt x="3360" y="1152"/>
                </a:lnTo>
              </a:path>
            </a:pathLst>
          </a:custGeom>
          <a:noFill/>
          <a:ln w="25400" cap="rnd">
            <a:solidFill>
              <a:srgbClr val="CF76F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55320" name="Freeform 26"/>
          <p:cNvSpPr>
            <a:spLocks/>
          </p:cNvSpPr>
          <p:nvPr/>
        </p:nvSpPr>
        <p:spPr bwMode="auto">
          <a:xfrm>
            <a:off x="1600200" y="2667000"/>
            <a:ext cx="3963988" cy="2592388"/>
          </a:xfrm>
          <a:custGeom>
            <a:avLst/>
            <a:gdLst>
              <a:gd name="T0" fmla="*/ 0 w 2497"/>
              <a:gd name="T1" fmla="*/ 0 h 1633"/>
              <a:gd name="T2" fmla="*/ 2147483647 w 2497"/>
              <a:gd name="T3" fmla="*/ 2147483647 h 1633"/>
              <a:gd name="T4" fmla="*/ 2147483647 w 2497"/>
              <a:gd name="T5" fmla="*/ 2147483647 h 1633"/>
              <a:gd name="T6" fmla="*/ 2147483647 w 2497"/>
              <a:gd name="T7" fmla="*/ 2147483647 h 1633"/>
              <a:gd name="T8" fmla="*/ 0 60000 65536"/>
              <a:gd name="T9" fmla="*/ 0 60000 65536"/>
              <a:gd name="T10" fmla="*/ 0 60000 65536"/>
              <a:gd name="T11" fmla="*/ 0 60000 65536"/>
              <a:gd name="T12" fmla="*/ 0 w 2497"/>
              <a:gd name="T13" fmla="*/ 0 h 1633"/>
              <a:gd name="T14" fmla="*/ 2497 w 2497"/>
              <a:gd name="T15" fmla="*/ 1633 h 16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97" h="1633">
                <a:moveTo>
                  <a:pt x="0" y="0"/>
                </a:moveTo>
                <a:lnTo>
                  <a:pt x="1200" y="1008"/>
                </a:lnTo>
                <a:lnTo>
                  <a:pt x="2064" y="1488"/>
                </a:lnTo>
                <a:lnTo>
                  <a:pt x="2496" y="1632"/>
                </a:lnTo>
              </a:path>
            </a:pathLst>
          </a:custGeom>
          <a:noFill/>
          <a:ln w="25400" cap="rnd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55321" name="Oval 27"/>
          <p:cNvSpPr>
            <a:spLocks noChangeArrowheads="1"/>
          </p:cNvSpPr>
          <p:nvPr/>
        </p:nvSpPr>
        <p:spPr bwMode="auto">
          <a:xfrm>
            <a:off x="1530350" y="25971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5322" name="Oval 28"/>
          <p:cNvSpPr>
            <a:spLocks noChangeArrowheads="1"/>
          </p:cNvSpPr>
          <p:nvPr/>
        </p:nvSpPr>
        <p:spPr bwMode="auto">
          <a:xfrm>
            <a:off x="1530350" y="32829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5323" name="Oval 29"/>
          <p:cNvSpPr>
            <a:spLocks noChangeArrowheads="1"/>
          </p:cNvSpPr>
          <p:nvPr/>
        </p:nvSpPr>
        <p:spPr bwMode="auto">
          <a:xfrm>
            <a:off x="3435350" y="4197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5324" name="Oval 30"/>
          <p:cNvSpPr>
            <a:spLocks noChangeArrowheads="1"/>
          </p:cNvSpPr>
          <p:nvPr/>
        </p:nvSpPr>
        <p:spPr bwMode="auto">
          <a:xfrm>
            <a:off x="4806950" y="4959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5325" name="Oval 31"/>
          <p:cNvSpPr>
            <a:spLocks noChangeArrowheads="1"/>
          </p:cNvSpPr>
          <p:nvPr/>
        </p:nvSpPr>
        <p:spPr bwMode="auto">
          <a:xfrm>
            <a:off x="6254750" y="4959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5326" name="Line 32"/>
          <p:cNvSpPr>
            <a:spLocks noChangeShapeType="1"/>
          </p:cNvSpPr>
          <p:nvPr/>
        </p:nvSpPr>
        <p:spPr bwMode="auto">
          <a:xfrm>
            <a:off x="5715000" y="4495800"/>
            <a:ext cx="457200" cy="381000"/>
          </a:xfrm>
          <a:prstGeom prst="line">
            <a:avLst/>
          </a:prstGeom>
          <a:noFill/>
          <a:ln w="12700">
            <a:solidFill>
              <a:srgbClr val="42B2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40994" name="Rectangle 34"/>
          <p:cNvSpPr>
            <a:spLocks noChangeArrowheads="1"/>
          </p:cNvSpPr>
          <p:nvPr/>
        </p:nvSpPr>
        <p:spPr bwMode="auto">
          <a:xfrm>
            <a:off x="2209800" y="2895600"/>
            <a:ext cx="1382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Project I</a:t>
            </a:r>
          </a:p>
        </p:txBody>
      </p:sp>
      <p:sp>
        <p:nvSpPr>
          <p:cNvPr id="40995" name="Rectangle 35"/>
          <p:cNvSpPr>
            <a:spLocks noChangeArrowheads="1"/>
          </p:cNvSpPr>
          <p:nvPr/>
        </p:nvSpPr>
        <p:spPr bwMode="auto">
          <a:xfrm>
            <a:off x="6477000" y="4724400"/>
            <a:ext cx="15192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CC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Project 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reeform 32" descr="Dark vertical"/>
          <p:cNvSpPr>
            <a:spLocks/>
          </p:cNvSpPr>
          <p:nvPr/>
        </p:nvSpPr>
        <p:spPr bwMode="auto">
          <a:xfrm>
            <a:off x="3505200" y="4267200"/>
            <a:ext cx="3352800" cy="990600"/>
          </a:xfrm>
          <a:custGeom>
            <a:avLst/>
            <a:gdLst>
              <a:gd name="T0" fmla="*/ 0 w 2112"/>
              <a:gd name="T1" fmla="*/ 0 h 624"/>
              <a:gd name="T2" fmla="*/ 2147483647 w 2112"/>
              <a:gd name="T3" fmla="*/ 2147483647 h 624"/>
              <a:gd name="T4" fmla="*/ 2147483647 w 2112"/>
              <a:gd name="T5" fmla="*/ 2147483647 h 624"/>
              <a:gd name="T6" fmla="*/ 2147483647 w 2112"/>
              <a:gd name="T7" fmla="*/ 2147483647 h 624"/>
              <a:gd name="T8" fmla="*/ 2147483647 w 2112"/>
              <a:gd name="T9" fmla="*/ 2147483647 h 624"/>
              <a:gd name="T10" fmla="*/ 0 w 2112"/>
              <a:gd name="T11" fmla="*/ 0 h 62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12"/>
              <a:gd name="T19" fmla="*/ 0 h 624"/>
              <a:gd name="T20" fmla="*/ 2112 w 2112"/>
              <a:gd name="T21" fmla="*/ 624 h 62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12" h="624">
                <a:moveTo>
                  <a:pt x="0" y="0"/>
                </a:moveTo>
                <a:lnTo>
                  <a:pt x="1776" y="480"/>
                </a:lnTo>
                <a:lnTo>
                  <a:pt x="2112" y="576"/>
                </a:lnTo>
                <a:lnTo>
                  <a:pt x="1248" y="624"/>
                </a:lnTo>
                <a:lnTo>
                  <a:pt x="864" y="480"/>
                </a:lnTo>
                <a:lnTo>
                  <a:pt x="0" y="0"/>
                </a:lnTo>
                <a:close/>
              </a:path>
            </a:pathLst>
          </a:custGeom>
          <a:pattFill prst="dkVert">
            <a:fgClr>
              <a:srgbClr val="CC99FF"/>
            </a:fgClr>
            <a:bgClr>
              <a:schemeClr val="bg1"/>
            </a:bgClr>
          </a:patt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23" name="Freeform 31" descr="Dark horizontal"/>
          <p:cNvSpPr>
            <a:spLocks/>
          </p:cNvSpPr>
          <p:nvPr/>
        </p:nvSpPr>
        <p:spPr bwMode="auto">
          <a:xfrm>
            <a:off x="1600200" y="2667000"/>
            <a:ext cx="1905000" cy="1600200"/>
          </a:xfrm>
          <a:custGeom>
            <a:avLst/>
            <a:gdLst>
              <a:gd name="T0" fmla="*/ 0 w 1200"/>
              <a:gd name="T1" fmla="*/ 0 h 1008"/>
              <a:gd name="T2" fmla="*/ 0 w 1200"/>
              <a:gd name="T3" fmla="*/ 2147483647 h 1008"/>
              <a:gd name="T4" fmla="*/ 2147483647 w 1200"/>
              <a:gd name="T5" fmla="*/ 2147483647 h 1008"/>
              <a:gd name="T6" fmla="*/ 0 w 1200"/>
              <a:gd name="T7" fmla="*/ 0 h 1008"/>
              <a:gd name="T8" fmla="*/ 0 60000 65536"/>
              <a:gd name="T9" fmla="*/ 0 60000 65536"/>
              <a:gd name="T10" fmla="*/ 0 60000 65536"/>
              <a:gd name="T11" fmla="*/ 0 60000 65536"/>
              <a:gd name="T12" fmla="*/ 0 w 1200"/>
              <a:gd name="T13" fmla="*/ 0 h 1008"/>
              <a:gd name="T14" fmla="*/ 1200 w 1200"/>
              <a:gd name="T15" fmla="*/ 1008 h 10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" h="1008">
                <a:moveTo>
                  <a:pt x="0" y="0"/>
                </a:moveTo>
                <a:lnTo>
                  <a:pt x="0" y="432"/>
                </a:lnTo>
                <a:lnTo>
                  <a:pt x="1200" y="1008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rgbClr val="FF0000"/>
            </a:fgClr>
            <a:bgClr>
              <a:schemeClr val="bg1"/>
            </a:bgClr>
          </a:patt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xfrm>
            <a:off x="1600200" y="733425"/>
            <a:ext cx="7466013" cy="71437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4100" b="1" smtClean="0"/>
              <a:t>Fisher’s Rate of Intersection</a:t>
            </a:r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>
            <a:off x="1600200" y="2362200"/>
            <a:ext cx="0" cy="3276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1600200" y="5029200"/>
            <a:ext cx="5638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262313" y="6081713"/>
            <a:ext cx="2687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Discount Rate ($)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1433513" y="5700713"/>
            <a:ext cx="54975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0         5         </a:t>
            </a:r>
            <a:r>
              <a:rPr lang="en-US" sz="2400" u="sng">
                <a:solidFill>
                  <a:srgbClr val="A75151"/>
                </a:solidFill>
              </a:rPr>
              <a:t>10</a:t>
            </a:r>
            <a:r>
              <a:rPr lang="en-US" sz="2400"/>
              <a:t>         15        20        25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 rot="-5400000">
            <a:off x="-707231" y="3875881"/>
            <a:ext cx="41735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-200    0     200     400      600</a:t>
            </a:r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V="1">
            <a:off x="6629400" y="46482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V="1">
            <a:off x="4572000" y="39624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V="1">
            <a:off x="3505200" y="31242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V="1">
            <a:off x="2514600" y="2362200"/>
            <a:ext cx="0" cy="3276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V="1">
            <a:off x="5562600" y="46482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1600200" y="4191000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>
            <a:off x="1600200" y="33528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>
            <a:off x="1600200" y="2514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>
            <a:off x="1600200" y="5638800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6339" name="Line 19"/>
          <p:cNvSpPr>
            <a:spLocks noChangeShapeType="1"/>
          </p:cNvSpPr>
          <p:nvPr/>
        </p:nvSpPr>
        <p:spPr bwMode="auto">
          <a:xfrm flipH="1">
            <a:off x="3733800" y="3200400"/>
            <a:ext cx="2362200" cy="2514600"/>
          </a:xfrm>
          <a:prstGeom prst="line">
            <a:avLst/>
          </a:prstGeom>
          <a:noFill/>
          <a:ln w="12700">
            <a:solidFill>
              <a:srgbClr val="A7515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56340" name="Rectangle 20"/>
          <p:cNvSpPr>
            <a:spLocks noChangeArrowheads="1"/>
          </p:cNvSpPr>
          <p:nvPr/>
        </p:nvSpPr>
        <p:spPr bwMode="auto">
          <a:xfrm rot="-5400000">
            <a:off x="-629443" y="3647281"/>
            <a:ext cx="32305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Net Present Value ($)</a:t>
            </a:r>
          </a:p>
        </p:txBody>
      </p:sp>
      <p:sp>
        <p:nvSpPr>
          <p:cNvPr id="56341" name="Freeform 21"/>
          <p:cNvSpPr>
            <a:spLocks/>
          </p:cNvSpPr>
          <p:nvPr/>
        </p:nvSpPr>
        <p:spPr bwMode="auto">
          <a:xfrm>
            <a:off x="1600200" y="3352800"/>
            <a:ext cx="5335588" cy="1830388"/>
          </a:xfrm>
          <a:custGeom>
            <a:avLst/>
            <a:gdLst>
              <a:gd name="T0" fmla="*/ 0 w 3361"/>
              <a:gd name="T1" fmla="*/ 0 h 1153"/>
              <a:gd name="T2" fmla="*/ 2147483647 w 3361"/>
              <a:gd name="T3" fmla="*/ 2147483647 h 1153"/>
              <a:gd name="T4" fmla="*/ 2147483647 w 3361"/>
              <a:gd name="T5" fmla="*/ 2147483647 h 1153"/>
              <a:gd name="T6" fmla="*/ 2147483647 w 3361"/>
              <a:gd name="T7" fmla="*/ 2147483647 h 1153"/>
              <a:gd name="T8" fmla="*/ 2147483647 w 3361"/>
              <a:gd name="T9" fmla="*/ 2147483647 h 1153"/>
              <a:gd name="T10" fmla="*/ 2147483647 w 3361"/>
              <a:gd name="T11" fmla="*/ 2147483647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361"/>
              <a:gd name="T19" fmla="*/ 0 h 1153"/>
              <a:gd name="T20" fmla="*/ 3361 w 3361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361" h="1153">
                <a:moveTo>
                  <a:pt x="0" y="0"/>
                </a:moveTo>
                <a:lnTo>
                  <a:pt x="1200" y="576"/>
                </a:lnTo>
                <a:lnTo>
                  <a:pt x="2976" y="1056"/>
                </a:lnTo>
                <a:lnTo>
                  <a:pt x="3360" y="1152"/>
                </a:lnTo>
              </a:path>
            </a:pathLst>
          </a:custGeom>
          <a:noFill/>
          <a:ln w="25400" cap="rnd">
            <a:solidFill>
              <a:srgbClr val="CF76F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56342" name="Freeform 22"/>
          <p:cNvSpPr>
            <a:spLocks/>
          </p:cNvSpPr>
          <p:nvPr/>
        </p:nvSpPr>
        <p:spPr bwMode="auto">
          <a:xfrm>
            <a:off x="1600200" y="2667000"/>
            <a:ext cx="3963988" cy="2592388"/>
          </a:xfrm>
          <a:custGeom>
            <a:avLst/>
            <a:gdLst>
              <a:gd name="T0" fmla="*/ 0 w 2497"/>
              <a:gd name="T1" fmla="*/ 0 h 1633"/>
              <a:gd name="T2" fmla="*/ 2147483647 w 2497"/>
              <a:gd name="T3" fmla="*/ 2147483647 h 1633"/>
              <a:gd name="T4" fmla="*/ 2147483647 w 2497"/>
              <a:gd name="T5" fmla="*/ 2147483647 h 1633"/>
              <a:gd name="T6" fmla="*/ 2147483647 w 2497"/>
              <a:gd name="T7" fmla="*/ 2147483647 h 1633"/>
              <a:gd name="T8" fmla="*/ 0 60000 65536"/>
              <a:gd name="T9" fmla="*/ 0 60000 65536"/>
              <a:gd name="T10" fmla="*/ 0 60000 65536"/>
              <a:gd name="T11" fmla="*/ 0 60000 65536"/>
              <a:gd name="T12" fmla="*/ 0 w 2497"/>
              <a:gd name="T13" fmla="*/ 0 h 1633"/>
              <a:gd name="T14" fmla="*/ 2497 w 2497"/>
              <a:gd name="T15" fmla="*/ 1633 h 16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97" h="1633">
                <a:moveTo>
                  <a:pt x="0" y="0"/>
                </a:moveTo>
                <a:lnTo>
                  <a:pt x="1200" y="1008"/>
                </a:lnTo>
                <a:lnTo>
                  <a:pt x="2064" y="1488"/>
                </a:lnTo>
                <a:lnTo>
                  <a:pt x="2496" y="1632"/>
                </a:lnTo>
              </a:path>
            </a:pathLst>
          </a:custGeom>
          <a:noFill/>
          <a:ln w="25400" cap="rnd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56343" name="Oval 23"/>
          <p:cNvSpPr>
            <a:spLocks noChangeArrowheads="1"/>
          </p:cNvSpPr>
          <p:nvPr/>
        </p:nvSpPr>
        <p:spPr bwMode="auto">
          <a:xfrm>
            <a:off x="1530350" y="25971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6344" name="Oval 24"/>
          <p:cNvSpPr>
            <a:spLocks noChangeArrowheads="1"/>
          </p:cNvSpPr>
          <p:nvPr/>
        </p:nvSpPr>
        <p:spPr bwMode="auto">
          <a:xfrm>
            <a:off x="1530350" y="32829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6345" name="Oval 25"/>
          <p:cNvSpPr>
            <a:spLocks noChangeArrowheads="1"/>
          </p:cNvSpPr>
          <p:nvPr/>
        </p:nvSpPr>
        <p:spPr bwMode="auto">
          <a:xfrm>
            <a:off x="3435350" y="4197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6346" name="Oval 26"/>
          <p:cNvSpPr>
            <a:spLocks noChangeArrowheads="1"/>
          </p:cNvSpPr>
          <p:nvPr/>
        </p:nvSpPr>
        <p:spPr bwMode="auto">
          <a:xfrm>
            <a:off x="4806950" y="4959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6347" name="Oval 27"/>
          <p:cNvSpPr>
            <a:spLocks noChangeArrowheads="1"/>
          </p:cNvSpPr>
          <p:nvPr/>
        </p:nvSpPr>
        <p:spPr bwMode="auto">
          <a:xfrm>
            <a:off x="6254750" y="4959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2514600" y="2590800"/>
            <a:ext cx="2949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At k&lt;10%, I is best!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5929313" y="2652713"/>
            <a:ext cx="24669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defRPr/>
            </a:pPr>
            <a:r>
              <a:rPr lang="en-US" sz="2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Fisher’s </a:t>
            </a:r>
            <a:r>
              <a:rPr lang="en-US" sz="2400" u="sng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Rate</a:t>
            </a:r>
            <a:r>
              <a:rPr lang="en-US" sz="2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of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Intersection</a:t>
            </a: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5548313" y="4100513"/>
            <a:ext cx="30861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CF76F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At k&gt;10%, D is best!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1905000" y="725488"/>
            <a:ext cx="71628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 dirty="0" smtClean="0"/>
              <a:t>B. Cash Flow Pattern</a:t>
            </a:r>
            <a:endParaRPr lang="en-US" b="1" dirty="0"/>
          </a:p>
        </p:txBody>
      </p:sp>
      <p:sp>
        <p:nvSpPr>
          <p:cNvPr id="57347" name="TextBox 5"/>
          <p:cNvSpPr txBox="1">
            <a:spLocks noChangeArrowheads="1"/>
          </p:cNvSpPr>
          <p:nvPr/>
        </p:nvSpPr>
        <p:spPr bwMode="auto">
          <a:xfrm>
            <a:off x="3733800" y="6096000"/>
            <a:ext cx="506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/>
              <a:t>Refer to VW13E-13b.xlsx on the ‘Pattern’ tab.</a:t>
            </a:r>
          </a:p>
        </p:txBody>
      </p:sp>
      <p:pic>
        <p:nvPicPr>
          <p:cNvPr id="5734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8456613" cy="495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7349" name="TextBox 6"/>
          <p:cNvSpPr txBox="1">
            <a:spLocks noChangeArrowheads="1"/>
          </p:cNvSpPr>
          <p:nvPr/>
        </p:nvSpPr>
        <p:spPr bwMode="auto">
          <a:xfrm>
            <a:off x="4114800" y="152400"/>
            <a:ext cx="4800600" cy="65405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/>
              <a:t>Remember to refer to Excel spreadsheet ‘</a:t>
            </a:r>
            <a:r>
              <a:rPr lang="en-US" sz="1800">
                <a:solidFill>
                  <a:srgbClr val="E10000"/>
                </a:solidFill>
              </a:rPr>
              <a:t>VW13E-13b.xlsx</a:t>
            </a:r>
            <a:r>
              <a:rPr lang="en-US" sz="1800"/>
              <a:t>’ and the ‘Pattern’ tab.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6"/>
          <p:cNvSpPr>
            <a:spLocks noChangeArrowheads="1"/>
          </p:cNvSpPr>
          <p:nvPr/>
        </p:nvSpPr>
        <p:spPr bwMode="auto">
          <a:xfrm>
            <a:off x="1371600" y="1828800"/>
            <a:ext cx="7086600" cy="1143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xfrm>
            <a:off x="1752600" y="725488"/>
            <a:ext cx="73152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C.  Project Life Differences</a:t>
            </a:r>
          </a:p>
        </p:txBody>
      </p:sp>
      <p:sp>
        <p:nvSpPr>
          <p:cNvPr id="5837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905000"/>
            <a:ext cx="8458200" cy="1143000"/>
          </a:xfrm>
        </p:spPr>
        <p:txBody>
          <a:bodyPr/>
          <a:lstStyle/>
          <a:p>
            <a:pPr lvl="1" algn="ctr">
              <a:buFont typeface="Monotype Sorts" pitchFamily="2" charset="2"/>
              <a:buNone/>
            </a:pPr>
            <a:r>
              <a:rPr lang="en-US" sz="3000" smtClean="0"/>
              <a:t>     Let us compare a </a:t>
            </a:r>
            <a:r>
              <a:rPr lang="en-US" sz="3000" i="1" smtClean="0"/>
              <a:t>long</a:t>
            </a:r>
            <a:r>
              <a:rPr lang="en-US" sz="3000" smtClean="0"/>
              <a:t> life (X) project 	and a </a:t>
            </a:r>
            <a:r>
              <a:rPr lang="en-US" sz="3000" i="1" smtClean="0"/>
              <a:t>short</a:t>
            </a:r>
            <a:r>
              <a:rPr lang="en-US" sz="3000" smtClean="0"/>
              <a:t> life (Y) project.</a:t>
            </a:r>
          </a:p>
        </p:txBody>
      </p:sp>
      <p:sp>
        <p:nvSpPr>
          <p:cNvPr id="58373" name="Line 6"/>
          <p:cNvSpPr>
            <a:spLocks noChangeShapeType="1"/>
          </p:cNvSpPr>
          <p:nvPr/>
        </p:nvSpPr>
        <p:spPr bwMode="auto">
          <a:xfrm>
            <a:off x="685800" y="3276600"/>
            <a:ext cx="7696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8374" name="Rectangle 7"/>
          <p:cNvSpPr>
            <a:spLocks noChangeArrowheads="1"/>
          </p:cNvSpPr>
          <p:nvPr/>
        </p:nvSpPr>
        <p:spPr bwMode="auto">
          <a:xfrm>
            <a:off x="5014913" y="3292475"/>
            <a:ext cx="337978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NET CASH FLOWS</a:t>
            </a:r>
          </a:p>
        </p:txBody>
      </p:sp>
      <p:sp>
        <p:nvSpPr>
          <p:cNvPr id="58375" name="Line 8"/>
          <p:cNvSpPr>
            <a:spLocks noChangeShapeType="1"/>
          </p:cNvSpPr>
          <p:nvPr/>
        </p:nvSpPr>
        <p:spPr bwMode="auto">
          <a:xfrm>
            <a:off x="4495800" y="3733800"/>
            <a:ext cx="391477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8376" name="Rectangle 9"/>
          <p:cNvSpPr>
            <a:spLocks noChangeArrowheads="1"/>
          </p:cNvSpPr>
          <p:nvPr/>
        </p:nvSpPr>
        <p:spPr bwMode="auto">
          <a:xfrm>
            <a:off x="4710113" y="3673475"/>
            <a:ext cx="38544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Project X      Project Y</a:t>
            </a:r>
          </a:p>
        </p:txBody>
      </p:sp>
      <p:sp>
        <p:nvSpPr>
          <p:cNvPr id="58377" name="Line 10"/>
          <p:cNvSpPr>
            <a:spLocks noChangeShapeType="1"/>
          </p:cNvSpPr>
          <p:nvPr/>
        </p:nvSpPr>
        <p:spPr bwMode="auto">
          <a:xfrm>
            <a:off x="685800" y="4176713"/>
            <a:ext cx="7786688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8378" name="Rectangle 11"/>
          <p:cNvSpPr>
            <a:spLocks noChangeArrowheads="1"/>
          </p:cNvSpPr>
          <p:nvPr/>
        </p:nvSpPr>
        <p:spPr bwMode="auto">
          <a:xfrm>
            <a:off x="671513" y="3673475"/>
            <a:ext cx="26098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END OF YEAR</a:t>
            </a:r>
          </a:p>
        </p:txBody>
      </p:sp>
      <p:sp>
        <p:nvSpPr>
          <p:cNvPr id="58379" name="Rectangle 12"/>
          <p:cNvSpPr>
            <a:spLocks noChangeArrowheads="1"/>
          </p:cNvSpPr>
          <p:nvPr/>
        </p:nvSpPr>
        <p:spPr bwMode="auto">
          <a:xfrm>
            <a:off x="747713" y="4206875"/>
            <a:ext cx="762158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         </a:t>
            </a:r>
            <a:r>
              <a:rPr lang="en-US" sz="2800">
                <a:solidFill>
                  <a:srgbClr val="000000"/>
                </a:solidFill>
              </a:rPr>
              <a:t>0                               -$1,000         -$1,000</a:t>
            </a:r>
          </a:p>
        </p:txBody>
      </p:sp>
      <p:sp>
        <p:nvSpPr>
          <p:cNvPr id="58380" name="Rectangle 13"/>
          <p:cNvSpPr>
            <a:spLocks noChangeArrowheads="1"/>
          </p:cNvSpPr>
          <p:nvPr/>
        </p:nvSpPr>
        <p:spPr bwMode="auto">
          <a:xfrm>
            <a:off x="747713" y="4664075"/>
            <a:ext cx="763587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         </a:t>
            </a:r>
            <a:r>
              <a:rPr lang="en-US" sz="2800">
                <a:solidFill>
                  <a:srgbClr val="000000"/>
                </a:solidFill>
              </a:rPr>
              <a:t>1                                         0            </a:t>
            </a:r>
            <a:r>
              <a:rPr lang="en-US" sz="1800">
                <a:solidFill>
                  <a:srgbClr val="000000"/>
                </a:solidFill>
              </a:rPr>
              <a:t> </a:t>
            </a:r>
            <a:r>
              <a:rPr lang="en-US" sz="2800">
                <a:solidFill>
                  <a:srgbClr val="000000"/>
                </a:solidFill>
              </a:rPr>
              <a:t>2,000</a:t>
            </a:r>
          </a:p>
        </p:txBody>
      </p:sp>
      <p:sp>
        <p:nvSpPr>
          <p:cNvPr id="58381" name="Rectangle 14"/>
          <p:cNvSpPr>
            <a:spLocks noChangeArrowheads="1"/>
          </p:cNvSpPr>
          <p:nvPr/>
        </p:nvSpPr>
        <p:spPr bwMode="auto">
          <a:xfrm>
            <a:off x="747713" y="5197475"/>
            <a:ext cx="7567612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         </a:t>
            </a:r>
            <a:r>
              <a:rPr lang="en-US" sz="2800">
                <a:solidFill>
                  <a:srgbClr val="000000"/>
                </a:solidFill>
              </a:rPr>
              <a:t>2                                         0                   0</a:t>
            </a:r>
          </a:p>
        </p:txBody>
      </p:sp>
      <p:sp>
        <p:nvSpPr>
          <p:cNvPr id="58382" name="Rectangle 15"/>
          <p:cNvSpPr>
            <a:spLocks noChangeArrowheads="1"/>
          </p:cNvSpPr>
          <p:nvPr/>
        </p:nvSpPr>
        <p:spPr bwMode="auto">
          <a:xfrm>
            <a:off x="747713" y="5730875"/>
            <a:ext cx="757237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         </a:t>
            </a:r>
            <a:r>
              <a:rPr lang="en-US" sz="2800">
                <a:solidFill>
                  <a:srgbClr val="000000"/>
                </a:solidFill>
              </a:rPr>
              <a:t>3                                  3,375                   0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ChangeArrowheads="1"/>
          </p:cNvSpPr>
          <p:nvPr/>
        </p:nvSpPr>
        <p:spPr bwMode="auto">
          <a:xfrm>
            <a:off x="685800" y="3124200"/>
            <a:ext cx="78486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4800600"/>
            <a:ext cx="8382000" cy="1457325"/>
          </a:xfrm>
          <a:effectLst>
            <a:outerShdw algn="ctr" rotWithShape="0">
              <a:schemeClr val="bg2"/>
            </a:outerShdw>
          </a:effec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          X                       50%       </a:t>
            </a:r>
            <a:r>
              <a:rPr lang="en-US" smtClean="0">
                <a:solidFill>
                  <a:schemeClr val="tx2"/>
                </a:solidFill>
              </a:rPr>
              <a:t>$1,536        2.54</a:t>
            </a:r>
            <a:endParaRPr lang="en-US" smtClean="0">
              <a:solidFill>
                <a:schemeClr val="hlink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smtClean="0"/>
              <a:t>          Y</a:t>
            </a:r>
            <a:r>
              <a:rPr lang="en-US" smtClean="0">
                <a:solidFill>
                  <a:schemeClr val="tx2"/>
                </a:solidFill>
              </a:rPr>
              <a:t>                     100%       </a:t>
            </a:r>
            <a:r>
              <a:rPr lang="en-US" smtClean="0"/>
              <a:t>$   818        1.82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639763"/>
            <a:ext cx="73152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Project Life Differences</a:t>
            </a:r>
          </a:p>
        </p:txBody>
      </p:sp>
      <p:sp>
        <p:nvSpPr>
          <p:cNvPr id="59397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" y="1933575"/>
            <a:ext cx="8077200" cy="2790825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sz="3600" smtClean="0"/>
              <a:t>Calculate the PBP, IRR, NPV@10%, and PI@10%.</a:t>
            </a:r>
          </a:p>
          <a:p>
            <a:pPr marL="0" indent="0"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sz="3600" smtClean="0">
                <a:solidFill>
                  <a:schemeClr val="hlink"/>
                </a:solidFill>
              </a:rPr>
              <a:t>Which project is preferred?  Why?</a:t>
            </a:r>
            <a:r>
              <a:rPr lang="en-US" smtClean="0"/>
              <a:t> </a:t>
            </a:r>
          </a:p>
          <a:p>
            <a:pPr marL="0" indent="0" algn="ctr">
              <a:lnSpc>
                <a:spcPct val="90000"/>
              </a:lnSpc>
              <a:spcBef>
                <a:spcPct val="75000"/>
              </a:spcBef>
              <a:buFont typeface="Monotype Sorts" pitchFamily="2" charset="2"/>
              <a:buNone/>
            </a:pPr>
            <a:r>
              <a:rPr lang="en-US" u="sng" smtClean="0"/>
              <a:t>Project</a:t>
            </a:r>
            <a:r>
              <a:rPr lang="en-US" smtClean="0"/>
              <a:t>              </a:t>
            </a:r>
            <a:r>
              <a:rPr lang="en-US" u="sng" smtClean="0"/>
              <a:t>IRR</a:t>
            </a:r>
            <a:r>
              <a:rPr lang="en-US" smtClean="0"/>
              <a:t>          </a:t>
            </a:r>
            <a:r>
              <a:rPr lang="en-US" u="sng" smtClean="0"/>
              <a:t>NPV</a:t>
            </a:r>
            <a:r>
              <a:rPr lang="en-US" smtClean="0"/>
              <a:t>          </a:t>
            </a:r>
            <a:r>
              <a:rPr lang="en-US" u="sng" smtClean="0"/>
              <a:t>PI</a:t>
            </a:r>
          </a:p>
        </p:txBody>
      </p:sp>
      <p:sp>
        <p:nvSpPr>
          <p:cNvPr id="59398" name="WordArt 9"/>
          <p:cNvSpPr>
            <a:spLocks noChangeArrowheads="1" noChangeShapeType="1" noTextEdit="1"/>
          </p:cNvSpPr>
          <p:nvPr/>
        </p:nvSpPr>
        <p:spPr bwMode="auto">
          <a:xfrm>
            <a:off x="4724400" y="4724400"/>
            <a:ext cx="747713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kern="1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noFill/>
                <a:latin typeface="Arial Black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1638300" y="649288"/>
            <a:ext cx="73152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 dirty="0" smtClean="0"/>
              <a:t>C.  Project Life Differences</a:t>
            </a:r>
            <a:endParaRPr lang="en-US" b="1" dirty="0"/>
          </a:p>
        </p:txBody>
      </p:sp>
      <p:sp>
        <p:nvSpPr>
          <p:cNvPr id="60419" name="TextBox 6"/>
          <p:cNvSpPr txBox="1">
            <a:spLocks noChangeArrowheads="1"/>
          </p:cNvSpPr>
          <p:nvPr/>
        </p:nvSpPr>
        <p:spPr bwMode="auto">
          <a:xfrm>
            <a:off x="4114800" y="152400"/>
            <a:ext cx="4800600" cy="65405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/>
              <a:t>Remember to refer to Excel spreadsheet ‘</a:t>
            </a:r>
            <a:r>
              <a:rPr lang="en-US" sz="1800">
                <a:solidFill>
                  <a:srgbClr val="E10000"/>
                </a:solidFill>
              </a:rPr>
              <a:t>VW13E-13b.xlsx</a:t>
            </a:r>
            <a:r>
              <a:rPr lang="en-US" sz="1800"/>
              <a:t>’ and the ‘Life’ tab.</a:t>
            </a:r>
          </a:p>
        </p:txBody>
      </p:sp>
      <p:pic>
        <p:nvPicPr>
          <p:cNvPr id="6042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8388350" cy="488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ChangeArrowheads="1"/>
          </p:cNvSpPr>
          <p:nvPr/>
        </p:nvSpPr>
        <p:spPr bwMode="auto">
          <a:xfrm>
            <a:off x="381000" y="5943600"/>
            <a:ext cx="85344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161925"/>
            <a:ext cx="5715000" cy="1428750"/>
          </a:xfrm>
        </p:spPr>
        <p:txBody>
          <a:bodyPr/>
          <a:lstStyle/>
          <a:p>
            <a:pPr>
              <a:defRPr/>
            </a:pPr>
            <a:r>
              <a:rPr lang="en-US" b="1"/>
              <a:t>Another Way to Look at Things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763000" cy="4724400"/>
          </a:xfrm>
        </p:spPr>
        <p:txBody>
          <a:bodyPr/>
          <a:lstStyle/>
          <a:p>
            <a:pPr marL="452438" indent="-452438">
              <a:buFont typeface="Monotype Sorts" pitchFamily="2" charset="2"/>
              <a:buNone/>
              <a:defRPr/>
            </a:pPr>
            <a:r>
              <a:rPr lang="en-US" sz="3100" smtClean="0">
                <a:solidFill>
                  <a:srgbClr val="42B200"/>
                </a:solidFill>
              </a:rPr>
              <a:t>1.		Adjust cash flows to a common terminal 	year if project “Y” will </a:t>
            </a:r>
            <a:r>
              <a:rPr lang="en-US" sz="3100" i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</a:t>
            </a:r>
            <a:r>
              <a:rPr lang="en-US" sz="3100" smtClean="0">
                <a:solidFill>
                  <a:srgbClr val="42B200"/>
                </a:solidFill>
              </a:rPr>
              <a:t> be replaced.</a:t>
            </a:r>
            <a:endParaRPr lang="en-US" sz="2400" smtClean="0">
              <a:solidFill>
                <a:srgbClr val="42B200"/>
              </a:solidFill>
            </a:endParaRPr>
          </a:p>
          <a:p>
            <a:pPr marL="452438" indent="-452438">
              <a:buFont typeface="Monotype Sorts" pitchFamily="2" charset="2"/>
              <a:buNone/>
              <a:defRPr/>
            </a:pPr>
            <a:r>
              <a:rPr lang="en-US" sz="2400" smtClean="0"/>
              <a:t>		Compound Project Y, Year 1 @10% for 2 years.</a:t>
            </a:r>
          </a:p>
          <a:p>
            <a:pPr marL="452438" indent="-452438">
              <a:buFont typeface="Monotype Sorts" pitchFamily="2" charset="2"/>
              <a:buNone/>
              <a:defRPr/>
            </a:pPr>
            <a:endParaRPr lang="en-US" sz="900" smtClean="0"/>
          </a:p>
          <a:p>
            <a:pPr marL="452438" indent="-452438">
              <a:buFont typeface="Monotype Sorts" pitchFamily="2" charset="2"/>
              <a:buNone/>
              <a:defRPr/>
            </a:pPr>
            <a:r>
              <a:rPr lang="en-US" sz="2800" u="sng" smtClean="0"/>
              <a:t>Year            0               1               2               3</a:t>
            </a:r>
          </a:p>
          <a:p>
            <a:pPr marL="452438" indent="-452438">
              <a:buFont typeface="Monotype Sorts" pitchFamily="2" charset="2"/>
              <a:buNone/>
              <a:defRPr/>
            </a:pPr>
            <a:r>
              <a:rPr lang="en-US" sz="2800" smtClean="0"/>
              <a:t>CF         –$1,000</a:t>
            </a:r>
            <a:r>
              <a:rPr lang="en-US" sz="2800" smtClean="0">
                <a:solidFill>
                  <a:schemeClr val="hlink"/>
                </a:solidFill>
              </a:rPr>
              <a:t>         $0              $0        $2,420</a:t>
            </a:r>
          </a:p>
          <a:p>
            <a:pPr marL="452438" indent="-452438">
              <a:buFont typeface="Monotype Sorts" pitchFamily="2" charset="2"/>
              <a:buNone/>
              <a:defRPr/>
            </a:pPr>
            <a:endParaRPr lang="en-US" sz="1600" smtClean="0"/>
          </a:p>
          <a:p>
            <a:pPr marL="452438" indent="-452438">
              <a:buFont typeface="Monotype Sorts" pitchFamily="2" charset="2"/>
              <a:buNone/>
              <a:defRPr/>
            </a:pPr>
            <a:r>
              <a:rPr lang="en-US" sz="2800" smtClean="0"/>
              <a:t>	Results:	</a:t>
            </a:r>
            <a:r>
              <a:rPr lang="en-US" sz="2800" smtClean="0">
                <a:solidFill>
                  <a:schemeClr val="tx2"/>
                </a:solidFill>
              </a:rPr>
              <a:t>IRR* </a:t>
            </a:r>
            <a:r>
              <a:rPr lang="en-US" sz="2800" smtClean="0"/>
              <a:t>= </a:t>
            </a:r>
            <a:r>
              <a:rPr lang="en-US" sz="2800" smtClean="0">
                <a:solidFill>
                  <a:schemeClr val="tx2"/>
                </a:solidFill>
              </a:rPr>
              <a:t>34.26%</a:t>
            </a:r>
            <a:r>
              <a:rPr lang="en-US" sz="2800" smtClean="0"/>
              <a:t>	NPV = $818</a:t>
            </a:r>
          </a:p>
          <a:p>
            <a:pPr marL="452438" indent="-452438" algn="ctr">
              <a:buFont typeface="Monotype Sorts" pitchFamily="2" charset="2"/>
              <a:buNone/>
              <a:defRPr/>
            </a:pPr>
            <a:r>
              <a:rPr lang="en-US" sz="2400" smtClean="0"/>
              <a:t>*</a:t>
            </a:r>
            <a:r>
              <a:rPr lang="en-US" sz="2400" i="1" smtClean="0"/>
              <a:t>Lower IRR </a:t>
            </a:r>
            <a:r>
              <a:rPr lang="en-US" sz="2400" smtClean="0"/>
              <a:t>from adjusted cash-flow stream.  X is still Best.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687388"/>
            <a:ext cx="7391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Payback Period (PBP)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81100" y="3571875"/>
            <a:ext cx="6769100" cy="2689225"/>
          </a:xfrm>
          <a:ln cap="flat">
            <a:solidFill>
              <a:srgbClr val="000000"/>
            </a:solidFill>
          </a:ln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0" indent="0" algn="ctr">
              <a:buFont typeface="Monotype Sorts" pitchFamily="2" charset="2"/>
              <a:buNone/>
              <a:defRPr/>
            </a:pPr>
            <a:r>
              <a:rPr lang="en-US" sz="340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PBP</a:t>
            </a:r>
            <a:r>
              <a:rPr lang="en-US" sz="3400" smtClean="0">
                <a:solidFill>
                  <a:srgbClr val="A75151"/>
                </a:solidFill>
              </a:rPr>
              <a:t> </a:t>
            </a:r>
            <a:r>
              <a:rPr lang="en-US" sz="3400" smtClean="0"/>
              <a:t>is the period of time required for the cumulative expected cash flows from an investment project to equal the initial cash outflow.</a:t>
            </a: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762000" y="1981200"/>
            <a:ext cx="76708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0             1              2             3             4           5</a:t>
            </a:r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>
            <a:off x="928688" y="2422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>
            <a:off x="2376488" y="2422525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>
            <a:off x="3976688" y="2422525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>
            <a:off x="5500688" y="2422525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>
            <a:off x="7024688" y="2422525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>
            <a:off x="8320088" y="2422525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>
            <a:off x="928688" y="2727325"/>
            <a:ext cx="7391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180" name="Rectangle 14"/>
          <p:cNvSpPr>
            <a:spLocks noChangeArrowheads="1"/>
          </p:cNvSpPr>
          <p:nvPr/>
        </p:nvSpPr>
        <p:spPr bwMode="auto">
          <a:xfrm>
            <a:off x="328613" y="2819400"/>
            <a:ext cx="85915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  –40 K          10 K           12 K          15 K           10 K          7 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1"/>
          <p:cNvSpPr>
            <a:spLocks noChangeArrowheads="1"/>
          </p:cNvSpPr>
          <p:nvPr/>
        </p:nvSpPr>
        <p:spPr bwMode="auto">
          <a:xfrm>
            <a:off x="1371600" y="6096000"/>
            <a:ext cx="6553200" cy="381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176213"/>
            <a:ext cx="7086600" cy="1400175"/>
          </a:xfrm>
        </p:spPr>
        <p:txBody>
          <a:bodyPr/>
          <a:lstStyle/>
          <a:p>
            <a:pPr>
              <a:defRPr/>
            </a:pPr>
            <a:r>
              <a:rPr lang="en-US" sz="4300" b="1"/>
              <a:t>Replacing Projects 		 with Identical Projects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686800" cy="4267200"/>
          </a:xfrm>
        </p:spPr>
        <p:txBody>
          <a:bodyPr/>
          <a:lstStyle/>
          <a:p>
            <a:pPr marL="914400" indent="-914400">
              <a:buFont typeface="Monotype Sorts" pitchFamily="2" charset="2"/>
              <a:buNone/>
            </a:pPr>
            <a:r>
              <a:rPr lang="en-US" sz="3200" smtClean="0">
                <a:solidFill>
                  <a:srgbClr val="42B200"/>
                </a:solidFill>
              </a:rPr>
              <a:t>2.	</a:t>
            </a:r>
            <a:r>
              <a:rPr lang="en-US" sz="2600" smtClean="0">
                <a:solidFill>
                  <a:srgbClr val="42B200"/>
                </a:solidFill>
              </a:rPr>
              <a:t>Use </a:t>
            </a:r>
            <a:r>
              <a:rPr lang="en-US" sz="2600" i="1" smtClean="0">
                <a:solidFill>
                  <a:srgbClr val="42B200"/>
                </a:solidFill>
              </a:rPr>
              <a:t>Replacement Chain Approach </a:t>
            </a:r>
            <a:r>
              <a:rPr lang="en-US" sz="2600" smtClean="0">
                <a:solidFill>
                  <a:srgbClr val="42B200"/>
                </a:solidFill>
              </a:rPr>
              <a:t>(Appendix B) when project “Y” will be replaced.</a:t>
            </a:r>
          </a:p>
        </p:txBody>
      </p:sp>
      <p:sp>
        <p:nvSpPr>
          <p:cNvPr id="62469" name="Line 6"/>
          <p:cNvSpPr>
            <a:spLocks noChangeShapeType="1"/>
          </p:cNvSpPr>
          <p:nvPr/>
        </p:nvSpPr>
        <p:spPr bwMode="auto">
          <a:xfrm>
            <a:off x="1219200" y="3657600"/>
            <a:ext cx="6553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2470" name="Line 7"/>
          <p:cNvSpPr>
            <a:spLocks noChangeShapeType="1"/>
          </p:cNvSpPr>
          <p:nvPr/>
        </p:nvSpPr>
        <p:spPr bwMode="auto">
          <a:xfrm>
            <a:off x="1219200" y="32766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2471" name="Line 8"/>
          <p:cNvSpPr>
            <a:spLocks noChangeShapeType="1"/>
          </p:cNvSpPr>
          <p:nvPr/>
        </p:nvSpPr>
        <p:spPr bwMode="auto">
          <a:xfrm>
            <a:off x="3429000" y="32766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2472" name="Line 9"/>
          <p:cNvSpPr>
            <a:spLocks noChangeShapeType="1"/>
          </p:cNvSpPr>
          <p:nvPr/>
        </p:nvSpPr>
        <p:spPr bwMode="auto">
          <a:xfrm>
            <a:off x="5715000" y="32766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2473" name="Line 10"/>
          <p:cNvSpPr>
            <a:spLocks noChangeShapeType="1"/>
          </p:cNvSpPr>
          <p:nvPr/>
        </p:nvSpPr>
        <p:spPr bwMode="auto">
          <a:xfrm>
            <a:off x="7772400" y="32766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2474" name="Rectangle 11"/>
          <p:cNvSpPr>
            <a:spLocks noChangeArrowheads="1"/>
          </p:cNvSpPr>
          <p:nvPr/>
        </p:nvSpPr>
        <p:spPr bwMode="auto">
          <a:xfrm>
            <a:off x="1052513" y="2881313"/>
            <a:ext cx="68341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0                        1                         2                      3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519113" y="3719513"/>
            <a:ext cx="34798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CF76F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–$1,000               $2,000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2719388" y="4110038"/>
            <a:ext cx="34782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–1,000               $2,000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4903788" y="4481513"/>
            <a:ext cx="34782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–1,000               $2,000</a:t>
            </a:r>
          </a:p>
        </p:txBody>
      </p:sp>
      <p:sp>
        <p:nvSpPr>
          <p:cNvPr id="62478" name="Line 15"/>
          <p:cNvSpPr>
            <a:spLocks noChangeShapeType="1"/>
          </p:cNvSpPr>
          <p:nvPr/>
        </p:nvSpPr>
        <p:spPr bwMode="auto">
          <a:xfrm>
            <a:off x="4953000" y="4876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2479" name="Line 16"/>
          <p:cNvSpPr>
            <a:spLocks noChangeShapeType="1"/>
          </p:cNvSpPr>
          <p:nvPr/>
        </p:nvSpPr>
        <p:spPr bwMode="auto">
          <a:xfrm>
            <a:off x="7162800" y="4876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2480" name="Line 17"/>
          <p:cNvSpPr>
            <a:spLocks noChangeShapeType="1"/>
          </p:cNvSpPr>
          <p:nvPr/>
        </p:nvSpPr>
        <p:spPr bwMode="auto">
          <a:xfrm>
            <a:off x="2743200" y="4876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2481" name="Line 18"/>
          <p:cNvSpPr>
            <a:spLocks noChangeShapeType="1"/>
          </p:cNvSpPr>
          <p:nvPr/>
        </p:nvSpPr>
        <p:spPr bwMode="auto">
          <a:xfrm>
            <a:off x="533400" y="4876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19113" y="5014913"/>
            <a:ext cx="78708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–$1,000               $1,000               $1,000               $2,000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306388" y="5564188"/>
            <a:ext cx="8685212" cy="96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20000"/>
              </a:spcBef>
              <a:spcAft>
                <a:spcPct val="20000"/>
              </a:spcAft>
              <a:defRPr/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Results:</a:t>
            </a:r>
            <a:r>
              <a:rPr lang="en-US" sz="2400">
                <a:latin typeface="Arial" charset="0"/>
              </a:rPr>
              <a:t>	IRR = 100%</a:t>
            </a:r>
            <a:r>
              <a:rPr lang="en-US" sz="240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	   </a:t>
            </a:r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NPV*</a:t>
            </a:r>
            <a:r>
              <a:rPr lang="en-US" sz="2400">
                <a:solidFill>
                  <a:srgbClr val="42B2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=</a:t>
            </a:r>
            <a:r>
              <a:rPr lang="en-US" sz="2400">
                <a:solidFill>
                  <a:srgbClr val="42B2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$2,238.17</a:t>
            </a:r>
            <a:endParaRPr lang="en-US" sz="2400">
              <a:latin typeface="Arial" charset="0"/>
            </a:endParaRPr>
          </a:p>
          <a:p>
            <a:pPr algn="ctr" eaLnBrk="0" hangingPunct="0">
              <a:spcBef>
                <a:spcPct val="20000"/>
              </a:spcBef>
              <a:spcAft>
                <a:spcPct val="20000"/>
              </a:spcAft>
              <a:defRPr/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*</a:t>
            </a:r>
            <a:r>
              <a:rPr lang="en-US" sz="2400" i="1">
                <a:solidFill>
                  <a:srgbClr val="000000"/>
                </a:solidFill>
                <a:latin typeface="Arial" charset="0"/>
              </a:rPr>
              <a:t>Higher NPV, but the same IRR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.</a:t>
            </a:r>
            <a:r>
              <a:rPr lang="en-US" sz="2400">
                <a:solidFill>
                  <a:srgbClr val="42B200"/>
                </a:solidFill>
                <a:latin typeface="Arial" charset="0"/>
              </a:rPr>
              <a:t>  </a:t>
            </a:r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Y is Best</a:t>
            </a:r>
            <a:r>
              <a:rPr lang="en-US" sz="2400">
                <a:solidFill>
                  <a:srgbClr val="42B200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1600200" y="649288"/>
            <a:ext cx="73152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 dirty="0" smtClean="0"/>
              <a:t>C.  Project Life Differences</a:t>
            </a:r>
            <a:endParaRPr lang="en-US" b="1" dirty="0"/>
          </a:p>
        </p:txBody>
      </p:sp>
      <p:sp>
        <p:nvSpPr>
          <p:cNvPr id="63491" name="TextBox 6"/>
          <p:cNvSpPr txBox="1">
            <a:spLocks noChangeArrowheads="1"/>
          </p:cNvSpPr>
          <p:nvPr/>
        </p:nvSpPr>
        <p:spPr bwMode="auto">
          <a:xfrm>
            <a:off x="4114800" y="152400"/>
            <a:ext cx="4800600" cy="65405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800"/>
              <a:t>Remember to refer to Excel spreadsheet ‘</a:t>
            </a:r>
            <a:r>
              <a:rPr lang="en-US" sz="1800">
                <a:solidFill>
                  <a:srgbClr val="E10000"/>
                </a:solidFill>
              </a:rPr>
              <a:t>VW13E-13b.xlsx</a:t>
            </a:r>
            <a:r>
              <a:rPr lang="en-US" sz="1800"/>
              <a:t>’ and the ‘Life2’ tab.</a:t>
            </a:r>
          </a:p>
        </p:txBody>
      </p:sp>
      <p:pic>
        <p:nvPicPr>
          <p:cNvPr id="6349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752600"/>
            <a:ext cx="8153400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/>
              <a:t>Capital Rationing</a:t>
            </a:r>
          </a:p>
        </p:txBody>
      </p:sp>
      <p:sp>
        <p:nvSpPr>
          <p:cNvPr id="6451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930400"/>
            <a:ext cx="8001000" cy="2051050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114300" lvl="1" indent="0" algn="ctr">
              <a:buFont typeface="Monotype Sorts" pitchFamily="2" charset="2"/>
              <a:buNone/>
            </a:pPr>
            <a:r>
              <a:rPr lang="en-US" sz="3200" i="1" smtClean="0"/>
              <a:t>Capital Rationing </a:t>
            </a:r>
            <a:r>
              <a:rPr lang="en-US" sz="3200" smtClean="0"/>
              <a:t>occurs when a constraint (or budget ceiling) is placed on the total size of capital expenditures during a particular period.</a:t>
            </a:r>
          </a:p>
        </p:txBody>
      </p:sp>
      <p:sp>
        <p:nvSpPr>
          <p:cNvPr id="6451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4216400"/>
            <a:ext cx="7772400" cy="2224088"/>
          </a:xfrm>
        </p:spPr>
        <p:txBody>
          <a:bodyPr>
            <a:spAutoFit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i="1" smtClean="0">
                <a:solidFill>
                  <a:schemeClr val="tx2"/>
                </a:solidFill>
              </a:rPr>
              <a:t>Example</a:t>
            </a:r>
            <a:r>
              <a:rPr lang="en-US" smtClean="0">
                <a:solidFill>
                  <a:schemeClr val="tx2"/>
                </a:solidFill>
              </a:rPr>
              <a:t>:  </a:t>
            </a:r>
            <a:r>
              <a:rPr lang="en-US" smtClean="0"/>
              <a:t>Julie Miller must determine what investment opportunities to undertake for </a:t>
            </a:r>
            <a:r>
              <a:rPr lang="en-US" i="1" smtClean="0">
                <a:solidFill>
                  <a:schemeClr val="hlink"/>
                </a:solidFill>
              </a:rPr>
              <a:t>Basket Wonders (BW)</a:t>
            </a:r>
            <a:r>
              <a:rPr lang="en-US" smtClean="0"/>
              <a:t>.  She is limited to a </a:t>
            </a:r>
            <a:r>
              <a:rPr lang="en-US" smtClean="0">
                <a:solidFill>
                  <a:srgbClr val="42B200"/>
                </a:solidFill>
              </a:rPr>
              <a:t>maximum expenditure of $32,500 </a:t>
            </a:r>
            <a:r>
              <a:rPr lang="en-US" i="1" smtClean="0"/>
              <a:t>only</a:t>
            </a:r>
            <a:r>
              <a:rPr lang="en-US" smtClean="0"/>
              <a:t> for this capital budgeting period.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086600" cy="758825"/>
          </a:xfrm>
        </p:spPr>
        <p:txBody>
          <a:bodyPr/>
          <a:lstStyle/>
          <a:p>
            <a:pPr>
              <a:defRPr/>
            </a:pPr>
            <a:r>
              <a:rPr lang="en-US" b="1"/>
              <a:t>Available Projects for BW</a:t>
            </a:r>
          </a:p>
        </p:txBody>
      </p:sp>
      <p:sp>
        <p:nvSpPr>
          <p:cNvPr id="6553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032000"/>
            <a:ext cx="8001000" cy="4103688"/>
          </a:xfrm>
        </p:spPr>
        <p:txBody>
          <a:bodyPr>
            <a:spAutoFit/>
          </a:bodyPr>
          <a:lstStyle/>
          <a:p>
            <a:pPr marL="114300" lvl="1" indent="0">
              <a:buFont typeface="Monotype Sorts" pitchFamily="2" charset="2"/>
              <a:buNone/>
            </a:pPr>
            <a:r>
              <a:rPr lang="en-US" sz="2800" smtClean="0"/>
              <a:t>       </a:t>
            </a:r>
            <a:r>
              <a:rPr lang="en-US" sz="2800" u="sng" smtClean="0"/>
              <a:t>Project    ICO        IRR             NPV        PI</a:t>
            </a:r>
          </a:p>
          <a:p>
            <a:pPr marL="114300" lvl="1" indent="0">
              <a:buFont typeface="Monotype Sorts" pitchFamily="2" charset="2"/>
              <a:buNone/>
            </a:pPr>
            <a:r>
              <a:rPr lang="en-US" sz="2800" smtClean="0"/>
              <a:t>	A     $     500         18%	     $        50    1.10 	B	  5,000	  25		 6,500    2.30 	C 	  5,000	  37		 5,500    2.10 	D	  7,500	  20		 5,000    1.67 	E	12,500	  26		    500    1.04 	F	15,000 	  28	         21,000    2.40 	G	17,500	  19		 7,500    1.43 	H	25,000	  15		 6,000    1.24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ChangeArrowheads="1"/>
          </p:cNvSpPr>
          <p:nvPr/>
        </p:nvSpPr>
        <p:spPr bwMode="auto">
          <a:xfrm>
            <a:off x="762000" y="5257800"/>
            <a:ext cx="7924800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391400" cy="758825"/>
          </a:xfrm>
        </p:spPr>
        <p:txBody>
          <a:bodyPr/>
          <a:lstStyle/>
          <a:p>
            <a:pPr>
              <a:defRPr/>
            </a:pPr>
            <a:r>
              <a:rPr lang="en-US" b="1"/>
              <a:t>Choosing by IRRs for BW</a:t>
            </a:r>
          </a:p>
        </p:txBody>
      </p:sp>
      <p:sp>
        <p:nvSpPr>
          <p:cNvPr id="6656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981200"/>
            <a:ext cx="8001000" cy="4495800"/>
          </a:xfrm>
        </p:spPr>
        <p:txBody>
          <a:bodyPr/>
          <a:lstStyle/>
          <a:p>
            <a:pPr marL="114300" lvl="1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sz="3200" u="sng" smtClean="0"/>
              <a:t> Project    ICO        IRR           NPV      PI</a:t>
            </a:r>
            <a:endParaRPr lang="en-US" sz="3200" smtClean="0"/>
          </a:p>
          <a:p>
            <a:pPr marL="114300" lvl="1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sz="2900" smtClean="0"/>
              <a:t>	C     $  5,000	</a:t>
            </a:r>
            <a:r>
              <a:rPr lang="en-US" sz="2900" smtClean="0">
                <a:solidFill>
                  <a:schemeClr val="tx2"/>
                </a:solidFill>
              </a:rPr>
              <a:t>37%</a:t>
            </a:r>
            <a:r>
              <a:rPr lang="en-US" sz="2900" smtClean="0"/>
              <a:t>	       </a:t>
            </a:r>
            <a:r>
              <a:rPr lang="en-US" sz="2900" smtClean="0">
                <a:solidFill>
                  <a:schemeClr val="hlink"/>
                </a:solidFill>
              </a:rPr>
              <a:t>$  5,500</a:t>
            </a:r>
            <a:r>
              <a:rPr lang="en-US" sz="2900" smtClean="0"/>
              <a:t>    2.10 	F	15,000 	</a:t>
            </a:r>
            <a:r>
              <a:rPr lang="en-US" sz="2900" smtClean="0">
                <a:solidFill>
                  <a:schemeClr val="tx2"/>
                </a:solidFill>
              </a:rPr>
              <a:t>28</a:t>
            </a:r>
            <a:r>
              <a:rPr lang="en-US" sz="2900" smtClean="0"/>
              <a:t>	        </a:t>
            </a:r>
            <a:r>
              <a:rPr lang="en-US" sz="2900" smtClean="0">
                <a:solidFill>
                  <a:schemeClr val="hlink"/>
                </a:solidFill>
              </a:rPr>
              <a:t> 21,000</a:t>
            </a:r>
            <a:r>
              <a:rPr lang="en-US" sz="2900" smtClean="0"/>
              <a:t>    2.40 	E	12,500	</a:t>
            </a:r>
            <a:r>
              <a:rPr lang="en-US" sz="2900" smtClean="0">
                <a:solidFill>
                  <a:schemeClr val="tx2"/>
                </a:solidFill>
              </a:rPr>
              <a:t>26</a:t>
            </a:r>
            <a:r>
              <a:rPr lang="en-US" sz="2900" smtClean="0"/>
              <a:t>		   </a:t>
            </a:r>
            <a:r>
              <a:rPr lang="en-US" sz="2900" smtClean="0">
                <a:solidFill>
                  <a:schemeClr val="hlink"/>
                </a:solidFill>
              </a:rPr>
              <a:t>  500</a:t>
            </a:r>
            <a:r>
              <a:rPr lang="en-US" sz="2900" smtClean="0"/>
              <a:t>    1.04 	B	  5,000	25		  6,500    2.30</a:t>
            </a:r>
          </a:p>
          <a:p>
            <a:pPr marL="114300" lvl="1" indent="0"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smtClean="0"/>
              <a:t>             Projects C, F, and E have the		 three </a:t>
            </a:r>
            <a:r>
              <a:rPr lang="en-US" sz="2800" i="1" smtClean="0">
                <a:solidFill>
                  <a:schemeClr val="tx2"/>
                </a:solidFill>
              </a:rPr>
              <a:t>largest IRRs</a:t>
            </a:r>
            <a:r>
              <a:rPr lang="en-US" sz="2800" smtClean="0"/>
              <a:t>.</a:t>
            </a:r>
          </a:p>
          <a:p>
            <a:pPr marL="114300" lvl="1" indent="0"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smtClean="0"/>
              <a:t>The resulting </a:t>
            </a:r>
            <a:r>
              <a:rPr lang="en-US" sz="2800" i="1" smtClean="0">
                <a:solidFill>
                  <a:schemeClr val="hlink"/>
                </a:solidFill>
              </a:rPr>
              <a:t>increase</a:t>
            </a:r>
            <a:r>
              <a:rPr lang="en-US" sz="2800" smtClean="0">
                <a:solidFill>
                  <a:schemeClr val="hlink"/>
                </a:solidFill>
              </a:rPr>
              <a:t> </a:t>
            </a:r>
            <a:r>
              <a:rPr lang="en-US" sz="2800" smtClean="0"/>
              <a:t>in</a:t>
            </a:r>
            <a:r>
              <a:rPr lang="en-US" sz="2800" smtClean="0">
                <a:solidFill>
                  <a:schemeClr val="hlink"/>
                </a:solidFill>
              </a:rPr>
              <a:t> shareholder wealth</a:t>
            </a:r>
            <a:r>
              <a:rPr lang="en-US" sz="2800" smtClean="0"/>
              <a:t> is </a:t>
            </a:r>
            <a:r>
              <a:rPr lang="en-US" sz="2800" smtClean="0">
                <a:solidFill>
                  <a:schemeClr val="hlink"/>
                </a:solidFill>
              </a:rPr>
              <a:t>$27,000</a:t>
            </a:r>
            <a:r>
              <a:rPr lang="en-US" sz="2800" smtClean="0"/>
              <a:t> with a </a:t>
            </a:r>
            <a:r>
              <a:rPr lang="en-US" sz="2800" smtClean="0">
                <a:solidFill>
                  <a:srgbClr val="42B200"/>
                </a:solidFill>
              </a:rPr>
              <a:t>$32,500 outlay</a:t>
            </a:r>
            <a:r>
              <a:rPr lang="en-US" sz="2800" smtClean="0"/>
              <a:t>.</a:t>
            </a:r>
          </a:p>
        </p:txBody>
      </p:sp>
      <p:sp>
        <p:nvSpPr>
          <p:cNvPr id="66565" name="Line 6"/>
          <p:cNvSpPr>
            <a:spLocks noChangeShapeType="1"/>
          </p:cNvSpPr>
          <p:nvPr/>
        </p:nvSpPr>
        <p:spPr bwMode="auto">
          <a:xfrm>
            <a:off x="838200" y="3835400"/>
            <a:ext cx="76962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ChangeArrowheads="1"/>
          </p:cNvSpPr>
          <p:nvPr/>
        </p:nvSpPr>
        <p:spPr bwMode="auto">
          <a:xfrm>
            <a:off x="838200" y="5257800"/>
            <a:ext cx="7620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391400" cy="758825"/>
          </a:xfrm>
        </p:spPr>
        <p:txBody>
          <a:bodyPr/>
          <a:lstStyle/>
          <a:p>
            <a:pPr>
              <a:defRPr/>
            </a:pPr>
            <a:r>
              <a:rPr lang="en-US" b="1"/>
              <a:t>Choosing by NPVs for BW</a:t>
            </a:r>
          </a:p>
        </p:txBody>
      </p:sp>
      <p:sp>
        <p:nvSpPr>
          <p:cNvPr id="67588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981200"/>
            <a:ext cx="8001000" cy="4419600"/>
          </a:xfrm>
        </p:spPr>
        <p:txBody>
          <a:bodyPr/>
          <a:lstStyle/>
          <a:p>
            <a:pPr marL="114300" lvl="1" indent="0">
              <a:buFont typeface="Monotype Sorts" pitchFamily="2" charset="2"/>
              <a:buNone/>
            </a:pPr>
            <a:r>
              <a:rPr lang="en-US" sz="3200" u="sng" smtClean="0"/>
              <a:t> Project    ICO        IRR           NPV      PI</a:t>
            </a:r>
            <a:endParaRPr lang="en-US" sz="3200" smtClean="0"/>
          </a:p>
          <a:p>
            <a:pPr marL="114300" lvl="1" indent="0">
              <a:buFont typeface="Monotype Sorts" pitchFamily="2" charset="2"/>
              <a:buNone/>
            </a:pPr>
            <a:r>
              <a:rPr lang="en-US" sz="2800" smtClean="0"/>
              <a:t> 	F     $15,000 	28%	        </a:t>
            </a:r>
            <a:r>
              <a:rPr lang="en-US" sz="2800" smtClean="0">
                <a:solidFill>
                  <a:schemeClr val="tx2"/>
                </a:solidFill>
              </a:rPr>
              <a:t>$21,000</a:t>
            </a:r>
            <a:r>
              <a:rPr lang="en-US" sz="2800" smtClean="0"/>
              <a:t>    2.40 	G	17,500	19		</a:t>
            </a:r>
            <a:r>
              <a:rPr lang="en-US" sz="2800" smtClean="0">
                <a:solidFill>
                  <a:schemeClr val="tx2"/>
                </a:solidFill>
              </a:rPr>
              <a:t>   7,500</a:t>
            </a:r>
            <a:r>
              <a:rPr lang="en-US" sz="2800" smtClean="0"/>
              <a:t>    1.43 	B	  5,000	25		   6,500    2.30</a:t>
            </a:r>
          </a:p>
          <a:p>
            <a:pPr marL="114300" lvl="1" indent="0" algn="ctr">
              <a:buFont typeface="Monotype Sorts" pitchFamily="2" charset="2"/>
              <a:buNone/>
            </a:pPr>
            <a:r>
              <a:rPr lang="en-US" sz="3200" smtClean="0"/>
              <a:t>	Projects F and G have the 		two </a:t>
            </a:r>
            <a:r>
              <a:rPr lang="en-US" sz="3200" i="1" smtClean="0">
                <a:solidFill>
                  <a:schemeClr val="tx2"/>
                </a:solidFill>
              </a:rPr>
              <a:t>largest NPVs</a:t>
            </a:r>
            <a:r>
              <a:rPr lang="en-US" sz="3200" smtClean="0"/>
              <a:t>.</a:t>
            </a:r>
          </a:p>
          <a:p>
            <a:pPr marL="114300" lvl="1" indent="0" algn="ctr">
              <a:buFont typeface="Monotype Sorts" pitchFamily="2" charset="2"/>
              <a:buNone/>
            </a:pPr>
            <a:r>
              <a:rPr lang="en-US" sz="2800" smtClean="0"/>
              <a:t>The resulting </a:t>
            </a:r>
            <a:r>
              <a:rPr lang="en-US" sz="2800" i="1" smtClean="0">
                <a:solidFill>
                  <a:schemeClr val="hlink"/>
                </a:solidFill>
              </a:rPr>
              <a:t>increase</a:t>
            </a:r>
            <a:r>
              <a:rPr lang="en-US" sz="2800" smtClean="0">
                <a:solidFill>
                  <a:schemeClr val="hlink"/>
                </a:solidFill>
              </a:rPr>
              <a:t> </a:t>
            </a:r>
            <a:r>
              <a:rPr lang="en-US" sz="2800" smtClean="0"/>
              <a:t>in</a:t>
            </a:r>
            <a:r>
              <a:rPr lang="en-US" sz="2800" smtClean="0">
                <a:solidFill>
                  <a:schemeClr val="hlink"/>
                </a:solidFill>
              </a:rPr>
              <a:t> shareholder wealth</a:t>
            </a:r>
            <a:r>
              <a:rPr lang="en-US" sz="2800" smtClean="0"/>
              <a:t> is </a:t>
            </a:r>
            <a:r>
              <a:rPr lang="en-US" sz="2800" smtClean="0">
                <a:solidFill>
                  <a:schemeClr val="hlink"/>
                </a:solidFill>
              </a:rPr>
              <a:t>$28,500</a:t>
            </a:r>
            <a:r>
              <a:rPr lang="en-US" sz="2800" smtClean="0"/>
              <a:t> with a </a:t>
            </a:r>
            <a:r>
              <a:rPr lang="en-US" sz="2800" smtClean="0">
                <a:solidFill>
                  <a:srgbClr val="42B200"/>
                </a:solidFill>
              </a:rPr>
              <a:t>$32,500 outlay</a:t>
            </a:r>
            <a:r>
              <a:rPr lang="en-US" sz="2800" smtClean="0"/>
              <a:t>.</a:t>
            </a:r>
          </a:p>
        </p:txBody>
      </p:sp>
      <p:sp>
        <p:nvSpPr>
          <p:cNvPr id="67589" name="Line 6"/>
          <p:cNvSpPr>
            <a:spLocks noChangeShapeType="1"/>
          </p:cNvSpPr>
          <p:nvPr/>
        </p:nvSpPr>
        <p:spPr bwMode="auto">
          <a:xfrm>
            <a:off x="762000" y="3543300"/>
            <a:ext cx="76962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ChangeArrowheads="1"/>
          </p:cNvSpPr>
          <p:nvPr/>
        </p:nvSpPr>
        <p:spPr bwMode="auto">
          <a:xfrm>
            <a:off x="533400" y="5334000"/>
            <a:ext cx="8305800" cy="1066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/>
              <a:t>Choosing by PIs for BW</a:t>
            </a:r>
          </a:p>
        </p:txBody>
      </p:sp>
      <p:sp>
        <p:nvSpPr>
          <p:cNvPr id="6861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828800"/>
            <a:ext cx="8763000" cy="4572000"/>
          </a:xfrm>
        </p:spPr>
        <p:txBody>
          <a:bodyPr/>
          <a:lstStyle/>
          <a:p>
            <a:pPr marL="114300" lvl="1" indent="0">
              <a:buFont typeface="Monotype Sorts" pitchFamily="2" charset="2"/>
              <a:buNone/>
            </a:pPr>
            <a:r>
              <a:rPr lang="en-US" sz="3200" smtClean="0"/>
              <a:t>   </a:t>
            </a:r>
            <a:r>
              <a:rPr lang="en-US" sz="3200" u="sng" smtClean="0"/>
              <a:t> Project    ICO        IRR           NPV      PI</a:t>
            </a:r>
            <a:endParaRPr lang="en-US" sz="3200" smtClean="0"/>
          </a:p>
          <a:p>
            <a:pPr marL="114300" lvl="1" indent="0">
              <a:buFont typeface="Monotype Sorts" pitchFamily="2" charset="2"/>
              <a:buNone/>
            </a:pPr>
            <a:r>
              <a:rPr lang="en-US" sz="2800" smtClean="0"/>
              <a:t>  	F	 $15,000 	    28%	  </a:t>
            </a:r>
            <a:r>
              <a:rPr lang="en-US" sz="2800" smtClean="0">
                <a:solidFill>
                  <a:schemeClr val="hlink"/>
                </a:solidFill>
              </a:rPr>
              <a:t>$21,000</a:t>
            </a:r>
            <a:r>
              <a:rPr lang="en-US" sz="2800" smtClean="0"/>
              <a:t>    </a:t>
            </a:r>
            <a:r>
              <a:rPr lang="en-US" sz="2800" smtClean="0">
                <a:solidFill>
                  <a:schemeClr val="tx2"/>
                </a:solidFill>
              </a:rPr>
              <a:t>2.40</a:t>
            </a:r>
            <a:r>
              <a:rPr lang="en-US" sz="2800" smtClean="0"/>
              <a:t>		B	     5,000	    25	    </a:t>
            </a:r>
            <a:r>
              <a:rPr lang="en-US" sz="2800" smtClean="0">
                <a:solidFill>
                  <a:schemeClr val="hlink"/>
                </a:solidFill>
              </a:rPr>
              <a:t>	      6,500</a:t>
            </a:r>
            <a:r>
              <a:rPr lang="en-US" sz="2800" smtClean="0"/>
              <a:t>    </a:t>
            </a:r>
            <a:r>
              <a:rPr lang="en-US" sz="2800" smtClean="0">
                <a:solidFill>
                  <a:schemeClr val="tx2"/>
                </a:solidFill>
              </a:rPr>
              <a:t>2.30</a:t>
            </a:r>
            <a:r>
              <a:rPr lang="en-US" sz="2800" smtClean="0"/>
              <a:t> 		C 	     5,000	    37    </a:t>
            </a:r>
            <a:r>
              <a:rPr lang="en-US" sz="2800" smtClean="0">
                <a:solidFill>
                  <a:schemeClr val="hlink"/>
                </a:solidFill>
              </a:rPr>
              <a:t>	      5,500</a:t>
            </a:r>
            <a:r>
              <a:rPr lang="en-US" sz="2800" smtClean="0"/>
              <a:t>    </a:t>
            </a:r>
            <a:r>
              <a:rPr lang="en-US" sz="2800" smtClean="0">
                <a:solidFill>
                  <a:schemeClr val="tx2"/>
                </a:solidFill>
              </a:rPr>
              <a:t>2.10</a:t>
            </a:r>
            <a:r>
              <a:rPr lang="en-US" sz="2800" smtClean="0"/>
              <a:t> 		D	     7,500	    20		      </a:t>
            </a:r>
            <a:r>
              <a:rPr lang="en-US" sz="2800" smtClean="0">
                <a:solidFill>
                  <a:schemeClr val="hlink"/>
                </a:solidFill>
              </a:rPr>
              <a:t>5,000</a:t>
            </a:r>
            <a:r>
              <a:rPr lang="en-US" sz="2800" smtClean="0"/>
              <a:t>    </a:t>
            </a:r>
            <a:r>
              <a:rPr lang="en-US" sz="2800" smtClean="0">
                <a:solidFill>
                  <a:schemeClr val="tx2"/>
                </a:solidFill>
              </a:rPr>
              <a:t>1.67</a:t>
            </a:r>
            <a:r>
              <a:rPr lang="en-US" sz="2800" smtClean="0"/>
              <a:t> 		G	   17,500	    19	    	      7,500    1.43</a:t>
            </a:r>
          </a:p>
          <a:p>
            <a:pPr marL="114300" lvl="1" indent="0" algn="ctr">
              <a:buFont typeface="Monotype Sorts" pitchFamily="2" charset="2"/>
              <a:buNone/>
            </a:pPr>
            <a:r>
              <a:rPr lang="en-US" sz="2800" smtClean="0"/>
              <a:t>Projects F, B, C, and D have the four </a:t>
            </a:r>
            <a:r>
              <a:rPr lang="en-US" sz="2800" i="1" smtClean="0">
                <a:solidFill>
                  <a:schemeClr val="tx2"/>
                </a:solidFill>
              </a:rPr>
              <a:t>largest PIs</a:t>
            </a:r>
            <a:r>
              <a:rPr lang="en-US" sz="2800" smtClean="0"/>
              <a:t>.</a:t>
            </a:r>
          </a:p>
          <a:p>
            <a:pPr marL="114300" lvl="1" indent="0" algn="ctr">
              <a:buFont typeface="Monotype Sorts" pitchFamily="2" charset="2"/>
              <a:buNone/>
            </a:pPr>
            <a:r>
              <a:rPr lang="en-US" sz="2800" smtClean="0"/>
              <a:t>The resulting </a:t>
            </a:r>
            <a:r>
              <a:rPr lang="en-US" sz="2800" i="1" smtClean="0">
                <a:solidFill>
                  <a:schemeClr val="hlink"/>
                </a:solidFill>
              </a:rPr>
              <a:t>increase</a:t>
            </a:r>
            <a:r>
              <a:rPr lang="en-US" sz="2800" smtClean="0">
                <a:solidFill>
                  <a:schemeClr val="hlink"/>
                </a:solidFill>
              </a:rPr>
              <a:t> </a:t>
            </a:r>
            <a:r>
              <a:rPr lang="en-US" sz="2800" smtClean="0"/>
              <a:t>in</a:t>
            </a:r>
            <a:r>
              <a:rPr lang="en-US" sz="2800" smtClean="0">
                <a:solidFill>
                  <a:schemeClr val="hlink"/>
                </a:solidFill>
              </a:rPr>
              <a:t> shareholder wealth</a:t>
            </a:r>
            <a:r>
              <a:rPr lang="en-US" sz="2800" smtClean="0"/>
              <a:t> is </a:t>
            </a:r>
            <a:r>
              <a:rPr lang="en-US" sz="2800" smtClean="0">
                <a:solidFill>
                  <a:schemeClr val="hlink"/>
                </a:solidFill>
              </a:rPr>
              <a:t>$38,000</a:t>
            </a:r>
            <a:r>
              <a:rPr lang="en-US" sz="2800" smtClean="0"/>
              <a:t> with a </a:t>
            </a:r>
            <a:r>
              <a:rPr lang="en-US" sz="2800" smtClean="0">
                <a:solidFill>
                  <a:srgbClr val="42B200"/>
                </a:solidFill>
              </a:rPr>
              <a:t>$32,500 outlay</a:t>
            </a:r>
            <a:r>
              <a:rPr lang="en-US" sz="2800" smtClean="0"/>
              <a:t>.</a:t>
            </a:r>
          </a:p>
        </p:txBody>
      </p:sp>
      <p:sp>
        <p:nvSpPr>
          <p:cNvPr id="68613" name="Line 6"/>
          <p:cNvSpPr>
            <a:spLocks noChangeShapeType="1"/>
          </p:cNvSpPr>
          <p:nvPr/>
        </p:nvSpPr>
        <p:spPr bwMode="auto">
          <a:xfrm>
            <a:off x="685800" y="4241800"/>
            <a:ext cx="76962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"/>
          <p:cNvSpPr>
            <a:spLocks noChangeArrowheads="1"/>
          </p:cNvSpPr>
          <p:nvPr/>
        </p:nvSpPr>
        <p:spPr bwMode="auto">
          <a:xfrm>
            <a:off x="533400" y="4800600"/>
            <a:ext cx="8382000" cy="1600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35013"/>
            <a:ext cx="7086600" cy="758825"/>
          </a:xfrm>
        </p:spPr>
        <p:txBody>
          <a:bodyPr/>
          <a:lstStyle/>
          <a:p>
            <a:pPr>
              <a:defRPr/>
            </a:pPr>
            <a:r>
              <a:rPr lang="en-US" b="1"/>
              <a:t>Summary of Comparison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828800"/>
            <a:ext cx="8915400" cy="4572000"/>
          </a:xfrm>
        </p:spPr>
        <p:txBody>
          <a:bodyPr/>
          <a:lstStyle/>
          <a:p>
            <a:pPr marL="114300" lvl="1" indent="0">
              <a:buFont typeface="Monotype Sorts" pitchFamily="2" charset="2"/>
              <a:buNone/>
              <a:defRPr/>
            </a:pPr>
            <a:r>
              <a:rPr lang="en-US" sz="3200" u="sng"/>
              <a:t> Method</a:t>
            </a:r>
            <a:r>
              <a:rPr lang="en-US" sz="3200"/>
              <a:t>   </a:t>
            </a:r>
            <a:r>
              <a:rPr lang="en-US" sz="3200" u="sng"/>
              <a:t>Projects Accepted</a:t>
            </a:r>
            <a:r>
              <a:rPr lang="en-US" sz="3200"/>
              <a:t>     </a:t>
            </a:r>
            <a:r>
              <a:rPr lang="en-US" sz="3200" u="sng"/>
              <a:t>Value Added</a:t>
            </a:r>
          </a:p>
          <a:p>
            <a:pPr marL="114300" lvl="1" indent="0">
              <a:buFont typeface="Monotype Sorts" pitchFamily="2" charset="2"/>
              <a:buNone/>
              <a:defRPr/>
            </a:pPr>
            <a:r>
              <a:rPr lang="en-US" sz="3200">
                <a:solidFill>
                  <a:schemeClr val="hlink"/>
                </a:solidFill>
              </a:rPr>
              <a:t>     PI	      F, B, C, and D             $38,000</a:t>
            </a:r>
            <a:endParaRPr lang="en-US" sz="3200"/>
          </a:p>
          <a:p>
            <a:pPr marL="114300" lvl="1" indent="0">
              <a:buFont typeface="Monotype Sorts" pitchFamily="2" charset="2"/>
              <a:buNone/>
              <a:defRPr/>
            </a:pPr>
            <a:r>
              <a:rPr lang="en-US" sz="3200"/>
              <a:t>   NPV		  F and G                   $28,500</a:t>
            </a:r>
          </a:p>
          <a:p>
            <a:pPr marL="114300" lvl="1" indent="0">
              <a:buFont typeface="Monotype Sorts" pitchFamily="2" charset="2"/>
              <a:buNone/>
              <a:defRPr/>
            </a:pPr>
            <a:r>
              <a:rPr lang="en-US" sz="3200"/>
              <a:t>    IRR		C, F, and E                $27,000</a:t>
            </a:r>
          </a:p>
          <a:p>
            <a:pPr marL="114300" lvl="1" indent="0" algn="ctr">
              <a:buFont typeface="Monotype Sorts" pitchFamily="2" charset="2"/>
              <a:buNone/>
              <a:defRPr/>
            </a:pPr>
            <a:endParaRPr lang="en-US" sz="1200"/>
          </a:p>
          <a:p>
            <a:pPr marL="114300" lvl="1" indent="0" algn="ctr">
              <a:buFont typeface="Monotype Sorts" pitchFamily="2" charset="2"/>
              <a:buNone/>
              <a:defRPr/>
            </a:pPr>
            <a:r>
              <a:rPr lang="en-US" sz="3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</a:t>
            </a:r>
            <a:r>
              <a:rPr lang="en-US" sz="3200"/>
              <a:t> generates the </a:t>
            </a:r>
            <a:r>
              <a:rPr lang="en-US" sz="3200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greatest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increase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/>
              <a:t>in </a:t>
            </a:r>
            <a:r>
              <a:rPr lang="en-US" sz="3200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shareholder wealth </a:t>
            </a:r>
            <a:r>
              <a:rPr lang="en-US" sz="3200"/>
              <a:t>when a limited capital budget exists for a </a:t>
            </a:r>
            <a:r>
              <a:rPr lang="en-US" sz="3200" i="1"/>
              <a:t>single period</a:t>
            </a:r>
            <a:r>
              <a:rPr lang="en-US" sz="320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60350"/>
            <a:ext cx="6400800" cy="1308100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4000" b="1"/>
              <a:t>Single-Point Estimate and Sensitivity Analysis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3898900"/>
            <a:ext cx="7848600" cy="2425700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80000"/>
              </a:lnSpc>
              <a:buSzTx/>
              <a:buFontTx/>
              <a:buChar char="•"/>
            </a:pPr>
            <a:r>
              <a:rPr lang="en-US" sz="2400" smtClean="0"/>
              <a:t>Allows us to change from “</a:t>
            </a:r>
            <a:r>
              <a:rPr lang="en-US" sz="2400" i="1" smtClean="0"/>
              <a:t>single-point</a:t>
            </a:r>
            <a:r>
              <a:rPr lang="en-US" sz="2400" smtClean="0"/>
              <a:t>” (i.e., revenue, installation cost, salvage, etc.) estimates to a “</a:t>
            </a:r>
            <a:r>
              <a:rPr lang="en-US" sz="2400" i="1" smtClean="0"/>
              <a:t>what if</a:t>
            </a:r>
            <a:r>
              <a:rPr lang="en-US" sz="2400" smtClean="0"/>
              <a:t>” analysis</a:t>
            </a:r>
          </a:p>
          <a:p>
            <a:pPr>
              <a:lnSpc>
                <a:spcPct val="80000"/>
              </a:lnSpc>
              <a:buSzTx/>
              <a:buFontTx/>
              <a:buChar char="•"/>
            </a:pPr>
            <a:r>
              <a:rPr lang="en-US" sz="2400" smtClean="0"/>
              <a:t>Utilize a “base-case” to compare the impact of individual variable changes</a:t>
            </a:r>
          </a:p>
          <a:p>
            <a:pPr lvl="1">
              <a:lnSpc>
                <a:spcPct val="80000"/>
              </a:lnSpc>
              <a:buSzTx/>
              <a:buFontTx/>
              <a:buChar char="•"/>
            </a:pPr>
            <a:r>
              <a:rPr lang="en-US" smtClean="0"/>
              <a:t>E.g., Change forecasted sales units to see impact on the project’s NPV</a:t>
            </a:r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635000" y="2082800"/>
            <a:ext cx="8153400" cy="1676400"/>
          </a:xfrm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buFont typeface="Monotype Sorts" pitchFamily="2" charset="2"/>
              <a:buNone/>
              <a:defRPr/>
            </a:pPr>
            <a:r>
              <a:rPr lang="en-US" sz="2400" smtClean="0"/>
              <a:t>  </a:t>
            </a:r>
            <a:r>
              <a:rPr lang="en-US" sz="2600" i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Sensitivity Analysis</a:t>
            </a:r>
            <a:r>
              <a:rPr lang="en-US" sz="2600" smtClean="0"/>
              <a:t>: A type of “what-if” uncertainty analysis in which variables or assumptions are changed from a base case in order to determine their impact on a project’s measured results (such as NPV or IRR).</a:t>
            </a:r>
            <a:endParaRPr lang="en-US" sz="260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ChangeArrowheads="1"/>
          </p:cNvSpPr>
          <p:nvPr/>
        </p:nvSpPr>
        <p:spPr bwMode="auto">
          <a:xfrm>
            <a:off x="800100" y="5715000"/>
            <a:ext cx="79248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/>
              <a:t>Post-Completion Audit</a:t>
            </a:r>
          </a:p>
        </p:txBody>
      </p:sp>
      <p:sp>
        <p:nvSpPr>
          <p:cNvPr id="7168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981200"/>
            <a:ext cx="8229600" cy="1828800"/>
          </a:xfrm>
        </p:spPr>
        <p:txBody>
          <a:bodyPr/>
          <a:lstStyle/>
          <a:p>
            <a:pPr marL="114300" lvl="1" indent="0" algn="ctr">
              <a:buFont typeface="Monotype Sorts" pitchFamily="2" charset="2"/>
              <a:buNone/>
            </a:pPr>
            <a:r>
              <a:rPr lang="en-US" sz="3200" i="1" smtClean="0"/>
              <a:t>Post-completion Audit</a:t>
            </a:r>
          </a:p>
          <a:p>
            <a:pPr marL="114300" lvl="1" indent="0" algn="ctr">
              <a:buFont typeface="Monotype Sorts" pitchFamily="2" charset="2"/>
              <a:buNone/>
            </a:pPr>
            <a:r>
              <a:rPr lang="en-US" sz="2800" smtClean="0"/>
              <a:t>A formal comparison of the actual costs and benefits of a project with original estimates.</a:t>
            </a:r>
          </a:p>
        </p:txBody>
      </p:sp>
      <p:sp>
        <p:nvSpPr>
          <p:cNvPr id="71685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3886200"/>
            <a:ext cx="8305800" cy="2667000"/>
          </a:xfrm>
        </p:spPr>
        <p:txBody>
          <a:bodyPr/>
          <a:lstStyle/>
          <a:p>
            <a:pPr marL="114300" lvl="1" indent="0" algn="ctr">
              <a:buSzTx/>
              <a:buFontTx/>
              <a:buChar char="•"/>
            </a:pPr>
            <a:r>
              <a:rPr lang="en-US" sz="2800" smtClean="0"/>
              <a:t>  Identify any project weaknesses</a:t>
            </a:r>
          </a:p>
          <a:p>
            <a:pPr marL="114300" lvl="1" indent="0" algn="ctr">
              <a:buSzTx/>
              <a:buFontTx/>
              <a:buChar char="•"/>
            </a:pPr>
            <a:r>
              <a:rPr lang="en-US" sz="2800" smtClean="0"/>
              <a:t>  Develop a possible set of corrective actions</a:t>
            </a:r>
          </a:p>
          <a:p>
            <a:pPr marL="114300" lvl="1" indent="0" algn="ctr">
              <a:buSzTx/>
              <a:buFontTx/>
              <a:buChar char="•"/>
            </a:pPr>
            <a:r>
              <a:rPr lang="en-US" sz="2800" smtClean="0"/>
              <a:t>  Provide appropriate feedback</a:t>
            </a:r>
            <a:endParaRPr lang="en-US" sz="3200" smtClean="0"/>
          </a:p>
          <a:p>
            <a:pPr marL="114300" lvl="1" indent="0" algn="ctr">
              <a:buFont typeface="Monotype Sorts" pitchFamily="2" charset="2"/>
              <a:buNone/>
            </a:pPr>
            <a:r>
              <a:rPr lang="en-US" sz="3200" smtClean="0">
                <a:solidFill>
                  <a:schemeClr val="hlink"/>
                </a:solidFill>
              </a:rPr>
              <a:t>Result:  </a:t>
            </a:r>
            <a:r>
              <a:rPr lang="en-US" sz="3200" smtClean="0">
                <a:solidFill>
                  <a:schemeClr val="tx2"/>
                </a:solidFill>
              </a:rPr>
              <a:t>Making better future decisions!</a:t>
            </a:r>
          </a:p>
        </p:txBody>
      </p:sp>
      <p:sp>
        <p:nvSpPr>
          <p:cNvPr id="71686" name="Line 8"/>
          <p:cNvSpPr>
            <a:spLocks noChangeShapeType="1"/>
          </p:cNvSpPr>
          <p:nvPr/>
        </p:nvSpPr>
        <p:spPr bwMode="auto">
          <a:xfrm>
            <a:off x="457200" y="3733800"/>
            <a:ext cx="830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608013"/>
            <a:ext cx="6781800" cy="1012825"/>
          </a:xfrm>
        </p:spPr>
        <p:txBody>
          <a:bodyPr/>
          <a:lstStyle/>
          <a:p>
            <a:pPr>
              <a:defRPr/>
            </a:pPr>
            <a:r>
              <a:rPr lang="en-US" sz="6000" b="1" dirty="0" smtClean="0"/>
              <a:t>Payback Period</a:t>
            </a:r>
            <a:endParaRPr lang="en-US" sz="6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541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Year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Cash Flows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Cumulative Inflows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(40,000)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--------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10,000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10,000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12,000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22,000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15,000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37,000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10,000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47,000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7,000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54,000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ChangeArrowheads="1"/>
          </p:cNvSpPr>
          <p:nvPr/>
        </p:nvSpPr>
        <p:spPr bwMode="auto">
          <a:xfrm>
            <a:off x="990600" y="3733800"/>
            <a:ext cx="7543800" cy="1143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xfrm>
            <a:off x="1752600" y="725488"/>
            <a:ext cx="7010400" cy="7588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/>
              <a:t>Multiple IRR Problem*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876800"/>
            <a:ext cx="8382000" cy="1295400"/>
          </a:xfrm>
          <a:effectLst>
            <a:outerShdw algn="ctr" rotWithShape="0">
              <a:schemeClr val="bg2"/>
            </a:outerShdw>
          </a:effectLst>
        </p:spPr>
        <p:txBody>
          <a:bodyPr/>
          <a:lstStyle/>
          <a:p>
            <a:pPr marL="342900" lvl="3" indent="0" algn="ctr">
              <a:buFont typeface="Monotype Sorts" pitchFamily="2" charset="2"/>
              <a:buNone/>
              <a:defRPr/>
            </a:pPr>
            <a:r>
              <a:rPr lang="en-US" sz="3200"/>
              <a:t> 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Two!!  </a:t>
            </a:r>
            <a:r>
              <a:rPr lang="en-US" sz="3200"/>
              <a:t>There are as many potential 	IRRs as there are sign changes.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905000"/>
            <a:ext cx="8686800" cy="2971800"/>
          </a:xfrm>
        </p:spPr>
        <p:txBody>
          <a:bodyPr/>
          <a:lstStyle/>
          <a:p>
            <a:pPr lvl="1" algn="ctr">
              <a:buFont typeface="Monotype Sorts" pitchFamily="2" charset="2"/>
              <a:buNone/>
              <a:defRPr/>
            </a:pPr>
            <a:r>
              <a:rPr lang="en-US" sz="3200" smtClean="0"/>
              <a:t>Let us assume the following cash flow pattern for a project for Years 0 to 4:</a:t>
            </a:r>
          </a:p>
          <a:p>
            <a:pPr lvl="1" algn="ctr">
              <a:buFont typeface="Monotype Sorts" pitchFamily="2" charset="2"/>
              <a:buNone/>
              <a:defRPr/>
            </a:pPr>
            <a:r>
              <a:rPr lang="en-US" sz="3200" smtClean="0"/>
              <a:t>–$100  +$100  +$900  –$1,000</a:t>
            </a:r>
          </a:p>
          <a:p>
            <a:pPr lvl="1" algn="ctr">
              <a:buFont typeface="Monotype Sorts" pitchFamily="2" charset="2"/>
              <a:buNone/>
              <a:defRPr/>
            </a:pPr>
            <a:r>
              <a:rPr lang="en-US" sz="32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How many </a:t>
            </a:r>
            <a:r>
              <a:rPr lang="en-US" sz="3200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potential</a:t>
            </a:r>
            <a:r>
              <a:rPr lang="en-US" sz="32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IRRs could this project have?</a:t>
            </a:r>
          </a:p>
        </p:txBody>
      </p:sp>
      <p:sp>
        <p:nvSpPr>
          <p:cNvPr id="72710" name="Text Box 8"/>
          <p:cNvSpPr txBox="1">
            <a:spLocks noChangeArrowheads="1"/>
          </p:cNvSpPr>
          <p:nvPr/>
        </p:nvSpPr>
        <p:spPr bwMode="auto">
          <a:xfrm>
            <a:off x="5105400" y="6096000"/>
            <a:ext cx="33162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solidFill>
                  <a:schemeClr val="tx2"/>
                </a:solidFill>
              </a:rPr>
              <a:t>* Refer to Appendix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reeform 2"/>
          <p:cNvSpPr>
            <a:spLocks/>
          </p:cNvSpPr>
          <p:nvPr/>
        </p:nvSpPr>
        <p:spPr bwMode="auto">
          <a:xfrm>
            <a:off x="1600200" y="2316163"/>
            <a:ext cx="5487988" cy="2973387"/>
          </a:xfrm>
          <a:custGeom>
            <a:avLst/>
            <a:gdLst>
              <a:gd name="T0" fmla="*/ 0 w 3457"/>
              <a:gd name="T1" fmla="*/ 2147483647 h 1873"/>
              <a:gd name="T2" fmla="*/ 2147483647 w 3457"/>
              <a:gd name="T3" fmla="*/ 2147483647 h 1873"/>
              <a:gd name="T4" fmla="*/ 2147483647 w 3457"/>
              <a:gd name="T5" fmla="*/ 0 h 1873"/>
              <a:gd name="T6" fmla="*/ 2147483647 w 3457"/>
              <a:gd name="T7" fmla="*/ 2147483647 h 1873"/>
              <a:gd name="T8" fmla="*/ 2147483647 w 3457"/>
              <a:gd name="T9" fmla="*/ 2147483647 h 1873"/>
              <a:gd name="T10" fmla="*/ 2147483647 w 3457"/>
              <a:gd name="T11" fmla="*/ 2147483647 h 187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457"/>
              <a:gd name="T19" fmla="*/ 0 h 1873"/>
              <a:gd name="T20" fmla="*/ 3457 w 3457"/>
              <a:gd name="T21" fmla="*/ 1873 h 187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457" h="1873">
                <a:moveTo>
                  <a:pt x="0" y="1872"/>
                </a:moveTo>
                <a:lnTo>
                  <a:pt x="144" y="1296"/>
                </a:lnTo>
                <a:lnTo>
                  <a:pt x="768" y="0"/>
                </a:lnTo>
                <a:lnTo>
                  <a:pt x="1824" y="720"/>
                </a:lnTo>
                <a:lnTo>
                  <a:pt x="3120" y="1296"/>
                </a:lnTo>
                <a:lnTo>
                  <a:pt x="3456" y="1392"/>
                </a:lnTo>
              </a:path>
            </a:pathLst>
          </a:custGeom>
          <a:noFill/>
          <a:ln w="25400" cap="rnd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49300"/>
            <a:ext cx="7086600" cy="728663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sz="4200" b="1" smtClean="0"/>
              <a:t>NPV Profile – Multiple IRRs</a:t>
            </a:r>
          </a:p>
        </p:txBody>
      </p:sp>
      <p:sp>
        <p:nvSpPr>
          <p:cNvPr id="73732" name="Line 5"/>
          <p:cNvSpPr>
            <a:spLocks noChangeShapeType="1"/>
          </p:cNvSpPr>
          <p:nvPr/>
        </p:nvSpPr>
        <p:spPr bwMode="auto">
          <a:xfrm>
            <a:off x="1600200" y="2011363"/>
            <a:ext cx="0" cy="3276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33" name="Line 6"/>
          <p:cNvSpPr>
            <a:spLocks noChangeShapeType="1"/>
          </p:cNvSpPr>
          <p:nvPr/>
        </p:nvSpPr>
        <p:spPr bwMode="auto">
          <a:xfrm>
            <a:off x="1600200" y="4373563"/>
            <a:ext cx="5638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34" name="Rectangle 7"/>
          <p:cNvSpPr>
            <a:spLocks noChangeArrowheads="1"/>
          </p:cNvSpPr>
          <p:nvPr/>
        </p:nvSpPr>
        <p:spPr bwMode="auto">
          <a:xfrm>
            <a:off x="2957513" y="5730875"/>
            <a:ext cx="27892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Discount Rate (%)</a:t>
            </a:r>
          </a:p>
        </p:txBody>
      </p:sp>
      <p:sp>
        <p:nvSpPr>
          <p:cNvPr id="73735" name="Rectangle 8"/>
          <p:cNvSpPr>
            <a:spLocks noChangeArrowheads="1"/>
          </p:cNvSpPr>
          <p:nvPr/>
        </p:nvSpPr>
        <p:spPr bwMode="auto">
          <a:xfrm>
            <a:off x="1433513" y="5349875"/>
            <a:ext cx="55880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0        40        80       120      160       200</a:t>
            </a:r>
          </a:p>
        </p:txBody>
      </p:sp>
      <p:sp>
        <p:nvSpPr>
          <p:cNvPr id="73736" name="Line 9"/>
          <p:cNvSpPr>
            <a:spLocks noChangeShapeType="1"/>
          </p:cNvSpPr>
          <p:nvPr/>
        </p:nvSpPr>
        <p:spPr bwMode="auto">
          <a:xfrm flipV="1">
            <a:off x="6629400" y="4144963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37" name="Line 10"/>
          <p:cNvSpPr>
            <a:spLocks noChangeShapeType="1"/>
          </p:cNvSpPr>
          <p:nvPr/>
        </p:nvSpPr>
        <p:spPr bwMode="auto">
          <a:xfrm flipV="1">
            <a:off x="4572000" y="3306763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38" name="Line 11"/>
          <p:cNvSpPr>
            <a:spLocks noChangeShapeType="1"/>
          </p:cNvSpPr>
          <p:nvPr/>
        </p:nvSpPr>
        <p:spPr bwMode="auto">
          <a:xfrm flipV="1">
            <a:off x="3505200" y="2468563"/>
            <a:ext cx="0" cy="2819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39" name="Line 12"/>
          <p:cNvSpPr>
            <a:spLocks noChangeShapeType="1"/>
          </p:cNvSpPr>
          <p:nvPr/>
        </p:nvSpPr>
        <p:spPr bwMode="auto">
          <a:xfrm flipV="1">
            <a:off x="2514600" y="2011363"/>
            <a:ext cx="0" cy="3276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40" name="Line 13"/>
          <p:cNvSpPr>
            <a:spLocks noChangeShapeType="1"/>
          </p:cNvSpPr>
          <p:nvPr/>
        </p:nvSpPr>
        <p:spPr bwMode="auto">
          <a:xfrm flipV="1">
            <a:off x="5562600" y="3459163"/>
            <a:ext cx="0" cy="18288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41" name="Line 14"/>
          <p:cNvSpPr>
            <a:spLocks noChangeShapeType="1"/>
          </p:cNvSpPr>
          <p:nvPr/>
        </p:nvSpPr>
        <p:spPr bwMode="auto">
          <a:xfrm>
            <a:off x="1600200" y="3687763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42" name="Line 15"/>
          <p:cNvSpPr>
            <a:spLocks noChangeShapeType="1"/>
          </p:cNvSpPr>
          <p:nvPr/>
        </p:nvSpPr>
        <p:spPr bwMode="auto">
          <a:xfrm>
            <a:off x="1600200" y="2925763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43" name="Line 16"/>
          <p:cNvSpPr>
            <a:spLocks noChangeShapeType="1"/>
          </p:cNvSpPr>
          <p:nvPr/>
        </p:nvSpPr>
        <p:spPr bwMode="auto">
          <a:xfrm>
            <a:off x="1600200" y="2087563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44" name="Line 17"/>
          <p:cNvSpPr>
            <a:spLocks noChangeShapeType="1"/>
          </p:cNvSpPr>
          <p:nvPr/>
        </p:nvSpPr>
        <p:spPr bwMode="auto">
          <a:xfrm>
            <a:off x="1600200" y="52879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73745" name="Rectangle 18"/>
          <p:cNvSpPr>
            <a:spLocks noChangeArrowheads="1"/>
          </p:cNvSpPr>
          <p:nvPr/>
        </p:nvSpPr>
        <p:spPr bwMode="auto">
          <a:xfrm rot="-5400000">
            <a:off x="-629444" y="3215482"/>
            <a:ext cx="2773363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/>
              <a:t>Net Present Value</a:t>
            </a:r>
          </a:p>
          <a:p>
            <a:pPr algn="ctr" eaLnBrk="0" hangingPunct="0"/>
            <a:r>
              <a:rPr lang="en-US" sz="2400"/>
              <a:t>($000s)</a:t>
            </a:r>
          </a:p>
        </p:txBody>
      </p:sp>
      <p:sp>
        <p:nvSpPr>
          <p:cNvPr id="73746" name="Oval 19"/>
          <p:cNvSpPr>
            <a:spLocks noChangeArrowheads="1"/>
          </p:cNvSpPr>
          <p:nvPr/>
        </p:nvSpPr>
        <p:spPr bwMode="auto">
          <a:xfrm>
            <a:off x="2749550" y="2246313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73747" name="Oval 20"/>
          <p:cNvSpPr>
            <a:spLocks noChangeArrowheads="1"/>
          </p:cNvSpPr>
          <p:nvPr/>
        </p:nvSpPr>
        <p:spPr bwMode="auto">
          <a:xfrm>
            <a:off x="1758950" y="4303713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73748" name="Oval 21"/>
          <p:cNvSpPr>
            <a:spLocks noChangeArrowheads="1"/>
          </p:cNvSpPr>
          <p:nvPr/>
        </p:nvSpPr>
        <p:spPr bwMode="auto">
          <a:xfrm>
            <a:off x="1530350" y="5218113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73749" name="Oval 22"/>
          <p:cNvSpPr>
            <a:spLocks noChangeArrowheads="1"/>
          </p:cNvSpPr>
          <p:nvPr/>
        </p:nvSpPr>
        <p:spPr bwMode="auto">
          <a:xfrm>
            <a:off x="4425950" y="3389313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73750" name="Oval 23"/>
          <p:cNvSpPr>
            <a:spLocks noChangeArrowheads="1"/>
          </p:cNvSpPr>
          <p:nvPr/>
        </p:nvSpPr>
        <p:spPr bwMode="auto">
          <a:xfrm>
            <a:off x="6483350" y="4303713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73751" name="Oval 24"/>
          <p:cNvSpPr>
            <a:spLocks noChangeArrowheads="1"/>
          </p:cNvSpPr>
          <p:nvPr/>
        </p:nvSpPr>
        <p:spPr bwMode="auto">
          <a:xfrm>
            <a:off x="7016750" y="4456113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55321" name="Rectangle 25"/>
          <p:cNvSpPr>
            <a:spLocks noChangeArrowheads="1"/>
          </p:cNvSpPr>
          <p:nvPr/>
        </p:nvSpPr>
        <p:spPr bwMode="auto">
          <a:xfrm>
            <a:off x="4854575" y="1920875"/>
            <a:ext cx="3646488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defRPr/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Multiple IRRs at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CF76F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 </a:t>
            </a:r>
            <a:r>
              <a:rPr lang="en-US" sz="2400">
                <a:solidFill>
                  <a:srgbClr val="CF76F4"/>
                </a:solidFill>
                <a:latin typeface="Arial" charset="0"/>
              </a:rPr>
              <a:t>= </a:t>
            </a:r>
            <a:r>
              <a:rPr lang="en-US" sz="2400">
                <a:solidFill>
                  <a:srgbClr val="CF76F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12.95%</a:t>
            </a:r>
            <a:r>
              <a:rPr lang="en-US" sz="2400">
                <a:solidFill>
                  <a:srgbClr val="CF76F4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and </a:t>
            </a:r>
            <a:r>
              <a:rPr lang="en-US" sz="2400">
                <a:solidFill>
                  <a:srgbClr val="CF76F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191.15%</a:t>
            </a:r>
          </a:p>
        </p:txBody>
      </p:sp>
      <p:sp>
        <p:nvSpPr>
          <p:cNvPr id="73753" name="Line 26"/>
          <p:cNvSpPr>
            <a:spLocks noChangeShapeType="1"/>
          </p:cNvSpPr>
          <p:nvPr/>
        </p:nvSpPr>
        <p:spPr bwMode="auto">
          <a:xfrm flipH="1">
            <a:off x="1981200" y="2697163"/>
            <a:ext cx="2819400" cy="1600200"/>
          </a:xfrm>
          <a:prstGeom prst="line">
            <a:avLst/>
          </a:prstGeom>
          <a:noFill/>
          <a:ln w="12700">
            <a:solidFill>
              <a:srgbClr val="CF76F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73754" name="Line 27"/>
          <p:cNvSpPr>
            <a:spLocks noChangeShapeType="1"/>
          </p:cNvSpPr>
          <p:nvPr/>
        </p:nvSpPr>
        <p:spPr bwMode="auto">
          <a:xfrm>
            <a:off x="6553200" y="2697163"/>
            <a:ext cx="0" cy="1524000"/>
          </a:xfrm>
          <a:prstGeom prst="line">
            <a:avLst/>
          </a:prstGeom>
          <a:noFill/>
          <a:ln w="12700">
            <a:solidFill>
              <a:srgbClr val="CF76F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73755" name="Rectangle 28"/>
          <p:cNvSpPr>
            <a:spLocks noChangeArrowheads="1"/>
          </p:cNvSpPr>
          <p:nvPr/>
        </p:nvSpPr>
        <p:spPr bwMode="auto">
          <a:xfrm>
            <a:off x="1074738" y="1905000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75</a:t>
            </a:r>
          </a:p>
        </p:txBody>
      </p:sp>
      <p:sp>
        <p:nvSpPr>
          <p:cNvPr id="73756" name="Rectangle 29"/>
          <p:cNvSpPr>
            <a:spLocks noChangeArrowheads="1"/>
          </p:cNvSpPr>
          <p:nvPr/>
        </p:nvSpPr>
        <p:spPr bwMode="auto">
          <a:xfrm>
            <a:off x="1090613" y="2711450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50</a:t>
            </a:r>
          </a:p>
        </p:txBody>
      </p:sp>
      <p:sp>
        <p:nvSpPr>
          <p:cNvPr id="73757" name="Rectangle 30"/>
          <p:cNvSpPr>
            <a:spLocks noChangeArrowheads="1"/>
          </p:cNvSpPr>
          <p:nvPr/>
        </p:nvSpPr>
        <p:spPr bwMode="auto">
          <a:xfrm>
            <a:off x="1077913" y="3463925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25</a:t>
            </a:r>
          </a:p>
        </p:txBody>
      </p:sp>
      <p:sp>
        <p:nvSpPr>
          <p:cNvPr id="73758" name="Rectangle 31"/>
          <p:cNvSpPr>
            <a:spLocks noChangeArrowheads="1"/>
          </p:cNvSpPr>
          <p:nvPr/>
        </p:nvSpPr>
        <p:spPr bwMode="auto">
          <a:xfrm>
            <a:off x="1160463" y="4171950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0</a:t>
            </a:r>
          </a:p>
        </p:txBody>
      </p:sp>
      <p:sp>
        <p:nvSpPr>
          <p:cNvPr id="73759" name="Rectangle 32"/>
          <p:cNvSpPr>
            <a:spLocks noChangeArrowheads="1"/>
          </p:cNvSpPr>
          <p:nvPr/>
        </p:nvSpPr>
        <p:spPr bwMode="auto">
          <a:xfrm>
            <a:off x="727075" y="5080000"/>
            <a:ext cx="860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–100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4495800" y="2057400"/>
            <a:ext cx="4038600" cy="3352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777875"/>
            <a:ext cx="7086600" cy="728663"/>
          </a:xfrm>
        </p:spPr>
        <p:txBody>
          <a:bodyPr/>
          <a:lstStyle/>
          <a:p>
            <a:pPr>
              <a:defRPr/>
            </a:pPr>
            <a:r>
              <a:rPr lang="en-US" sz="4200" b="1" smtClean="0"/>
              <a:t>NPV Profile – Multiple IRRs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2209800"/>
            <a:ext cx="4114800" cy="3078163"/>
          </a:xfrm>
        </p:spPr>
        <p:txBody>
          <a:bodyPr>
            <a:spAutoFit/>
          </a:bodyPr>
          <a:lstStyle/>
          <a:p>
            <a:pPr algn="ctr">
              <a:buFont typeface="Monotype Sorts" pitchFamily="2" charset="2"/>
              <a:buNone/>
            </a:pPr>
            <a:r>
              <a:rPr lang="en-US" sz="2800" smtClean="0"/>
              <a:t>  </a:t>
            </a:r>
            <a:r>
              <a:rPr lang="en-US" sz="2800" i="1" smtClean="0"/>
              <a:t>Hint</a:t>
            </a:r>
            <a:r>
              <a:rPr lang="en-US" sz="2800" smtClean="0"/>
              <a:t>:  Your calculator will only find ONE IRR – even if there are multiple IRRs.  It will give you the lowest IRR.  In this case, 12.95%.</a:t>
            </a:r>
          </a:p>
        </p:txBody>
      </p:sp>
      <p:pic>
        <p:nvPicPr>
          <p:cNvPr id="74757" name="Picture 15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39800" y="1752600"/>
            <a:ext cx="2489200" cy="44958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92113"/>
            <a:ext cx="6172200" cy="1444625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Payback Period Solution(#1)</a:t>
            </a:r>
            <a:endParaRPr lang="en-US" b="1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1) 40,000 – 37,000 = </a:t>
            </a:r>
            <a:r>
              <a:rPr lang="en-US" smtClean="0">
                <a:solidFill>
                  <a:srgbClr val="42B200"/>
                </a:solidFill>
              </a:rPr>
              <a:t>3,000</a:t>
            </a:r>
          </a:p>
          <a:p>
            <a:r>
              <a:rPr lang="en-US" smtClean="0"/>
              <a:t>2) </a:t>
            </a:r>
            <a:r>
              <a:rPr lang="en-US" smtClean="0">
                <a:solidFill>
                  <a:srgbClr val="42B200"/>
                </a:solidFill>
              </a:rPr>
              <a:t>3,000 </a:t>
            </a:r>
            <a:r>
              <a:rPr lang="en-US" smtClean="0"/>
              <a:t>/ 10,000 = </a:t>
            </a:r>
            <a:r>
              <a:rPr lang="en-US" smtClean="0">
                <a:solidFill>
                  <a:srgbClr val="FF0000"/>
                </a:solidFill>
              </a:rPr>
              <a:t>0.3</a:t>
            </a:r>
          </a:p>
          <a:p>
            <a:r>
              <a:rPr lang="en-US" smtClean="0"/>
              <a:t>3) </a:t>
            </a:r>
            <a:r>
              <a:rPr lang="en-US" smtClean="0">
                <a:solidFill>
                  <a:srgbClr val="FF0000"/>
                </a:solidFill>
              </a:rPr>
              <a:t>0.3 </a:t>
            </a:r>
            <a:r>
              <a:rPr lang="en-US" smtClean="0"/>
              <a:t>x 12 = </a:t>
            </a:r>
            <a:r>
              <a:rPr lang="en-US" smtClean="0">
                <a:solidFill>
                  <a:srgbClr val="FF0000"/>
                </a:solidFill>
              </a:rPr>
              <a:t>3</a:t>
            </a:r>
            <a:r>
              <a:rPr lang="en-US" smtClean="0"/>
              <a:t>.</a:t>
            </a:r>
            <a:r>
              <a:rPr lang="en-US" smtClean="0">
                <a:solidFill>
                  <a:schemeClr val="tx2"/>
                </a:solidFill>
              </a:rPr>
              <a:t>6</a:t>
            </a:r>
          </a:p>
          <a:p>
            <a:r>
              <a:rPr lang="en-US" smtClean="0"/>
              <a:t>4) 0.</a:t>
            </a:r>
            <a:r>
              <a:rPr lang="en-US" smtClean="0">
                <a:solidFill>
                  <a:schemeClr val="tx2"/>
                </a:solidFill>
              </a:rPr>
              <a:t>6</a:t>
            </a:r>
            <a:r>
              <a:rPr lang="en-US" smtClean="0">
                <a:solidFill>
                  <a:srgbClr val="7030A0"/>
                </a:solidFill>
              </a:rPr>
              <a:t> </a:t>
            </a:r>
            <a:r>
              <a:rPr lang="en-US" smtClean="0"/>
              <a:t>x 30 = </a:t>
            </a:r>
            <a:r>
              <a:rPr lang="en-US" smtClean="0">
                <a:solidFill>
                  <a:srgbClr val="0070C0"/>
                </a:solidFill>
              </a:rPr>
              <a:t>18</a:t>
            </a:r>
          </a:p>
          <a:p>
            <a:r>
              <a:rPr lang="en-US" smtClean="0"/>
              <a:t>The payback period is </a:t>
            </a:r>
            <a:r>
              <a:rPr lang="en-US" smtClean="0">
                <a:solidFill>
                  <a:srgbClr val="00B050"/>
                </a:solidFill>
              </a:rPr>
              <a:t>3 years </a:t>
            </a:r>
            <a:r>
              <a:rPr lang="en-US" smtClean="0"/>
              <a:t>and </a:t>
            </a:r>
            <a:r>
              <a:rPr lang="en-US" smtClean="0">
                <a:solidFill>
                  <a:srgbClr val="FF0000"/>
                </a:solidFill>
              </a:rPr>
              <a:t>3 monthes </a:t>
            </a:r>
            <a:r>
              <a:rPr lang="en-US" smtClean="0"/>
              <a:t>and </a:t>
            </a:r>
            <a:r>
              <a:rPr lang="en-US" smtClean="0">
                <a:solidFill>
                  <a:srgbClr val="0070C0"/>
                </a:solidFill>
              </a:rPr>
              <a:t>18 days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5695950" y="3300413"/>
            <a:ext cx="5540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chemeClr val="tx2"/>
                </a:solidFill>
              </a:rPr>
              <a:t>(c)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989138" y="3313113"/>
            <a:ext cx="6865937" cy="466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10 K           22 K          </a:t>
            </a:r>
            <a:r>
              <a:rPr lang="en-US" sz="2400" i="1">
                <a:solidFill>
                  <a:srgbClr val="000000"/>
                </a:solidFill>
              </a:rPr>
              <a:t>37 K           </a:t>
            </a:r>
            <a:r>
              <a:rPr lang="en-US" sz="2400">
                <a:solidFill>
                  <a:srgbClr val="000000"/>
                </a:solidFill>
              </a:rPr>
              <a:t>47 K         54 K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344488"/>
            <a:ext cx="7391400" cy="1444625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defRPr/>
            </a:pPr>
            <a:r>
              <a:rPr lang="en-US" b="1" dirty="0"/>
              <a:t>Payback Solution </a:t>
            </a:r>
            <a:r>
              <a:rPr lang="en-US" b="1" dirty="0" smtClean="0"/>
              <a:t>(#2) Another Method</a:t>
            </a:r>
            <a:endParaRPr lang="en-US" b="1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565400" y="4200525"/>
            <a:ext cx="6197600" cy="2159000"/>
          </a:xfrm>
          <a:effectLst>
            <a:outerShdw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lvl="1">
              <a:buFont typeface="Monotype Sorts" pitchFamily="2" charset="2"/>
              <a:buNone/>
              <a:defRPr/>
            </a:pPr>
            <a:r>
              <a:rPr lang="en-US" sz="340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PBP</a:t>
            </a:r>
            <a:r>
              <a:rPr lang="en-US" sz="3400" smtClean="0"/>
              <a:t> 	= </a:t>
            </a:r>
            <a:r>
              <a:rPr lang="en-US" sz="3400" smtClean="0">
                <a:solidFill>
                  <a:srgbClr val="42B200"/>
                </a:solidFill>
              </a:rPr>
              <a:t>a</a:t>
            </a:r>
            <a:r>
              <a:rPr lang="en-US" sz="3400" smtClean="0"/>
              <a:t> + ( </a:t>
            </a:r>
            <a:r>
              <a:rPr lang="en-US" sz="3400" smtClean="0">
                <a:solidFill>
                  <a:srgbClr val="CF76F4"/>
                </a:solidFill>
              </a:rPr>
              <a:t>b</a:t>
            </a:r>
            <a:r>
              <a:rPr lang="en-US" sz="3400" smtClean="0">
                <a:solidFill>
                  <a:srgbClr val="380069"/>
                </a:solidFill>
              </a:rPr>
              <a:t> </a:t>
            </a:r>
            <a:r>
              <a:rPr lang="en-US" sz="3400" smtClean="0"/>
              <a:t>– </a:t>
            </a:r>
            <a:r>
              <a:rPr lang="en-US" sz="3400" smtClean="0">
                <a:solidFill>
                  <a:schemeClr val="tx2"/>
                </a:solidFill>
              </a:rPr>
              <a:t>c </a:t>
            </a:r>
            <a:r>
              <a:rPr lang="en-US" sz="3400" smtClean="0"/>
              <a:t>) / </a:t>
            </a:r>
            <a:r>
              <a:rPr lang="en-US" sz="3400" smtClean="0">
                <a:solidFill>
                  <a:schemeClr val="hlink"/>
                </a:solidFill>
              </a:rPr>
              <a:t>d</a:t>
            </a:r>
            <a:r>
              <a:rPr lang="en-US" sz="3400" smtClean="0"/>
              <a:t>			= </a:t>
            </a:r>
            <a:r>
              <a:rPr lang="en-US" sz="3400" smtClean="0">
                <a:solidFill>
                  <a:srgbClr val="42B200"/>
                </a:solidFill>
              </a:rPr>
              <a:t>3</a:t>
            </a:r>
            <a:r>
              <a:rPr lang="en-US" sz="3400" smtClean="0"/>
              <a:t> + (</a:t>
            </a:r>
            <a:r>
              <a:rPr lang="en-US" sz="3400" smtClean="0">
                <a:solidFill>
                  <a:srgbClr val="CF76F4"/>
                </a:solidFill>
              </a:rPr>
              <a:t>40</a:t>
            </a:r>
            <a:r>
              <a:rPr lang="en-US" sz="3400" smtClean="0"/>
              <a:t> – </a:t>
            </a:r>
            <a:r>
              <a:rPr lang="en-US" sz="3400" smtClean="0">
                <a:solidFill>
                  <a:schemeClr val="tx2"/>
                </a:solidFill>
              </a:rPr>
              <a:t>37</a:t>
            </a:r>
            <a:r>
              <a:rPr lang="en-US" sz="3400" smtClean="0"/>
              <a:t>) / </a:t>
            </a:r>
            <a:r>
              <a:rPr lang="en-US" sz="3400" smtClean="0">
                <a:solidFill>
                  <a:schemeClr val="hlink"/>
                </a:solidFill>
              </a:rPr>
              <a:t>10	</a:t>
            </a:r>
            <a:r>
              <a:rPr lang="en-US" sz="3400" smtClean="0"/>
              <a:t>	= </a:t>
            </a:r>
            <a:r>
              <a:rPr lang="en-US" sz="3400" smtClean="0">
                <a:solidFill>
                  <a:srgbClr val="42B200"/>
                </a:solidFill>
              </a:rPr>
              <a:t>3</a:t>
            </a:r>
            <a:r>
              <a:rPr lang="en-US" sz="3400" smtClean="0"/>
              <a:t> + (</a:t>
            </a:r>
            <a:r>
              <a:rPr lang="en-US" sz="3400" smtClean="0">
                <a:solidFill>
                  <a:srgbClr val="CF76F4"/>
                </a:solidFill>
              </a:rPr>
              <a:t>3</a:t>
            </a:r>
            <a:r>
              <a:rPr lang="en-US" sz="3400" smtClean="0"/>
              <a:t>) / </a:t>
            </a:r>
            <a:r>
              <a:rPr lang="en-US" sz="3400" smtClean="0">
                <a:solidFill>
                  <a:schemeClr val="hlink"/>
                </a:solidFill>
              </a:rPr>
              <a:t>10</a:t>
            </a:r>
            <a:r>
              <a:rPr lang="en-US" sz="3400" smtClean="0"/>
              <a:t>				= </a:t>
            </a:r>
            <a:r>
              <a:rPr lang="en-US" sz="340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3.3 Years</a:t>
            </a: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685800" y="2073275"/>
            <a:ext cx="77692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</a:rPr>
              <a:t>0             1              2            </a:t>
            </a:r>
            <a:r>
              <a:rPr lang="en-US" sz="2800" i="1">
                <a:solidFill>
                  <a:srgbClr val="000000"/>
                </a:solidFill>
              </a:rPr>
              <a:t>3</a:t>
            </a:r>
            <a:r>
              <a:rPr lang="en-US" sz="2800">
                <a:solidFill>
                  <a:srgbClr val="000000"/>
                </a:solidFill>
              </a:rPr>
              <a:t>               4           5</a:t>
            </a:r>
          </a:p>
        </p:txBody>
      </p:sp>
      <p:sp>
        <p:nvSpPr>
          <p:cNvPr id="10247" name="Line 9"/>
          <p:cNvSpPr>
            <a:spLocks noChangeShapeType="1"/>
          </p:cNvSpPr>
          <p:nvPr/>
        </p:nvSpPr>
        <p:spPr bwMode="auto">
          <a:xfrm>
            <a:off x="852488" y="2514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0248" name="Line 10"/>
          <p:cNvSpPr>
            <a:spLocks noChangeShapeType="1"/>
          </p:cNvSpPr>
          <p:nvPr/>
        </p:nvSpPr>
        <p:spPr bwMode="auto">
          <a:xfrm>
            <a:off x="2300288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0249" name="Line 11"/>
          <p:cNvSpPr>
            <a:spLocks noChangeShapeType="1"/>
          </p:cNvSpPr>
          <p:nvPr/>
        </p:nvSpPr>
        <p:spPr bwMode="auto">
          <a:xfrm>
            <a:off x="3900488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0250" name="Line 12"/>
          <p:cNvSpPr>
            <a:spLocks noChangeShapeType="1"/>
          </p:cNvSpPr>
          <p:nvPr/>
        </p:nvSpPr>
        <p:spPr bwMode="auto">
          <a:xfrm>
            <a:off x="5348288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0251" name="Line 13"/>
          <p:cNvSpPr>
            <a:spLocks noChangeShapeType="1"/>
          </p:cNvSpPr>
          <p:nvPr/>
        </p:nvSpPr>
        <p:spPr bwMode="auto">
          <a:xfrm>
            <a:off x="6948488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0252" name="Line 14"/>
          <p:cNvSpPr>
            <a:spLocks noChangeShapeType="1"/>
          </p:cNvSpPr>
          <p:nvPr/>
        </p:nvSpPr>
        <p:spPr bwMode="auto">
          <a:xfrm>
            <a:off x="8243888" y="2514600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0253" name="Line 15"/>
          <p:cNvSpPr>
            <a:spLocks noChangeShapeType="1"/>
          </p:cNvSpPr>
          <p:nvPr/>
        </p:nvSpPr>
        <p:spPr bwMode="auto">
          <a:xfrm>
            <a:off x="852488" y="2819400"/>
            <a:ext cx="7391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0254" name="Rectangle 16"/>
          <p:cNvSpPr>
            <a:spLocks noChangeArrowheads="1"/>
          </p:cNvSpPr>
          <p:nvPr/>
        </p:nvSpPr>
        <p:spPr bwMode="auto">
          <a:xfrm>
            <a:off x="228600" y="2881313"/>
            <a:ext cx="85915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  </a:t>
            </a:r>
            <a:r>
              <a:rPr lang="en-US" sz="2400" i="1">
                <a:solidFill>
                  <a:srgbClr val="000000"/>
                </a:solidFill>
              </a:rPr>
              <a:t>–40 K          </a:t>
            </a:r>
            <a:r>
              <a:rPr lang="en-US" sz="2400">
                <a:solidFill>
                  <a:srgbClr val="000000"/>
                </a:solidFill>
              </a:rPr>
              <a:t>10 K           12 K          15 K</a:t>
            </a:r>
            <a:r>
              <a:rPr lang="en-US" sz="2400" i="1">
                <a:solidFill>
                  <a:srgbClr val="000000"/>
                </a:solidFill>
              </a:rPr>
              <a:t>           10 K          </a:t>
            </a:r>
            <a:r>
              <a:rPr lang="en-US" sz="2400">
                <a:solidFill>
                  <a:srgbClr val="000000"/>
                </a:solidFill>
              </a:rPr>
              <a:t>7 K</a:t>
            </a:r>
          </a:p>
        </p:txBody>
      </p:sp>
      <p:sp>
        <p:nvSpPr>
          <p:cNvPr id="10255" name="Rectangle 17"/>
          <p:cNvSpPr>
            <a:spLocks noChangeArrowheads="1"/>
          </p:cNvSpPr>
          <p:nvPr/>
        </p:nvSpPr>
        <p:spPr bwMode="auto">
          <a:xfrm>
            <a:off x="265113" y="4062413"/>
            <a:ext cx="1824037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>
                <a:solidFill>
                  <a:srgbClr val="000000"/>
                </a:solidFill>
              </a:rPr>
              <a:t>Cumulative</a:t>
            </a:r>
          </a:p>
          <a:p>
            <a:pPr algn="ctr" eaLnBrk="0" hangingPunct="0"/>
            <a:r>
              <a:rPr lang="en-US" sz="2400">
                <a:solidFill>
                  <a:srgbClr val="000000"/>
                </a:solidFill>
              </a:rPr>
              <a:t>Inflows</a:t>
            </a:r>
          </a:p>
        </p:txBody>
      </p:sp>
      <p:sp>
        <p:nvSpPr>
          <p:cNvPr id="10256" name="Arc 18"/>
          <p:cNvSpPr>
            <a:spLocks/>
          </p:cNvSpPr>
          <p:nvPr/>
        </p:nvSpPr>
        <p:spPr bwMode="auto">
          <a:xfrm>
            <a:off x="854075" y="3582988"/>
            <a:ext cx="838200" cy="447675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86"/>
                  <a:pt x="9645" y="22"/>
                  <a:pt x="21559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6"/>
                  <a:pt x="9645" y="22"/>
                  <a:pt x="21559" y="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0257" name="Rectangle 19"/>
          <p:cNvSpPr>
            <a:spLocks noChangeArrowheads="1"/>
          </p:cNvSpPr>
          <p:nvPr/>
        </p:nvSpPr>
        <p:spPr bwMode="auto">
          <a:xfrm>
            <a:off x="5410200" y="2062163"/>
            <a:ext cx="5540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42B200"/>
                </a:solidFill>
              </a:rPr>
              <a:t>(a)</a:t>
            </a:r>
          </a:p>
        </p:txBody>
      </p:sp>
      <p:sp>
        <p:nvSpPr>
          <p:cNvPr id="10258" name="Rectangle 20"/>
          <p:cNvSpPr>
            <a:spLocks noChangeArrowheads="1"/>
          </p:cNvSpPr>
          <p:nvPr/>
        </p:nvSpPr>
        <p:spPr bwMode="auto">
          <a:xfrm>
            <a:off x="1241425" y="2852738"/>
            <a:ext cx="6715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rgbClr val="380069"/>
                </a:solidFill>
              </a:rPr>
              <a:t>(</a:t>
            </a:r>
            <a:r>
              <a:rPr lang="en-US" sz="2400">
                <a:solidFill>
                  <a:srgbClr val="CF76F4"/>
                </a:solidFill>
              </a:rPr>
              <a:t>-b</a:t>
            </a:r>
            <a:r>
              <a:rPr lang="en-US" sz="2400">
                <a:solidFill>
                  <a:srgbClr val="380069"/>
                </a:solidFill>
              </a:rPr>
              <a:t>)</a:t>
            </a:r>
          </a:p>
        </p:txBody>
      </p:sp>
      <p:sp>
        <p:nvSpPr>
          <p:cNvPr id="10259" name="Rectangle 21"/>
          <p:cNvSpPr>
            <a:spLocks noChangeArrowheads="1"/>
          </p:cNvSpPr>
          <p:nvPr/>
        </p:nvSpPr>
        <p:spPr bwMode="auto">
          <a:xfrm>
            <a:off x="7339013" y="2871788"/>
            <a:ext cx="5699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>
                <a:solidFill>
                  <a:schemeClr val="hlink"/>
                </a:solidFill>
              </a:rPr>
              <a:t>(d)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winkles">
  <a:themeElements>
    <a:clrScheme name="">
      <a:dk1>
        <a:srgbClr val="000404"/>
      </a:dk1>
      <a:lt1>
        <a:srgbClr val="FFFFFF"/>
      </a:lt1>
      <a:dk2>
        <a:srgbClr val="114FFB"/>
      </a:dk2>
      <a:lt2>
        <a:srgbClr val="CECECE"/>
      </a:lt2>
      <a:accent1>
        <a:srgbClr val="FFFF99"/>
      </a:accent1>
      <a:accent2>
        <a:srgbClr val="FFA27C"/>
      </a:accent2>
      <a:accent3>
        <a:srgbClr val="FFFFFF"/>
      </a:accent3>
      <a:accent4>
        <a:srgbClr val="000303"/>
      </a:accent4>
      <a:accent5>
        <a:srgbClr val="FFFFCA"/>
      </a:accent5>
      <a:accent6>
        <a:srgbClr val="E79270"/>
      </a:accent6>
      <a:hlink>
        <a:srgbClr val="E5405D"/>
      </a:hlink>
      <a:folHlink>
        <a:srgbClr val="DADADA"/>
      </a:folHlink>
    </a:clrScheme>
    <a:fontScheme name="twink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winkle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d:\msoffice\powerpnt\template\sldshow\twinkles.ppt</Template>
  <TotalTime>731</TotalTime>
  <Pages>50</Pages>
  <Words>2580</Words>
  <Application>Microsoft Office PowerPoint</Application>
  <PresentationFormat>عرض على الشاشة (3:4)‏</PresentationFormat>
  <Paragraphs>549</Paragraphs>
  <Slides>72</Slides>
  <Notes>1</Notes>
  <HiddenSlides>19</HiddenSlides>
  <MMClips>0</MMClips>
  <ScaleCrop>false</ScaleCrop>
  <HeadingPairs>
    <vt:vector size="8" baseType="variant">
      <vt:variant>
        <vt:lpstr>الخطوط المستخدمة</vt:lpstr>
      </vt:variant>
      <vt:variant>
        <vt:i4>6</vt:i4>
      </vt:variant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72</vt:i4>
      </vt:variant>
    </vt:vector>
  </HeadingPairs>
  <TitlesOfParts>
    <vt:vector size="80" baseType="lpstr">
      <vt:lpstr>Arial</vt:lpstr>
      <vt:lpstr>Monotype Sorts</vt:lpstr>
      <vt:lpstr>Times</vt:lpstr>
      <vt:lpstr>Times New Roman</vt:lpstr>
      <vt:lpstr>Symbol</vt:lpstr>
      <vt:lpstr>Arial Unicode MS</vt:lpstr>
      <vt:lpstr>twinkles</vt:lpstr>
      <vt:lpstr>Document</vt:lpstr>
      <vt:lpstr>Chapter 13</vt:lpstr>
      <vt:lpstr>After Studying Chapter 13, you should be able to:</vt:lpstr>
      <vt:lpstr>Capital Budgeting Techniques</vt:lpstr>
      <vt:lpstr>Project Evaluation:  Alternative Methods</vt:lpstr>
      <vt:lpstr>Proposed Project Data</vt:lpstr>
      <vt:lpstr>Payback Period (PBP)</vt:lpstr>
      <vt:lpstr>Payback Period</vt:lpstr>
      <vt:lpstr>Payback Period Solution(#1)</vt:lpstr>
      <vt:lpstr>Payback Solution (#2) Another Method</vt:lpstr>
      <vt:lpstr>Payback Solution (#3)</vt:lpstr>
      <vt:lpstr>PBP Acceptance Criterion</vt:lpstr>
      <vt:lpstr>Payback Period  (Equal Cash Inflow)</vt:lpstr>
      <vt:lpstr>Payback Period (PBP)(Solution)</vt:lpstr>
      <vt:lpstr>PBP Strengths    and Weaknesses</vt:lpstr>
      <vt:lpstr>Internal Rate of Return (IRR)</vt:lpstr>
      <vt:lpstr> IRR Solution</vt:lpstr>
      <vt:lpstr>IRR Solution (Try 10%)</vt:lpstr>
      <vt:lpstr>IRR Solution (Try 10% )</vt:lpstr>
      <vt:lpstr>IRR Solution (Try 15%)</vt:lpstr>
      <vt:lpstr>IRR Solution (Try 15%)</vt:lpstr>
      <vt:lpstr>IRR Solution (Interpolate)</vt:lpstr>
      <vt:lpstr>IRR Solution (Interpolate)</vt:lpstr>
      <vt:lpstr>IRR Solution (Interpolate)</vt:lpstr>
      <vt:lpstr>IRR Acceptance Criterion</vt:lpstr>
      <vt:lpstr>IRRs on the Calculator</vt:lpstr>
      <vt:lpstr>Actual IRR Solution Using Your Financial Calculator</vt:lpstr>
      <vt:lpstr>Actual IRR Solution Using Your Financial Calculator</vt:lpstr>
      <vt:lpstr>IRR Strengths    and Weaknesses</vt:lpstr>
      <vt:lpstr>Net Present Value (NPV)</vt:lpstr>
      <vt:lpstr> NPV Solution</vt:lpstr>
      <vt:lpstr>NPV Solution</vt:lpstr>
      <vt:lpstr>NPV Solution (Another Method)</vt:lpstr>
      <vt:lpstr>NPV Acceptance Criterion</vt:lpstr>
      <vt:lpstr>NPV on the Calculator</vt:lpstr>
      <vt:lpstr>Actual NPV Solution Using Your Financial Calculator</vt:lpstr>
      <vt:lpstr>Actual NPV Solution Using Your Financial Calculator</vt:lpstr>
      <vt:lpstr>NPV Strengths    and Weaknesses</vt:lpstr>
      <vt:lpstr>Net Present Value Profile</vt:lpstr>
      <vt:lpstr>Creating NPV Profiles Using the Calculator</vt:lpstr>
      <vt:lpstr>Profitability Index (PI)</vt:lpstr>
      <vt:lpstr> PI Acceptance Criterion</vt:lpstr>
      <vt:lpstr>PI Strengths     and Weaknesses</vt:lpstr>
      <vt:lpstr>Evaluation Summary</vt:lpstr>
      <vt:lpstr>Project Evaluation:  Remember Chapter 12 ‘New Asset’ project?</vt:lpstr>
      <vt:lpstr>Independent Project</vt:lpstr>
      <vt:lpstr>Other Project Relationships</vt:lpstr>
      <vt:lpstr>Potential Problems   Under Mutual Exclusivity</vt:lpstr>
      <vt:lpstr>A.  Scale Differences</vt:lpstr>
      <vt:lpstr>A.  Scale Differences</vt:lpstr>
      <vt:lpstr>A.  Scale Differences</vt:lpstr>
      <vt:lpstr>B.  Cash Flow Pattern</vt:lpstr>
      <vt:lpstr>Cash Flow Pattern</vt:lpstr>
      <vt:lpstr>Examine NPV Profiles</vt:lpstr>
      <vt:lpstr>Fisher’s Rate of Intersection</vt:lpstr>
      <vt:lpstr>B. Cash Flow Pattern</vt:lpstr>
      <vt:lpstr>C.  Project Life Differences</vt:lpstr>
      <vt:lpstr>Project Life Differences</vt:lpstr>
      <vt:lpstr>C.  Project Life Differences</vt:lpstr>
      <vt:lpstr>Another Way to Look at Things</vt:lpstr>
      <vt:lpstr>Replacing Projects    with Identical Projects</vt:lpstr>
      <vt:lpstr>C.  Project Life Differences</vt:lpstr>
      <vt:lpstr>Capital Rationing</vt:lpstr>
      <vt:lpstr>Available Projects for BW</vt:lpstr>
      <vt:lpstr>Choosing by IRRs for BW</vt:lpstr>
      <vt:lpstr>Choosing by NPVs for BW</vt:lpstr>
      <vt:lpstr>Choosing by PIs for BW</vt:lpstr>
      <vt:lpstr>Summary of Comparison</vt:lpstr>
      <vt:lpstr>Single-Point Estimate and Sensitivity Analysis</vt:lpstr>
      <vt:lpstr>Post-Completion Audit</vt:lpstr>
      <vt:lpstr>Multiple IRR Problem*</vt:lpstr>
      <vt:lpstr>NPV Profile – Multiple IRRs</vt:lpstr>
      <vt:lpstr>NPV Profile – Multiple IRRs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13 -- Capital Budgeting Techniques</dc:title>
  <dc:subject>Van Horne / Wachowicz Tenth Edition</dc:subject>
  <dc:creator>Gregory A. Kuhlemeyer</dc:creator>
  <cp:lastModifiedBy>samia aouda al-ahmadi</cp:lastModifiedBy>
  <cp:revision>105</cp:revision>
  <cp:lastPrinted>1996-09-19T14:18:28Z</cp:lastPrinted>
  <dcterms:created xsi:type="dcterms:W3CDTF">1997-01-20T21:41:18Z</dcterms:created>
  <dcterms:modified xsi:type="dcterms:W3CDTF">2011-11-28T06:34:16Z</dcterms:modified>
</cp:coreProperties>
</file>