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7" r:id="rId3"/>
    <p:sldId id="257" r:id="rId4"/>
    <p:sldId id="268" r:id="rId5"/>
    <p:sldId id="258" r:id="rId6"/>
    <p:sldId id="259" r:id="rId7"/>
    <p:sldId id="262" r:id="rId8"/>
    <p:sldId id="269" r:id="rId9"/>
    <p:sldId id="260" r:id="rId10"/>
    <p:sldId id="264" r:id="rId11"/>
    <p:sldId id="265" r:id="rId12"/>
    <p:sldId id="272" r:id="rId13"/>
    <p:sldId id="270" r:id="rId14"/>
    <p:sldId id="271" r:id="rId15"/>
    <p:sldId id="26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539CA9D1-3E5A-48C9-A344-3C7DC6B7E0C2}" type="datetimeFigureOut">
              <a:rPr lang="en-US" smtClean="0"/>
              <a:pPr/>
              <a:t>5/2/2019</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09729E2E-40E0-469F-ABD9-184ABDD9D3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9CA9D1-3E5A-48C9-A344-3C7DC6B7E0C2}" type="datetimeFigureOut">
              <a:rPr lang="en-US" smtClean="0"/>
              <a:pPr/>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9CA9D1-3E5A-48C9-A344-3C7DC6B7E0C2}" type="datetimeFigureOut">
              <a:rPr lang="en-US" smtClean="0"/>
              <a:pPr/>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39CA9D1-3E5A-48C9-A344-3C7DC6B7E0C2}" type="datetimeFigureOut">
              <a:rPr lang="en-US" smtClean="0"/>
              <a:pPr/>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39CA9D1-3E5A-48C9-A344-3C7DC6B7E0C2}" type="datetimeFigureOut">
              <a:rPr lang="en-US" smtClean="0"/>
              <a:pPr/>
              <a:t>5/2/2019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729E2E-40E0-469F-ABD9-184ABDD9D38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9CA9D1-3E5A-48C9-A344-3C7DC6B7E0C2}" type="datetimeFigureOut">
              <a:rPr lang="en-US" smtClean="0"/>
              <a:pPr/>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39CA9D1-3E5A-48C9-A344-3C7DC6B7E0C2}" type="datetimeFigureOut">
              <a:rPr lang="en-US" smtClean="0"/>
              <a:pPr/>
              <a:t>5/2/2019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39CA9D1-3E5A-48C9-A344-3C7DC6B7E0C2}" type="datetimeFigureOut">
              <a:rPr lang="en-US" smtClean="0"/>
              <a:pPr/>
              <a:t>5/2/2019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9CA9D1-3E5A-48C9-A344-3C7DC6B7E0C2}" type="datetimeFigureOut">
              <a:rPr lang="en-US" smtClean="0"/>
              <a:pPr/>
              <a:t>5/2/2019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39CA9D1-3E5A-48C9-A344-3C7DC6B7E0C2}" type="datetimeFigureOut">
              <a:rPr lang="en-US" smtClean="0"/>
              <a:pPr/>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729E2E-40E0-469F-ABD9-184ABDD9D38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39CA9D1-3E5A-48C9-A344-3C7DC6B7E0C2}" type="datetimeFigureOut">
              <a:rPr lang="en-US" smtClean="0"/>
              <a:pPr/>
              <a:t>5/2/2019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09729E2E-40E0-469F-ABD9-184ABDD9D38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9CA9D1-3E5A-48C9-A344-3C7DC6B7E0C2}" type="datetimeFigureOut">
              <a:rPr lang="en-US" smtClean="0"/>
              <a:pPr/>
              <a:t>5/2/2019</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9729E2E-40E0-469F-ABD9-184ABDD9D38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Child labor </a:t>
            </a:r>
            <a:endParaRPr lang="en-US" dirty="0"/>
          </a:p>
        </p:txBody>
      </p:sp>
      <p:sp>
        <p:nvSpPr>
          <p:cNvPr id="3" name="Subtitle 2"/>
          <p:cNvSpPr>
            <a:spLocks noGrp="1"/>
          </p:cNvSpPr>
          <p:nvPr>
            <p:ph type="subTitle" idx="1"/>
          </p:nvPr>
        </p:nvSpPr>
        <p:spPr>
          <a:xfrm>
            <a:off x="1143000" y="4648200"/>
            <a:ext cx="7406640" cy="1752600"/>
          </a:xfrm>
        </p:spPr>
        <p:txBody>
          <a:bodyPr>
            <a:normAutofit fontScale="92500" lnSpcReduction="20000"/>
          </a:bodyPr>
          <a:lstStyle/>
          <a:p>
            <a:endParaRPr lang="en-US" sz="4000" dirty="0" smtClean="0">
              <a:solidFill>
                <a:schemeClr val="tx1"/>
              </a:solidFill>
              <a:latin typeface="Algerian" pitchFamily="82" charset="0"/>
            </a:endParaRPr>
          </a:p>
          <a:p>
            <a:endParaRPr lang="en-US" sz="4000" dirty="0" smtClean="0">
              <a:solidFill>
                <a:schemeClr val="tx1"/>
              </a:solidFill>
              <a:latin typeface="Algerian" pitchFamily="82" charset="0"/>
            </a:endParaRPr>
          </a:p>
          <a:p>
            <a:r>
              <a:rPr lang="en-US" sz="4000" dirty="0" smtClean="0">
                <a:solidFill>
                  <a:schemeClr val="tx1"/>
                </a:solidFill>
                <a:latin typeface="Algerian" pitchFamily="82" charset="0"/>
              </a:rPr>
              <a:t>  </a:t>
            </a:r>
            <a:r>
              <a:rPr lang="en-US" sz="4000" dirty="0" err="1" smtClean="0">
                <a:solidFill>
                  <a:schemeClr val="tx1"/>
                </a:solidFill>
                <a:latin typeface="Algerian" pitchFamily="82" charset="0"/>
              </a:rPr>
              <a:t>Hafsa</a:t>
            </a:r>
            <a:r>
              <a:rPr lang="en-US" sz="4000" dirty="0" smtClean="0">
                <a:solidFill>
                  <a:schemeClr val="tx1"/>
                </a:solidFill>
                <a:latin typeface="Algerian" pitchFamily="82" charset="0"/>
              </a:rPr>
              <a:t> </a:t>
            </a:r>
            <a:r>
              <a:rPr lang="en-US" sz="4000" dirty="0" err="1" smtClean="0">
                <a:solidFill>
                  <a:schemeClr val="tx1"/>
                </a:solidFill>
                <a:latin typeface="Algerian" pitchFamily="82" charset="0"/>
              </a:rPr>
              <a:t>karim</a:t>
            </a:r>
            <a:endParaRPr lang="en-US" sz="4000" dirty="0">
              <a:solidFill>
                <a:schemeClr val="tx1"/>
              </a:solidFill>
              <a:latin typeface="Algerian"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latin typeface="Algerian" pitchFamily="82" charset="0"/>
            </a:endParaRPr>
          </a:p>
        </p:txBody>
      </p:sp>
      <p:sp>
        <p:nvSpPr>
          <p:cNvPr id="3" name="Content Placeholder 2"/>
          <p:cNvSpPr>
            <a:spLocks noGrp="1"/>
          </p:cNvSpPr>
          <p:nvPr>
            <p:ph idx="1"/>
          </p:nvPr>
        </p:nvSpPr>
        <p:spPr/>
        <p:txBody>
          <a:bodyPr>
            <a:normAutofit/>
          </a:bodyPr>
          <a:lstStyle/>
          <a:p>
            <a:r>
              <a:rPr lang="en-US" dirty="0" smtClean="0"/>
              <a:t>. Today in Pakistan about 4 million Children in the age group of 5-14 years are working (Federal Bureau of Statistics).</a:t>
            </a:r>
          </a:p>
          <a:p>
            <a:r>
              <a:rPr lang="en-US" dirty="0"/>
              <a:t/>
            </a:r>
            <a:br>
              <a:rPr lang="en-US" dirty="0"/>
            </a:br>
            <a:r>
              <a:rPr lang="en-US" b="1" dirty="0" smtClean="0"/>
              <a:t>World Day Against Child Labor </a:t>
            </a:r>
            <a:r>
              <a:rPr lang="en-US" dirty="0" smtClean="0"/>
              <a:t/>
            </a:r>
            <a:br>
              <a:rPr lang="en-US" dirty="0" smtClean="0"/>
            </a:br>
            <a:r>
              <a:rPr lang="en-US" b="1" dirty="0" smtClean="0"/>
              <a:t>12 June</a:t>
            </a:r>
            <a:endParaRPr lang="en-US" dirty="0" smtClean="0"/>
          </a:p>
          <a:p>
            <a:r>
              <a:rPr lang="en-US" dirty="0" smtClean="0"/>
              <a:t> </a:t>
            </a:r>
          </a:p>
          <a:p>
            <a:pPr>
              <a:buNone/>
            </a:pPr>
            <a:endParaRPr lang="en-US" dirty="0"/>
          </a:p>
        </p:txBody>
      </p:sp>
      <p:pic>
        <p:nvPicPr>
          <p:cNvPr id="4" name="Picture 3" descr="Image result for images of child labour in pakistan"/>
          <p:cNvPicPr/>
          <p:nvPr/>
        </p:nvPicPr>
        <p:blipFill>
          <a:blip r:embed="rId2"/>
          <a:srcRect/>
          <a:stretch>
            <a:fillRect/>
          </a:stretch>
        </p:blipFill>
        <p:spPr bwMode="auto">
          <a:xfrm>
            <a:off x="3962400" y="4114800"/>
            <a:ext cx="4267200" cy="2743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981200"/>
          </a:xfrm>
        </p:spPr>
        <p:txBody>
          <a:bodyPr>
            <a:normAutofit/>
          </a:bodyPr>
          <a:lstStyle/>
          <a:p>
            <a:r>
              <a:rPr lang="en-US" b="1" dirty="0" smtClean="0">
                <a:latin typeface="Algerian" pitchFamily="82" charset="0"/>
              </a:rPr>
              <a:t>Causes of child labor </a:t>
            </a:r>
            <a:endParaRPr lang="en-US" b="1" dirty="0">
              <a:latin typeface="Algerian" pitchFamily="82" charset="0"/>
            </a:endParaRPr>
          </a:p>
        </p:txBody>
      </p:sp>
      <p:sp>
        <p:nvSpPr>
          <p:cNvPr id="3" name="Content Placeholder 2"/>
          <p:cNvSpPr>
            <a:spLocks noGrp="1"/>
          </p:cNvSpPr>
          <p:nvPr>
            <p:ph idx="1"/>
          </p:nvPr>
        </p:nvSpPr>
        <p:spPr/>
        <p:txBody>
          <a:bodyPr>
            <a:normAutofit/>
          </a:bodyPr>
          <a:lstStyle/>
          <a:p>
            <a:endParaRPr lang="en-US" dirty="0"/>
          </a:p>
          <a:p>
            <a:pPr>
              <a:buNone/>
            </a:pPr>
            <a:r>
              <a:rPr lang="en-US" dirty="0" smtClean="0"/>
              <a:t>The main causes of child labor are …..</a:t>
            </a:r>
          </a:p>
          <a:p>
            <a:r>
              <a:rPr lang="en-US" dirty="0" smtClean="0"/>
              <a:t> </a:t>
            </a:r>
            <a:r>
              <a:rPr lang="en-US" b="1" dirty="0" smtClean="0"/>
              <a:t>Poverty</a:t>
            </a:r>
            <a:endParaRPr lang="en-US" dirty="0" smtClean="0"/>
          </a:p>
          <a:p>
            <a:r>
              <a:rPr lang="en-US" dirty="0" smtClean="0"/>
              <a:t> </a:t>
            </a:r>
            <a:r>
              <a:rPr lang="en-US" b="1" dirty="0" smtClean="0"/>
              <a:t>Unemployment</a:t>
            </a:r>
          </a:p>
          <a:p>
            <a:r>
              <a:rPr lang="en-US" b="1" dirty="0" smtClean="0"/>
              <a:t>Illiteracy</a:t>
            </a:r>
            <a:endParaRPr lang="en-US" dirty="0" smtClean="0"/>
          </a:p>
          <a:p>
            <a:r>
              <a:rPr lang="en-US" b="1" dirty="0" smtClean="0"/>
              <a:t>Urbanization</a:t>
            </a:r>
          </a:p>
          <a:p>
            <a:r>
              <a:rPr lang="en-US" b="1" dirty="0" smtClean="0"/>
              <a:t> Family background and</a:t>
            </a:r>
            <a:r>
              <a:rPr lang="en-US" dirty="0" smtClean="0"/>
              <a:t> </a:t>
            </a:r>
            <a:r>
              <a:rPr lang="en-US" b="1" dirty="0" smtClean="0"/>
              <a:t>orphans</a:t>
            </a:r>
            <a:r>
              <a:rPr lang="en-US" dirty="0" smtClean="0"/>
              <a:t>. </a:t>
            </a:r>
          </a:p>
          <a:p>
            <a:pPr>
              <a:buNone/>
            </a:pPr>
            <a:endParaRPr lang="en-US" dirty="0"/>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Forms of child </a:t>
            </a:r>
            <a:r>
              <a:rPr lang="en-US" dirty="0" err="1" smtClean="0"/>
              <a:t>labour</a:t>
            </a:r>
            <a:r>
              <a:rPr lang="en-US" dirty="0" smtClean="0"/>
              <a:t> in </a:t>
            </a:r>
            <a:r>
              <a:rPr lang="en-US" dirty="0" err="1" smtClean="0"/>
              <a:t>pakistan</a:t>
            </a:r>
            <a:r>
              <a:rPr lang="en-US" dirty="0" smtClean="0"/>
              <a:t> </a:t>
            </a:r>
            <a:endParaRPr lang="en-US" dirty="0"/>
          </a:p>
        </p:txBody>
      </p:sp>
      <p:sp>
        <p:nvSpPr>
          <p:cNvPr id="3" name="Content Placeholder 2"/>
          <p:cNvSpPr>
            <a:spLocks noGrp="1"/>
          </p:cNvSpPr>
          <p:nvPr>
            <p:ph idx="1"/>
          </p:nvPr>
        </p:nvSpPr>
        <p:spPr/>
        <p:txBody>
          <a:bodyPr/>
          <a:lstStyle/>
          <a:p>
            <a:pPr>
              <a:buNone/>
            </a:pPr>
            <a:endParaRPr lang="en-US" dirty="0" smtClean="0"/>
          </a:p>
          <a:p>
            <a:r>
              <a:rPr lang="en-US" b="1" dirty="0" smtClean="0"/>
              <a:t>Child </a:t>
            </a:r>
            <a:r>
              <a:rPr lang="en-US" b="1" dirty="0" err="1" smtClean="0"/>
              <a:t>Labour</a:t>
            </a:r>
            <a:r>
              <a:rPr lang="en-US" b="1" dirty="0" smtClean="0"/>
              <a:t> in Carpet Industry</a:t>
            </a:r>
            <a:endParaRPr lang="en-US" dirty="0" smtClean="0"/>
          </a:p>
          <a:p>
            <a:r>
              <a:rPr lang="en-US" b="1" dirty="0" smtClean="0"/>
              <a:t>Child </a:t>
            </a:r>
            <a:r>
              <a:rPr lang="en-US" b="1" dirty="0" err="1" smtClean="0"/>
              <a:t>Labour</a:t>
            </a:r>
            <a:r>
              <a:rPr lang="en-US" b="1" dirty="0" smtClean="0"/>
              <a:t> in Glass Bangle Industry</a:t>
            </a:r>
            <a:endParaRPr lang="en-US" dirty="0" smtClean="0"/>
          </a:p>
          <a:p>
            <a:r>
              <a:rPr lang="en-US" b="1" dirty="0" smtClean="0"/>
              <a:t>Child </a:t>
            </a:r>
            <a:r>
              <a:rPr lang="en-US" b="1" dirty="0" err="1" smtClean="0"/>
              <a:t>Labour</a:t>
            </a:r>
            <a:r>
              <a:rPr lang="en-US" b="1" dirty="0" smtClean="0"/>
              <a:t> in Surgical Industry</a:t>
            </a:r>
            <a:endParaRPr lang="en-US" dirty="0" smtClean="0"/>
          </a:p>
          <a:p>
            <a:r>
              <a:rPr lang="en-US" b="1" dirty="0" smtClean="0"/>
              <a:t>Child </a:t>
            </a:r>
            <a:r>
              <a:rPr lang="en-US" b="1" dirty="0" err="1" smtClean="0"/>
              <a:t>Labour</a:t>
            </a:r>
            <a:r>
              <a:rPr lang="en-US" b="1" dirty="0" smtClean="0"/>
              <a:t> in Deep Fishing Industry</a:t>
            </a:r>
            <a:endParaRPr lang="en-US" dirty="0" smtClean="0"/>
          </a:p>
          <a:p>
            <a:r>
              <a:rPr lang="en-US" b="1" dirty="0" smtClean="0"/>
              <a:t>Child </a:t>
            </a:r>
            <a:r>
              <a:rPr lang="en-US" b="1" dirty="0" err="1" smtClean="0"/>
              <a:t>Labour</a:t>
            </a:r>
            <a:r>
              <a:rPr lang="en-US" b="1" dirty="0" smtClean="0"/>
              <a:t> in Domestic Service</a:t>
            </a:r>
            <a:endParaRPr lang="en-US" dirty="0" smtClean="0"/>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REMEDIES ……</a:t>
            </a:r>
            <a:endParaRPr lang="en-US" dirty="0"/>
          </a:p>
        </p:txBody>
      </p:sp>
      <p:sp>
        <p:nvSpPr>
          <p:cNvPr id="3" name="Content Placeholder 2"/>
          <p:cNvSpPr>
            <a:spLocks noGrp="1"/>
          </p:cNvSpPr>
          <p:nvPr>
            <p:ph idx="1"/>
          </p:nvPr>
        </p:nvSpPr>
        <p:spPr/>
        <p:txBody>
          <a:bodyPr/>
          <a:lstStyle/>
          <a:p>
            <a:r>
              <a:rPr lang="en-US" dirty="0" smtClean="0"/>
              <a:t>Education services need to be in place and they must be free, compulsory, relevant and attractive. All children have the right to education. Children and parents need to see school as a better option than work</a:t>
            </a:r>
          </a:p>
          <a:p>
            <a:r>
              <a:rPr lang="en-US" dirty="0" smtClean="0"/>
              <a:t>Attitudes and practices need to change….</a:t>
            </a:r>
          </a:p>
          <a:p>
            <a:r>
              <a:rPr lang="en-US" dirty="0" smtClean="0"/>
              <a:t>Laws that prohibit child </a:t>
            </a:r>
            <a:r>
              <a:rPr lang="en-US" dirty="0" err="1" smtClean="0"/>
              <a:t>labour</a:t>
            </a:r>
            <a:r>
              <a:rPr lang="en-US" dirty="0" smtClean="0"/>
              <a:t> need to be in place. And even more importantly, they need to be rigorously enforced.</a:t>
            </a:r>
          </a:p>
          <a:p>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Governments and others need to know how many children are working in the various forms of </a:t>
            </a:r>
            <a:r>
              <a:rPr lang="en-US" dirty="0" err="1" smtClean="0"/>
              <a:t>labour</a:t>
            </a:r>
            <a:r>
              <a:rPr lang="en-US" dirty="0" smtClean="0"/>
              <a:t>. They also need information on the gender, age and ethnicity of the children to understand what made them vulnerable in the first place and to devise effective responses. Children need to be removed immediately from the worst forms of child </a:t>
            </a:r>
            <a:r>
              <a:rPr lang="en-US" dirty="0" err="1" smtClean="0"/>
              <a:t>labour</a:t>
            </a:r>
            <a:r>
              <a:rPr lang="en-US" dirty="0" smtClean="0"/>
              <a:t> and provided with care and education.</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pPr>
              <a:buNone/>
            </a:pPr>
            <a:r>
              <a:rPr lang="en-US" dirty="0"/>
              <a:t> </a:t>
            </a:r>
            <a:r>
              <a:rPr lang="en-US" dirty="0" smtClean="0"/>
              <a:t>      </a:t>
            </a:r>
            <a:r>
              <a:rPr lang="en-US" sz="7200" dirty="0" smtClean="0">
                <a:latin typeface="Algerian" pitchFamily="82" charset="0"/>
              </a:rPr>
              <a:t>THANK YOU</a:t>
            </a:r>
            <a:endParaRPr lang="en-US" sz="7200" dirty="0">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 </a:t>
            </a:r>
            <a:endParaRPr lang="en-US" dirty="0"/>
          </a:p>
        </p:txBody>
      </p:sp>
      <p:sp>
        <p:nvSpPr>
          <p:cNvPr id="3" name="Content Placeholder 2"/>
          <p:cNvSpPr>
            <a:spLocks noGrp="1"/>
          </p:cNvSpPr>
          <p:nvPr>
            <p:ph idx="1"/>
          </p:nvPr>
        </p:nvSpPr>
        <p:spPr/>
        <p:txBody>
          <a:bodyPr>
            <a:normAutofit/>
          </a:bodyPr>
          <a:lstStyle/>
          <a:p>
            <a:r>
              <a:rPr lang="en-US" dirty="0" smtClean="0"/>
              <a:t>What is child labor</a:t>
            </a:r>
          </a:p>
          <a:p>
            <a:r>
              <a:rPr lang="en-US" dirty="0" smtClean="0"/>
              <a:t>Introduction </a:t>
            </a:r>
          </a:p>
          <a:p>
            <a:r>
              <a:rPr lang="en-US" dirty="0" smtClean="0"/>
              <a:t>Causes of child labor in Pakistan </a:t>
            </a:r>
          </a:p>
          <a:p>
            <a:r>
              <a:rPr lang="en-US" dirty="0" smtClean="0"/>
              <a:t>forms of child labor in Pakistan  </a:t>
            </a:r>
          </a:p>
          <a:p>
            <a:r>
              <a:rPr lang="en-US" dirty="0" smtClean="0"/>
              <a:t>Remedies </a:t>
            </a:r>
          </a:p>
          <a:p>
            <a:r>
              <a:rPr lang="en-US" dirty="0" smtClean="0"/>
              <a:t>Conclusion </a:t>
            </a:r>
          </a:p>
          <a:p>
            <a:pPr>
              <a:buNone/>
            </a:pPr>
            <a:r>
              <a:rPr lang="en-US" dirty="0" smtClean="0"/>
              <a:t/>
            </a:r>
            <a:br>
              <a:rPr lang="en-US" dirty="0" smtClean="0"/>
            </a:br>
            <a:endParaRPr lang="en-US" dirty="0" smtClean="0"/>
          </a:p>
          <a:p>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b="1" dirty="0">
              <a:latin typeface="Algerian" pitchFamily="82" charset="0"/>
            </a:endParaRPr>
          </a:p>
        </p:txBody>
      </p:sp>
      <p:pic>
        <p:nvPicPr>
          <p:cNvPr id="4" name="Content Placeholder 3" descr="Image result for images about child labor"/>
          <p:cNvPicPr>
            <a:picLocks noGrp="1"/>
          </p:cNvPicPr>
          <p:nvPr>
            <p:ph idx="1"/>
          </p:nvPr>
        </p:nvPicPr>
        <p:blipFill>
          <a:blip r:embed="rId2"/>
          <a:stretch>
            <a:fillRect/>
          </a:stretch>
        </p:blipFill>
        <p:spPr bwMode="auto">
          <a:xfrm>
            <a:off x="2286000" y="2415381"/>
            <a:ext cx="4572000" cy="3429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Related image"/>
          <p:cNvPicPr>
            <a:picLocks noGrp="1"/>
          </p:cNvPicPr>
          <p:nvPr>
            <p:ph idx="1"/>
          </p:nvPr>
        </p:nvPicPr>
        <p:blipFill>
          <a:blip r:embed="rId2"/>
          <a:srcRect/>
          <a:stretch>
            <a:fillRect/>
          </a:stretch>
        </p:blipFill>
        <p:spPr bwMode="auto">
          <a:xfrm>
            <a:off x="1660525" y="685800"/>
            <a:ext cx="7048500" cy="57911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dirty="0" smtClean="0"/>
          </a:p>
          <a:p>
            <a:r>
              <a:rPr lang="en-US" b="1" dirty="0" smtClean="0"/>
              <a:t>Child </a:t>
            </a:r>
            <a:r>
              <a:rPr lang="en-US" b="1" dirty="0" err="1" smtClean="0"/>
              <a:t>labour</a:t>
            </a:r>
            <a:r>
              <a:rPr lang="en-US" dirty="0" smtClean="0"/>
              <a:t> refers to the employment of children in any work that deprives children of their childhood, interferes with their ability to attend regular school, </a:t>
            </a:r>
            <a:br>
              <a:rPr lang="en-US" dirty="0" smtClean="0"/>
            </a:br>
            <a:r>
              <a:rPr lang="en-US" dirty="0" smtClean="0"/>
              <a:t>and that is mentally, physically, socially or morally dangerous and harmful…….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60437"/>
            <a:ext cx="7772400" cy="5211763"/>
          </a:xfrm>
        </p:spPr>
        <p:txBody>
          <a:bodyPr>
            <a:normAutofit/>
          </a:bodyPr>
          <a:lstStyle/>
          <a:p>
            <a:r>
              <a:rPr lang="en-US" dirty="0" smtClean="0"/>
              <a:t>   According to the </a:t>
            </a:r>
            <a:r>
              <a:rPr lang="en-US" i="1" dirty="0" smtClean="0"/>
              <a:t>International Labor Organization,</a:t>
            </a:r>
            <a:r>
              <a:rPr lang="en-US" dirty="0" smtClean="0"/>
              <a:t> </a:t>
            </a:r>
            <a:r>
              <a:rPr lang="en-US" b="1" dirty="0" smtClean="0"/>
              <a:t>child labor</a:t>
            </a:r>
            <a:r>
              <a:rPr lang="en-US" dirty="0" smtClean="0"/>
              <a:t> refers to work that is performed by anyone under the age of 17. For the work to be considered child labor, it must be:</a:t>
            </a:r>
          </a:p>
          <a:p>
            <a:pPr lvl="0"/>
            <a:r>
              <a:rPr lang="en-US" dirty="0" smtClean="0"/>
              <a:t>Dangerous to the moral, social, physical, or mental development of a child.</a:t>
            </a:r>
          </a:p>
          <a:p>
            <a:pPr lvl="0"/>
            <a:r>
              <a:rPr lang="en-US" dirty="0" smtClean="0"/>
              <a:t>A hindrance to a child's right to education. This includes by denying a child the opportunity to attend school or interfering with a child's ability to focus on lesson content (work can leave little time to focus on homework).</a:t>
            </a:r>
          </a:p>
          <a:p>
            <a:endParaRPr lang="en-US"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Algerian" pitchFamily="82" charset="0"/>
              </a:rPr>
              <a:t>Explanation:</a:t>
            </a:r>
            <a:endParaRPr lang="en-US" b="1" dirty="0">
              <a:latin typeface="Algerian" pitchFamily="82" charset="0"/>
            </a:endParaRPr>
          </a:p>
        </p:txBody>
      </p:sp>
      <p:sp>
        <p:nvSpPr>
          <p:cNvPr id="3" name="Content Placeholder 2"/>
          <p:cNvSpPr>
            <a:spLocks noGrp="1"/>
          </p:cNvSpPr>
          <p:nvPr>
            <p:ph idx="1"/>
          </p:nvPr>
        </p:nvSpPr>
        <p:spPr/>
        <p:txBody>
          <a:bodyPr>
            <a:normAutofit/>
          </a:bodyPr>
          <a:lstStyle/>
          <a:p>
            <a:r>
              <a:rPr lang="en-US" dirty="0" smtClean="0"/>
              <a:t>The realities of child labor are often more extreme than the above definition. Children who work are often isolated from their families. They often work in dangerous conditions and receive few breaks and low pay. Typically, they receive little protection from the dangerous elements to which they are exposed. In other words, child labor around the world is very different than the chores many children perform at home for spending money.</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Image result for images about child labor"/>
          <p:cNvPicPr>
            <a:picLocks noGrp="1"/>
          </p:cNvPicPr>
          <p:nvPr>
            <p:ph idx="1"/>
          </p:nvPr>
        </p:nvPicPr>
        <p:blipFill>
          <a:blip r:embed="rId2"/>
          <a:srcRect/>
          <a:stretch>
            <a:fillRect/>
          </a:stretch>
        </p:blipFill>
        <p:spPr bwMode="auto">
          <a:xfrm>
            <a:off x="457200" y="2160274"/>
            <a:ext cx="8229600" cy="393921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Algerian" pitchFamily="82" charset="0"/>
              </a:rPr>
              <a:t>Child </a:t>
            </a:r>
            <a:r>
              <a:rPr lang="en-US" b="1" dirty="0" err="1" smtClean="0">
                <a:latin typeface="Algerian" pitchFamily="82" charset="0"/>
              </a:rPr>
              <a:t>labour</a:t>
            </a:r>
            <a:r>
              <a:rPr lang="en-US" b="1" dirty="0" smtClean="0">
                <a:latin typeface="Algerian" pitchFamily="82" charset="0"/>
              </a:rPr>
              <a:t> in </a:t>
            </a:r>
            <a:r>
              <a:rPr lang="en-US" b="1" dirty="0" err="1" smtClean="0">
                <a:latin typeface="Algerian" pitchFamily="82" charset="0"/>
              </a:rPr>
              <a:t>pakistan</a:t>
            </a:r>
            <a:r>
              <a:rPr lang="en-US" b="1" dirty="0" smtClean="0">
                <a:latin typeface="Algerian" pitchFamily="82" charset="0"/>
              </a:rPr>
              <a:t> </a:t>
            </a:r>
            <a:endParaRPr lang="en-US" b="1" dirty="0">
              <a:latin typeface="Algerian" pitchFamily="82" charset="0"/>
            </a:endParaRPr>
          </a:p>
        </p:txBody>
      </p:sp>
      <p:sp>
        <p:nvSpPr>
          <p:cNvPr id="3" name="Content Placeholder 2"/>
          <p:cNvSpPr>
            <a:spLocks noGrp="1"/>
          </p:cNvSpPr>
          <p:nvPr>
            <p:ph idx="1"/>
          </p:nvPr>
        </p:nvSpPr>
        <p:spPr/>
        <p:txBody>
          <a:bodyPr>
            <a:normAutofit fontScale="92500" lnSpcReduction="10000"/>
          </a:bodyPr>
          <a:lstStyle/>
          <a:p>
            <a:r>
              <a:rPr lang="en-US" dirty="0" smtClean="0"/>
              <a:t>An estimated 246 million children are engaged in child </a:t>
            </a:r>
            <a:r>
              <a:rPr lang="en-US" dirty="0" err="1" smtClean="0"/>
              <a:t>labour</a:t>
            </a:r>
            <a:r>
              <a:rPr lang="en-US" dirty="0" smtClean="0"/>
              <a:t>. Nearly 70 per cent (171 million) of these children work in hazardous conditions </a:t>
            </a:r>
          </a:p>
          <a:p>
            <a:r>
              <a:rPr lang="en-US" dirty="0" smtClean="0"/>
              <a:t>  – including working in mines, working with chemicals and pesticides in agriculture or with dangerous machinery. </a:t>
            </a:r>
          </a:p>
          <a:p>
            <a:r>
              <a:rPr lang="en-US" dirty="0" smtClean="0"/>
              <a:t>They are everywhere, but invisible, toiling as domestic servants in homes, laboring behind the walls of workshops, hidden from view in plantations. The vast majority of working children – about 70 per cent – work in the agriculture sector . Millions of girls work as domestic servants and unpaid household help and are especially vulnerable to exploitation and abuse.</a:t>
            </a:r>
          </a:p>
          <a:p>
            <a:pPr>
              <a:buNone/>
            </a:pP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312</TotalTime>
  <Words>431</Words>
  <Application>Microsoft Office PowerPoint</Application>
  <PresentationFormat>On-screen Show (4:3)</PresentationFormat>
  <Paragraphs>48</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Child labor </vt:lpstr>
      <vt:lpstr>Content…… </vt:lpstr>
      <vt:lpstr>Slide 3</vt:lpstr>
      <vt:lpstr>Slide 4</vt:lpstr>
      <vt:lpstr>Slide 5</vt:lpstr>
      <vt:lpstr>Slide 6</vt:lpstr>
      <vt:lpstr>Explanation:</vt:lpstr>
      <vt:lpstr>Slide 8</vt:lpstr>
      <vt:lpstr>Child labour in pakistan </vt:lpstr>
      <vt:lpstr>Slide 10</vt:lpstr>
      <vt:lpstr>Causes of child labor </vt:lpstr>
      <vt:lpstr>Forms of child labour in pakistan </vt:lpstr>
      <vt:lpstr>REMEDIES ……</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COMPONENTS ELEMENTS OF SOCIAL CASE WORK</dc:title>
  <dc:creator>Ali</dc:creator>
  <cp:lastModifiedBy>Ali</cp:lastModifiedBy>
  <cp:revision>46</cp:revision>
  <dcterms:created xsi:type="dcterms:W3CDTF">2017-12-24T19:52:28Z</dcterms:created>
  <dcterms:modified xsi:type="dcterms:W3CDTF">2019-05-02T05:17:20Z</dcterms:modified>
</cp:coreProperties>
</file>