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38CCED-9B86-4376-8FFC-CDF6F2578AD5}"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E566E-D1E8-4975-A276-BF719992CC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8CCED-9B86-4376-8FFC-CDF6F2578AD5}"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E566E-D1E8-4975-A276-BF719992CC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8CCED-9B86-4376-8FFC-CDF6F2578AD5}"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E566E-D1E8-4975-A276-BF719992CC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8CCED-9B86-4376-8FFC-CDF6F2578AD5}"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E566E-D1E8-4975-A276-BF719992CC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8CCED-9B86-4376-8FFC-CDF6F2578AD5}"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E566E-D1E8-4975-A276-BF719992CC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38CCED-9B86-4376-8FFC-CDF6F2578AD5}"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2E566E-D1E8-4975-A276-BF719992CC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38CCED-9B86-4376-8FFC-CDF6F2578AD5}" type="datetimeFigureOut">
              <a:rPr lang="en-US" smtClean="0"/>
              <a:pPr/>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2E566E-D1E8-4975-A276-BF719992CC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38CCED-9B86-4376-8FFC-CDF6F2578AD5}" type="datetimeFigureOut">
              <a:rPr lang="en-US" smtClean="0"/>
              <a:pPr/>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2E566E-D1E8-4975-A276-BF719992CC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8CCED-9B86-4376-8FFC-CDF6F2578AD5}" type="datetimeFigureOut">
              <a:rPr lang="en-US" smtClean="0"/>
              <a:pPr/>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2E566E-D1E8-4975-A276-BF719992CC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8CCED-9B86-4376-8FFC-CDF6F2578AD5}"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2E566E-D1E8-4975-A276-BF719992CC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8CCED-9B86-4376-8FFC-CDF6F2578AD5}"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2E566E-D1E8-4975-A276-BF719992CC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8CCED-9B86-4376-8FFC-CDF6F2578AD5}" type="datetimeFigureOut">
              <a:rPr lang="en-US" smtClean="0"/>
              <a:pPr/>
              <a:t>6/16/2020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E566E-D1E8-4975-A276-BF719992CC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MJr9SSJKkI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hS2fdP1bNV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2" cstate="print"/>
          <a:stretch>
            <a:fillRect/>
          </a:stretch>
        </p:blipFill>
        <p:spPr>
          <a:xfrm>
            <a:off x="685800" y="457200"/>
            <a:ext cx="7772400" cy="5486400"/>
          </a:xfrm>
          <a:prstGeom prst="rect">
            <a:avLst/>
          </a:prstGeom>
        </p:spPr>
      </p:pic>
      <p:sp>
        <p:nvSpPr>
          <p:cNvPr id="2" name="Title 1"/>
          <p:cNvSpPr>
            <a:spLocks noGrp="1"/>
          </p:cNvSpPr>
          <p:nvPr>
            <p:ph type="ctrTitle"/>
          </p:nvPr>
        </p:nvSpPr>
        <p:spPr/>
        <p:txBody>
          <a:bodyPr>
            <a:normAutofit/>
          </a:bodyPr>
          <a:lstStyle/>
          <a:p>
            <a:r>
              <a:rPr lang="en-US" sz="3200" b="1" dirty="0" smtClean="0">
                <a:latin typeface="Times New Roman" pitchFamily="18" charset="0"/>
                <a:cs typeface="Times New Roman" pitchFamily="18" charset="0"/>
              </a:rPr>
              <a:t>Sociolinguistics (ELing620)</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Language </a:t>
            </a:r>
            <a:r>
              <a:rPr lang="en-US" sz="3200" b="1" dirty="0" smtClean="0">
                <a:latin typeface="Times New Roman" pitchFamily="18" charset="0"/>
                <a:cs typeface="Times New Roman" pitchFamily="18" charset="0"/>
              </a:rPr>
              <a:t>and Society</a:t>
            </a:r>
            <a:endParaRPr lang="en-US" sz="3200"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b="1" dirty="0" smtClean="0">
                <a:solidFill>
                  <a:schemeClr val="tx1"/>
                </a:solidFill>
                <a:latin typeface="Times New Roman" pitchFamily="18" charset="0"/>
                <a:cs typeface="Times New Roman" pitchFamily="18" charset="0"/>
              </a:rPr>
              <a:t>Week 2</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09600"/>
            <a:ext cx="8229600" cy="5516563"/>
          </a:xfrm>
        </p:spPr>
        <p:txBody>
          <a:bodyPr/>
          <a:lstStyle/>
          <a:p>
            <a:pPr algn="just"/>
            <a:r>
              <a:rPr lang="en-US" sz="2400" dirty="0" smtClean="0">
                <a:latin typeface="Times New Roman" pitchFamily="18" charset="0"/>
                <a:cs typeface="Times New Roman" pitchFamily="18" charset="0"/>
              </a:rPr>
              <a:t>Our </a:t>
            </a:r>
            <a:r>
              <a:rPr lang="en-US" sz="2400" dirty="0" smtClean="0">
                <a:latin typeface="Times New Roman" pitchFamily="18" charset="0"/>
                <a:cs typeface="Times New Roman" pitchFamily="18" charset="0"/>
              </a:rPr>
              <a:t>speech provides clues to others about who we are, where we come from, and perhaps what kind of social experiences we have had.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Written </a:t>
            </a:r>
            <a:r>
              <a:rPr lang="en-US" sz="2400" dirty="0" smtClean="0">
                <a:latin typeface="Times New Roman" pitchFamily="18" charset="0"/>
                <a:cs typeface="Times New Roman" pitchFamily="18" charset="0"/>
              </a:rPr>
              <a:t>transcripts provide no auditory clues to </a:t>
            </a:r>
            <a:r>
              <a:rPr lang="en-US" sz="2400" dirty="0" smtClean="0">
                <a:latin typeface="Times New Roman" pitchFamily="18" charset="0"/>
                <a:cs typeface="Times New Roman" pitchFamily="18" charset="0"/>
              </a:rPr>
              <a:t>readers. This ‘clue bearing’ role is very important whilst studying a conversation ( see Peter </a:t>
            </a:r>
            <a:r>
              <a:rPr lang="en-US" sz="2400" dirty="0" err="1" smtClean="0">
                <a:latin typeface="Times New Roman" pitchFamily="18" charset="0"/>
                <a:cs typeface="Times New Roman" pitchFamily="18" charset="0"/>
              </a:rPr>
              <a:t>Trudgill</a:t>
            </a:r>
            <a:r>
              <a:rPr lang="en-US" sz="2400" dirty="0" smtClean="0">
                <a:latin typeface="Times New Roman" pitchFamily="18" charset="0"/>
                <a:cs typeface="Times New Roman" pitchFamily="18" charset="0"/>
              </a:rPr>
              <a:t>, pg.1 &amp;2)</a:t>
            </a:r>
          </a:p>
          <a:p>
            <a:pPr algn="just"/>
            <a:endParaRPr lang="en-US" sz="2400" dirty="0" smtClean="0">
              <a:latin typeface="Times New Roman" pitchFamily="18" charset="0"/>
              <a:cs typeface="Times New Roman" pitchFamily="18" charset="0"/>
            </a:endParaRPr>
          </a:p>
          <a:p>
            <a:endParaRPr lang="en-US" dirty="0"/>
          </a:p>
        </p:txBody>
      </p:sp>
      <p:pic>
        <p:nvPicPr>
          <p:cNvPr id="5" name="Picture 4" descr="Screenshot (732).png"/>
          <p:cNvPicPr>
            <a:picLocks noChangeAspect="1"/>
          </p:cNvPicPr>
          <p:nvPr/>
        </p:nvPicPr>
        <p:blipFill>
          <a:blip r:embed="rId2" cstate="print"/>
          <a:srcRect l="6667" t="31425" r="40833" b="32961"/>
          <a:stretch>
            <a:fillRect/>
          </a:stretch>
        </p:blipFill>
        <p:spPr>
          <a:xfrm>
            <a:off x="457200" y="3429000"/>
            <a:ext cx="4800600" cy="1295400"/>
          </a:xfrm>
          <a:prstGeom prst="rect">
            <a:avLst/>
          </a:prstGeom>
        </p:spPr>
      </p:pic>
      <p:pic>
        <p:nvPicPr>
          <p:cNvPr id="6" name="Picture 5" descr="Screenshot (733).png"/>
          <p:cNvPicPr>
            <a:picLocks noChangeAspect="1"/>
          </p:cNvPicPr>
          <p:nvPr/>
        </p:nvPicPr>
        <p:blipFill>
          <a:blip r:embed="rId3" cstate="print"/>
          <a:srcRect l="6667" t="29249" r="42500" b="44071"/>
          <a:stretch>
            <a:fillRect/>
          </a:stretch>
        </p:blipFill>
        <p:spPr>
          <a:xfrm>
            <a:off x="3733800" y="4495800"/>
            <a:ext cx="4648200" cy="1371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normAutofit/>
          </a:bodyPr>
          <a:lstStyle/>
          <a:p>
            <a:pPr algn="just"/>
            <a:r>
              <a:rPr lang="en-US" dirty="0" smtClean="0"/>
              <a:t> </a:t>
            </a:r>
            <a:r>
              <a:rPr lang="en-US" sz="2400" dirty="0" smtClean="0">
                <a:latin typeface="Times New Roman" pitchFamily="18" charset="0"/>
                <a:cs typeface="Times New Roman" pitchFamily="18" charset="0"/>
              </a:rPr>
              <a:t>Languages provide a variety of ways of saying the same thing – addressing and greeting others, describing things, paying </a:t>
            </a:r>
            <a:r>
              <a:rPr lang="en-US" sz="2400" dirty="0" smtClean="0">
                <a:latin typeface="Times New Roman" pitchFamily="18" charset="0"/>
                <a:cs typeface="Times New Roman" pitchFamily="18" charset="0"/>
              </a:rPr>
              <a:t>compliments</a:t>
            </a:r>
          </a:p>
          <a:p>
            <a:pPr algn="just"/>
            <a:r>
              <a:rPr lang="en-US" sz="2400" dirty="0" smtClean="0">
                <a:latin typeface="Times New Roman" pitchFamily="18" charset="0"/>
                <a:cs typeface="Times New Roman" pitchFamily="18" charset="0"/>
              </a:rPr>
              <a:t>As  </a:t>
            </a:r>
            <a:r>
              <a:rPr lang="en-US" sz="2400" dirty="0" smtClean="0">
                <a:latin typeface="Times New Roman" pitchFamily="18" charset="0"/>
                <a:cs typeface="Times New Roman" pitchFamily="18" charset="0"/>
              </a:rPr>
              <a:t>examples   1    and    2    illustrate, our </a:t>
            </a:r>
            <a:r>
              <a:rPr lang="en-US" sz="2400" dirty="0" smtClean="0">
                <a:latin typeface="Times New Roman" pitchFamily="18" charset="0"/>
                <a:cs typeface="Times New Roman" pitchFamily="18" charset="0"/>
              </a:rPr>
              <a:t>final </a:t>
            </a:r>
            <a:r>
              <a:rPr lang="en-US" sz="2400" dirty="0" smtClean="0">
                <a:latin typeface="Times New Roman" pitchFamily="18" charset="0"/>
                <a:cs typeface="Times New Roman" pitchFamily="18" charset="0"/>
              </a:rPr>
              <a:t>choices provide clues to social factors, such as the relationship between the people in the particular situation, and how the speaker feels about the person addressed</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The choice of one linguistic form rather than another is a useful clue to nonlinguistic information. </a:t>
            </a:r>
            <a:endParaRPr lang="en-US" sz="2400" dirty="0" smtClean="0">
              <a:latin typeface="Times New Roman" pitchFamily="18" charset="0"/>
              <a:cs typeface="Times New Roman" pitchFamily="18" charset="0"/>
            </a:endParaRPr>
          </a:p>
          <a:p>
            <a:pPr algn="just"/>
            <a:r>
              <a:rPr lang="en-US" sz="2400" i="1" u="sng" dirty="0" smtClean="0">
                <a:solidFill>
                  <a:srgbClr val="FF0000"/>
                </a:solidFill>
                <a:latin typeface="Times New Roman" pitchFamily="18" charset="0"/>
                <a:cs typeface="Times New Roman" pitchFamily="18" charset="0"/>
              </a:rPr>
              <a:t>Linguistic </a:t>
            </a:r>
            <a:r>
              <a:rPr lang="en-US" sz="2400" i="1" u="sng" dirty="0" smtClean="0">
                <a:solidFill>
                  <a:srgbClr val="FF0000"/>
                </a:solidFill>
                <a:latin typeface="Times New Roman" pitchFamily="18" charset="0"/>
                <a:cs typeface="Times New Roman" pitchFamily="18" charset="0"/>
              </a:rPr>
              <a:t>variation </a:t>
            </a:r>
            <a:r>
              <a:rPr lang="en-US" sz="2400" dirty="0" smtClean="0">
                <a:latin typeface="Times New Roman" pitchFamily="18" charset="0"/>
                <a:cs typeface="Times New Roman" pitchFamily="18" charset="0"/>
              </a:rPr>
              <a:t>can provide social information.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Definition: </a:t>
            </a:r>
            <a:r>
              <a:rPr lang="en-US" sz="2400" dirty="0" smtClean="0">
                <a:solidFill>
                  <a:srgbClr val="222222"/>
                </a:solidFill>
                <a:latin typeface="Times New Roman" pitchFamily="18" charset="0"/>
                <a:cs typeface="Times New Roman" pitchFamily="18" charset="0"/>
              </a:rPr>
              <a:t>The term </a:t>
            </a:r>
            <a:r>
              <a:rPr lang="en-US" sz="2400" b="1" dirty="0" smtClean="0">
                <a:solidFill>
                  <a:srgbClr val="222222"/>
                </a:solidFill>
                <a:latin typeface="Times New Roman" pitchFamily="18" charset="0"/>
                <a:cs typeface="Times New Roman" pitchFamily="18" charset="0"/>
              </a:rPr>
              <a:t>linguistic variation</a:t>
            </a:r>
            <a:r>
              <a:rPr lang="en-US" sz="2400" dirty="0" smtClean="0">
                <a:solidFill>
                  <a:srgbClr val="222222"/>
                </a:solidFill>
                <a:latin typeface="Times New Roman" pitchFamily="18" charset="0"/>
                <a:cs typeface="Times New Roman" pitchFamily="18" charset="0"/>
              </a:rPr>
              <a:t> (or simply </a:t>
            </a:r>
            <a:r>
              <a:rPr lang="en-US" sz="2400" b="1" dirty="0" smtClean="0">
                <a:solidFill>
                  <a:srgbClr val="222222"/>
                </a:solidFill>
                <a:latin typeface="Times New Roman" pitchFamily="18" charset="0"/>
                <a:cs typeface="Times New Roman" pitchFamily="18" charset="0"/>
              </a:rPr>
              <a:t>variation</a:t>
            </a:r>
            <a:r>
              <a:rPr lang="en-US" sz="2400" dirty="0" smtClean="0">
                <a:solidFill>
                  <a:srgbClr val="222222"/>
                </a:solidFill>
                <a:latin typeface="Times New Roman" pitchFamily="18" charset="0"/>
                <a:cs typeface="Times New Roman" pitchFamily="18" charset="0"/>
              </a:rPr>
              <a:t>) refers to regional, social, or contextual differences in the ways that a particular language is used.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etty_linguistic_variation-103339623-57585fa85f9b5892e82e1224.jpg"/>
          <p:cNvPicPr>
            <a:picLocks noGrp="1" noChangeAspect="1"/>
          </p:cNvPicPr>
          <p:nvPr>
            <p:ph idx="1"/>
          </p:nvPr>
        </p:nvPicPr>
        <p:blipFill>
          <a:blip r:embed="rId2" cstate="print"/>
          <a:stretch>
            <a:fillRect/>
          </a:stretch>
        </p:blipFill>
        <p:spPr>
          <a:xfrm>
            <a:off x="609600" y="304800"/>
            <a:ext cx="3048000" cy="4343399"/>
          </a:xfrm>
        </p:spPr>
      </p:pic>
      <p:pic>
        <p:nvPicPr>
          <p:cNvPr id="5" name="Picture 4" descr="5427279_orig.jpg"/>
          <p:cNvPicPr>
            <a:picLocks noChangeAspect="1"/>
          </p:cNvPicPr>
          <p:nvPr/>
        </p:nvPicPr>
        <p:blipFill>
          <a:blip r:embed="rId3" cstate="print"/>
          <a:stretch>
            <a:fillRect/>
          </a:stretch>
        </p:blipFill>
        <p:spPr>
          <a:xfrm>
            <a:off x="3810000" y="2286000"/>
            <a:ext cx="4876800" cy="345232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Linguistic Variation: How we say things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hlinkClick r:id="rId2"/>
              </a:rPr>
              <a:t>https://</a:t>
            </a:r>
            <a:r>
              <a:rPr lang="en-US" dirty="0" smtClean="0">
                <a:hlinkClick r:id="rId2"/>
              </a:rPr>
              <a:t>www.youtube.com/watch?v=MJr9SSJKkII</a:t>
            </a:r>
            <a:endParaRPr lang="en-US" dirty="0" smtClean="0"/>
          </a:p>
          <a:p>
            <a:pPr algn="just"/>
            <a:r>
              <a:rPr lang="en-US" sz="2400" dirty="0" smtClean="0">
                <a:latin typeface="Times New Roman" pitchFamily="18" charset="0"/>
                <a:cs typeface="Times New Roman" pitchFamily="18" charset="0"/>
              </a:rPr>
              <a:t>Kindly watch the video above. In this scene taken from the movie ‘My Fair Lady’ which is an adaptation of George Bernard Shaw’s “Pygmalion”. Professor Higgins takes it upon himself to modify Eliza’s pronunciation which has thick Cockney accent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Dialect and Accent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lgn="just"/>
            <a:r>
              <a:rPr lang="en-US" sz="2600" i="1" dirty="0" smtClean="0">
                <a:solidFill>
                  <a:srgbClr val="FF0000"/>
                </a:solidFill>
                <a:latin typeface="Times New Roman" pitchFamily="18" charset="0"/>
                <a:cs typeface="Times New Roman" pitchFamily="18" charset="0"/>
              </a:rPr>
              <a:t>Accent is a </a:t>
            </a:r>
            <a:r>
              <a:rPr lang="en-US" sz="2600" i="1" dirty="0" smtClean="0">
                <a:solidFill>
                  <a:srgbClr val="FF0000"/>
                </a:solidFill>
                <a:latin typeface="Times New Roman" pitchFamily="18" charset="0"/>
                <a:cs typeface="Times New Roman" pitchFamily="18" charset="0"/>
              </a:rPr>
              <a:t>distinctive way of pronouncing a language</a:t>
            </a:r>
            <a:r>
              <a:rPr lang="en-US" sz="2600" dirty="0" smtClean="0">
                <a:latin typeface="Times New Roman" pitchFamily="18" charset="0"/>
                <a:cs typeface="Times New Roman" pitchFamily="18" charset="0"/>
              </a:rPr>
              <a:t>, especially one associated with a particular country, area, or social </a:t>
            </a:r>
            <a:r>
              <a:rPr lang="en-US" sz="2600" dirty="0" smtClean="0">
                <a:latin typeface="Times New Roman" pitchFamily="18" charset="0"/>
                <a:cs typeface="Times New Roman" pitchFamily="18" charset="0"/>
              </a:rPr>
              <a:t>class.</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The </a:t>
            </a:r>
            <a:r>
              <a:rPr lang="en-US" sz="2600" dirty="0" smtClean="0">
                <a:latin typeface="Times New Roman" pitchFamily="18" charset="0"/>
                <a:cs typeface="Times New Roman" pitchFamily="18" charset="0"/>
              </a:rPr>
              <a:t>most obvious linguistic variation involves pronunciation. Sam ‘drops his aitches’ while Jim doesn’t. </a:t>
            </a:r>
            <a:endParaRPr lang="en-US" sz="26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Just </a:t>
            </a:r>
            <a:r>
              <a:rPr lang="en-US" sz="2600" dirty="0" smtClean="0">
                <a:latin typeface="Times New Roman" pitchFamily="18" charset="0"/>
                <a:cs typeface="Times New Roman" pitchFamily="18" charset="0"/>
              </a:rPr>
              <a:t>as vocabulary choices convey social information, so using different pronunciation conveys social information too</a:t>
            </a:r>
            <a:r>
              <a:rPr lang="en-US" sz="2600" dirty="0" smtClean="0">
                <a:latin typeface="Times New Roman" pitchFamily="18" charset="0"/>
                <a:cs typeface="Times New Roman" pitchFamily="18" charset="0"/>
              </a:rPr>
              <a:t>.</a:t>
            </a:r>
          </a:p>
          <a:p>
            <a:pPr algn="just"/>
            <a:r>
              <a:rPr lang="en-US" sz="2600" dirty="0" smtClean="0">
                <a:latin typeface="Times New Roman" pitchFamily="18" charset="0"/>
                <a:cs typeface="Times New Roman" pitchFamily="18" charset="0"/>
              </a:rPr>
              <a:t>D</a:t>
            </a:r>
            <a:r>
              <a:rPr lang="en-US" sz="2600" dirty="0" smtClean="0">
                <a:latin typeface="Times New Roman" pitchFamily="18" charset="0"/>
                <a:cs typeface="Times New Roman" pitchFamily="18" charset="0"/>
              </a:rPr>
              <a:t>espite </a:t>
            </a:r>
            <a:r>
              <a:rPr lang="en-US" sz="2600" dirty="0" smtClean="0">
                <a:latin typeface="Times New Roman" pitchFamily="18" charset="0"/>
                <a:cs typeface="Times New Roman" pitchFamily="18" charset="0"/>
              </a:rPr>
              <a:t>their common regional origins they have different social backgrounds, and that is indicated by their </a:t>
            </a:r>
            <a:r>
              <a:rPr lang="en-US" sz="2600" dirty="0" smtClean="0">
                <a:latin typeface="Times New Roman" pitchFamily="18" charset="0"/>
                <a:cs typeface="Times New Roman" pitchFamily="18" charset="0"/>
              </a:rPr>
              <a:t>speech.</a:t>
            </a:r>
            <a:endParaRPr lang="en-US" sz="2600" dirty="0">
              <a:latin typeface="Times New Roman" pitchFamily="18" charset="0"/>
              <a:cs typeface="Times New Roman" pitchFamily="18" charset="0"/>
            </a:endParaRPr>
          </a:p>
        </p:txBody>
      </p:sp>
      <p:pic>
        <p:nvPicPr>
          <p:cNvPr id="4" name="Picture 3" descr="Screenshot (734).png"/>
          <p:cNvPicPr>
            <a:picLocks noChangeAspect="1"/>
          </p:cNvPicPr>
          <p:nvPr/>
        </p:nvPicPr>
        <p:blipFill>
          <a:blip r:embed="rId2" cstate="print"/>
          <a:srcRect l="4167" t="24803" r="5000" b="51482"/>
          <a:stretch>
            <a:fillRect/>
          </a:stretch>
        </p:blipFill>
        <p:spPr>
          <a:xfrm>
            <a:off x="228600" y="2667000"/>
            <a:ext cx="8305800" cy="114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
            <a:ext cx="8229600" cy="5516563"/>
          </a:xfrm>
        </p:spPr>
        <p:txBody>
          <a:bodyPr>
            <a:normAutofit fontScale="92500"/>
          </a:bodyPr>
          <a:lstStyle/>
          <a:p>
            <a:pPr>
              <a:buNone/>
            </a:pPr>
            <a:r>
              <a:rPr lang="en-US" dirty="0" smtClean="0">
                <a:latin typeface="Times New Roman" pitchFamily="18" charset="0"/>
                <a:cs typeface="Times New Roman" pitchFamily="18" charset="0"/>
              </a:rPr>
              <a:t>Dialect</a:t>
            </a:r>
          </a:p>
          <a:p>
            <a:pPr>
              <a:buNone/>
            </a:pPr>
            <a:r>
              <a:rPr lang="en-US" dirty="0" smtClean="0">
                <a:hlinkClick r:id="rId2"/>
              </a:rPr>
              <a:t>https://</a:t>
            </a:r>
            <a:r>
              <a:rPr lang="en-US" dirty="0" smtClean="0">
                <a:hlinkClick r:id="rId2"/>
              </a:rPr>
              <a:t>www.youtube.com/watch?v=hS2fdP1bNV0</a:t>
            </a:r>
            <a:endParaRPr lang="en-US" dirty="0" smtClean="0"/>
          </a:p>
          <a:p>
            <a:pPr algn="just"/>
            <a:r>
              <a:rPr lang="en-US" dirty="0" smtClean="0"/>
              <a:t>The above video illustrates how pronunciations singularly and dialects collectively varies based on someone’s demographic location.</a:t>
            </a:r>
          </a:p>
          <a:p>
            <a:pPr algn="just"/>
            <a:r>
              <a:rPr lang="en-US" dirty="0" smtClean="0"/>
              <a:t>T</a:t>
            </a:r>
            <a:r>
              <a:rPr lang="en-US" dirty="0" smtClean="0"/>
              <a:t>he </a:t>
            </a:r>
            <a:r>
              <a:rPr lang="en-US" dirty="0" smtClean="0"/>
              <a:t>term ‘dialect’ has generally been used to refer to </a:t>
            </a:r>
            <a:r>
              <a:rPr lang="en-US" i="1" dirty="0" smtClean="0">
                <a:solidFill>
                  <a:srgbClr val="FF0000"/>
                </a:solidFill>
              </a:rPr>
              <a:t>a subordinate variety of a </a:t>
            </a:r>
            <a:r>
              <a:rPr lang="en-US" i="1" dirty="0" smtClean="0">
                <a:solidFill>
                  <a:srgbClr val="FF0000"/>
                </a:solidFill>
              </a:rPr>
              <a:t>language</a:t>
            </a:r>
            <a:r>
              <a:rPr lang="en-US" dirty="0" smtClean="0">
                <a:solidFill>
                  <a:srgbClr val="FF0000"/>
                </a:solidFill>
              </a:rPr>
              <a:t>.</a:t>
            </a:r>
          </a:p>
          <a:p>
            <a:pPr algn="just"/>
            <a:r>
              <a:rPr lang="en-US" dirty="0" smtClean="0"/>
              <a:t>Check out the example of </a:t>
            </a:r>
            <a:r>
              <a:rPr lang="en-US" dirty="0" err="1" smtClean="0"/>
              <a:t>Hemnesberget</a:t>
            </a:r>
            <a:r>
              <a:rPr lang="en-US" dirty="0" smtClean="0"/>
              <a:t>, a village in northern Norway and how they shift between two local </a:t>
            </a:r>
            <a:r>
              <a:rPr lang="en-US" dirty="0" smtClean="0"/>
              <a:t>dialects  </a:t>
            </a:r>
            <a:r>
              <a:rPr lang="en-US" dirty="0" err="1" smtClean="0"/>
              <a:t>Ranamål</a:t>
            </a:r>
            <a:r>
              <a:rPr lang="en-US" dirty="0" smtClean="0"/>
              <a:t>  and  </a:t>
            </a:r>
            <a:r>
              <a:rPr lang="en-US" dirty="0" smtClean="0"/>
              <a:t>Bokmål.</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So how do the two differ?</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algn="just"/>
            <a:r>
              <a:rPr lang="en-US" dirty="0" smtClean="0">
                <a:latin typeface="Times New Roman" pitchFamily="18" charset="0"/>
                <a:cs typeface="Times New Roman" pitchFamily="18" charset="0"/>
              </a:rPr>
              <a:t>An </a:t>
            </a:r>
            <a:r>
              <a:rPr lang="en-US" b="1" dirty="0" smtClean="0">
                <a:latin typeface="Times New Roman" pitchFamily="18" charset="0"/>
                <a:cs typeface="Times New Roman" pitchFamily="18" charset="0"/>
              </a:rPr>
              <a:t>accent</a:t>
            </a:r>
            <a:r>
              <a:rPr lang="en-US" dirty="0" smtClean="0">
                <a:latin typeface="Times New Roman" pitchFamily="18" charset="0"/>
                <a:cs typeface="Times New Roman" pitchFamily="18" charset="0"/>
              </a:rPr>
              <a:t> is simply how one pronounces words—a style of </a:t>
            </a:r>
            <a:r>
              <a:rPr lang="en-US" dirty="0" smtClean="0">
                <a:latin typeface="Times New Roman" pitchFamily="18" charset="0"/>
                <a:cs typeface="Times New Roman" pitchFamily="18" charset="0"/>
              </a:rPr>
              <a:t>pronunciation.</a:t>
            </a:r>
          </a:p>
          <a:p>
            <a:pPr algn="just"/>
            <a:r>
              <a:rPr lang="en-US"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dialect</a:t>
            </a:r>
            <a:r>
              <a:rPr lang="en-US" dirty="0" smtClean="0">
                <a:latin typeface="Times New Roman" pitchFamily="18" charset="0"/>
                <a:cs typeface="Times New Roman" pitchFamily="18" charset="0"/>
              </a:rPr>
              <a:t> includes not just pronunciations, but also one's general vocabulary and grammar</a:t>
            </a:r>
            <a:r>
              <a:rPr lang="en-US" dirty="0" smtClean="0">
                <a:latin typeface="Times New Roman" pitchFamily="18" charset="0"/>
                <a:cs typeface="Times New Roman" pitchFamily="18" charset="0"/>
              </a:rPr>
              <a:t>.</a:t>
            </a:r>
          </a:p>
          <a:p>
            <a:pPr algn="just">
              <a:buNone/>
            </a:pPr>
            <a:r>
              <a:rPr lang="en-US" b="1" u="sng" dirty="0" smtClean="0">
                <a:latin typeface="Times New Roman" pitchFamily="18" charset="0"/>
                <a:cs typeface="Times New Roman" pitchFamily="18" charset="0"/>
              </a:rPr>
              <a:t>Why call both a variety?</a:t>
            </a:r>
          </a:p>
          <a:p>
            <a:pPr algn="just"/>
            <a:r>
              <a:rPr lang="en-US" dirty="0" smtClean="0">
                <a:latin typeface="Times New Roman" pitchFamily="18" charset="0"/>
                <a:cs typeface="Times New Roman" pitchFamily="18" charset="0"/>
              </a:rPr>
              <a:t> B</a:t>
            </a:r>
            <a:r>
              <a:rPr lang="en-US" dirty="0" smtClean="0">
                <a:latin typeface="Times New Roman" pitchFamily="18" charset="0"/>
                <a:cs typeface="Times New Roman" pitchFamily="18" charset="0"/>
              </a:rPr>
              <a:t>ecause </a:t>
            </a:r>
            <a:r>
              <a:rPr lang="en-US" dirty="0" smtClean="0">
                <a:latin typeface="Times New Roman" pitchFamily="18" charset="0"/>
                <a:cs typeface="Times New Roman" pitchFamily="18" charset="0"/>
              </a:rPr>
              <a:t>of </a:t>
            </a:r>
            <a:r>
              <a:rPr lang="en-US" dirty="0" smtClean="0">
                <a:latin typeface="Times New Roman" pitchFamily="18" charset="0"/>
                <a:cs typeface="Times New Roman" pitchFamily="18" charset="0"/>
              </a:rPr>
              <a:t> similarities between dialect and accent, </a:t>
            </a:r>
            <a:r>
              <a:rPr lang="en-US" dirty="0" smtClean="0">
                <a:latin typeface="Times New Roman" pitchFamily="18" charset="0"/>
                <a:cs typeface="Times New Roman" pitchFamily="18" charset="0"/>
              </a:rPr>
              <a:t>sociolinguists use the term  variety  (or sometimes  code)  to refer to any set of linguistic forms which patterns according to social factors.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Variety </a:t>
            </a:r>
            <a:r>
              <a:rPr lang="en-US" dirty="0" smtClean="0">
                <a:latin typeface="Times New Roman" pitchFamily="18" charset="0"/>
                <a:cs typeface="Times New Roman" pitchFamily="18" charset="0"/>
              </a:rPr>
              <a:t>is a sociolinguistic term referring to language in context. A variety is a set of linguistic forms used under </a:t>
            </a:r>
            <a:r>
              <a:rPr lang="en-US" dirty="0" smtClean="0">
                <a:latin typeface="Times New Roman" pitchFamily="18" charset="0"/>
                <a:cs typeface="Times New Roman" pitchFamily="18" charset="0"/>
              </a:rPr>
              <a:t>specific </a:t>
            </a:r>
            <a:r>
              <a:rPr lang="en-US" dirty="0" smtClean="0">
                <a:latin typeface="Times New Roman" pitchFamily="18" charset="0"/>
                <a:cs typeface="Times New Roman" pitchFamily="18" charset="0"/>
              </a:rPr>
              <a:t>social circumstances, i.e., with a distinctive social distribution. Variety is therefore a broad term which includes different accents, different linguistic styles, different dialects and even different languages which contrast with each other for social reasons</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has proved a very useful sociolinguistic term because it is linguistically neutral and covers all the different </a:t>
            </a:r>
            <a:r>
              <a:rPr lang="en-US" dirty="0" err="1" smtClean="0">
                <a:latin typeface="Times New Roman" pitchFamily="18" charset="0"/>
                <a:cs typeface="Times New Roman" pitchFamily="18" charset="0"/>
              </a:rPr>
              <a:t>realisations</a:t>
            </a:r>
            <a:r>
              <a:rPr lang="en-US" dirty="0" smtClean="0">
                <a:latin typeface="Times New Roman" pitchFamily="18" charset="0"/>
                <a:cs typeface="Times New Roman" pitchFamily="18" charset="0"/>
              </a:rPr>
              <a:t> of the abstract concept ‘language’ in different social contexts. </a:t>
            </a: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Reading assignment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Read the complete chapter 1 from Ronald </a:t>
            </a:r>
            <a:r>
              <a:rPr lang="en-US" dirty="0" err="1" smtClean="0">
                <a:latin typeface="Times New Roman" pitchFamily="18" charset="0"/>
                <a:cs typeface="Times New Roman" pitchFamily="18" charset="0"/>
              </a:rPr>
              <a:t>Wardaugh’s</a:t>
            </a:r>
            <a:r>
              <a:rPr lang="en-US" dirty="0" smtClean="0">
                <a:latin typeface="Times New Roman" pitchFamily="18" charset="0"/>
                <a:cs typeface="Times New Roman" pitchFamily="18" charset="0"/>
              </a:rPr>
              <a:t> book “An Introduction to Sociolinguistics”</a:t>
            </a:r>
            <a:endParaRPr lang="en-US"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2092</TotalTime>
  <Words>378</Words>
  <Application>Microsoft Office PowerPoint</Application>
  <PresentationFormat>On-screen Show (4:3)</PresentationFormat>
  <Paragraphs>34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Sociolinguistics (ELing620) Language and Society</vt:lpstr>
      <vt:lpstr>Slide 2</vt:lpstr>
      <vt:lpstr>Slide 3</vt:lpstr>
      <vt:lpstr>Slide 4</vt:lpstr>
      <vt:lpstr>Linguistic Variation: How we say things</vt:lpstr>
      <vt:lpstr>Dialect and Accent</vt:lpstr>
      <vt:lpstr>Slide 7</vt:lpstr>
      <vt:lpstr>So how do the two differ?</vt:lpstr>
      <vt:lpstr>Reading assignment</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Society</dc:title>
  <dc:creator>Sadia</dc:creator>
  <cp:lastModifiedBy>Sadia</cp:lastModifiedBy>
  <cp:revision>3</cp:revision>
  <dcterms:created xsi:type="dcterms:W3CDTF">2020-06-15T17:34:35Z</dcterms:created>
  <dcterms:modified xsi:type="dcterms:W3CDTF">2020-06-17T05:17:28Z</dcterms:modified>
</cp:coreProperties>
</file>