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sldIdLst>
    <p:sldId id="257" r:id="rId5"/>
    <p:sldId id="262" r:id="rId6"/>
    <p:sldId id="263" r:id="rId7"/>
    <p:sldId id="264" r:id="rId8"/>
    <p:sldId id="265" r:id="rId9"/>
    <p:sldId id="266" r:id="rId10"/>
    <p:sldId id="267" r:id="rId11"/>
    <p:sldId id="269"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034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69815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33263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67176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958754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907992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548637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311382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644446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32B432-ACDA-4023-A761-2BAB76577B62}"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0488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1457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1373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763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A96C99-B8F8-4528-BD05-0E16E943DC09}" type="datetime1">
              <a:rPr lang="en-US" smtClean="0"/>
              <a:t>7/17/2020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53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636942-C211-4B28-8DBD-C953E00AF71B}" type="datetime1">
              <a:rPr lang="en-US" smtClean="0"/>
              <a:t>7/17/2020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07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E8D12A6-918A-48BD-8CB9-CA713993B0EA}" type="datetime1">
              <a:rPr lang="en-US" smtClean="0"/>
              <a:t>7/17/2020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3082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7/17/2020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1621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FA2B21-3FCD-4721-B95C-427943F61125}" type="datetime1">
              <a:rPr lang="en-US" smtClean="0"/>
              <a:t>7/17/2020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2580541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merriam-webster.com/dictionary/cult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ivescience.com/21478-what-is-culture-definition-of-cultur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imple.wikipedia.org/wiki/Cultu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ontario.ca/document/environmental-scan-culture-sector-ontario-culture-strategy-background-document/importance-cul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nideffer.net/classes/GCT_RPI_S14/readings/Chap8CharacteristicsofCulture.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udy.com/academy/lesson/types-elements-subsets-of-culture.html#:~:text=The%20two%20basic%20types%20of,part%20of%20our%20nonmaterial%20cultu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lideshare.net/kamranishfaq/lecture-06culture-and-type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lideshare.net/wjlund51/culture-26118752#:~:text=4.,NORMS%2C%20ATTITUDES%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308683" y="2212845"/>
            <a:ext cx="11048299" cy="1630907"/>
          </a:xfrm>
        </p:spPr>
        <p:txBody>
          <a:bodyPr>
            <a:normAutofit/>
          </a:bodyPr>
          <a:lstStyle/>
          <a:p>
            <a:r>
              <a:rPr lang="en-US" sz="6000" dirty="0">
                <a:solidFill>
                  <a:schemeClr val="accent4">
                    <a:lumMod val="75000"/>
                  </a:schemeClr>
                </a:solidFill>
                <a:latin typeface="Times New Roman" panose="02020603050405020304" pitchFamily="18" charset="0"/>
                <a:cs typeface="Times New Roman" panose="02020603050405020304" pitchFamily="18" charset="0"/>
              </a:rPr>
              <a:t>Introduction to Culture</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00CC-2217-4DE1-AC80-2786B148EC00}"/>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Definition &amp; Meaning of Culture</a:t>
            </a:r>
          </a:p>
        </p:txBody>
      </p:sp>
      <p:sp>
        <p:nvSpPr>
          <p:cNvPr id="3" name="Content Placeholder 2">
            <a:extLst>
              <a:ext uri="{FF2B5EF4-FFF2-40B4-BE49-F238E27FC236}">
                <a16:creationId xmlns:a16="http://schemas.microsoft.com/office/drawing/2014/main" id="{C26BC7FB-B84C-4C29-9618-8B050595821F}"/>
              </a:ext>
            </a:extLst>
          </p:cNvPr>
          <p:cNvSpPr>
            <a:spLocks noGrp="1"/>
          </p:cNvSpPr>
          <p:nvPr>
            <p:ph idx="1"/>
          </p:nvPr>
        </p:nvSpPr>
        <p:spPr/>
        <p:txBody>
          <a:bodyPr>
            <a:normAutofit/>
          </a:bodyPr>
          <a:lstStyle/>
          <a:p>
            <a:pPr algn="just"/>
            <a:r>
              <a:rPr lang="en-US" sz="2400" b="0" i="0" dirty="0">
                <a:solidFill>
                  <a:schemeClr val="bg1"/>
                </a:solidFill>
                <a:effectLst/>
                <a:latin typeface="Times New Roman" panose="02020603050405020304" pitchFamily="18" charset="0"/>
                <a:cs typeface="Times New Roman" panose="02020603050405020304" pitchFamily="18" charset="0"/>
              </a:rPr>
              <a:t>The customary beliefs, social forms, and material traits of a racial, religious, or social group </a:t>
            </a:r>
            <a:r>
              <a:rPr lang="en-US" sz="2400" b="0" i="1" dirty="0">
                <a:solidFill>
                  <a:schemeClr val="bg1"/>
                </a:solidFill>
                <a:effectLst/>
                <a:latin typeface="Times New Roman" panose="02020603050405020304" pitchFamily="18" charset="0"/>
                <a:cs typeface="Times New Roman" panose="02020603050405020304" pitchFamily="18" charset="0"/>
              </a:rPr>
              <a:t>also</a:t>
            </a:r>
            <a:r>
              <a:rPr lang="en-US" sz="2400" b="0" i="0" dirty="0">
                <a:solidFill>
                  <a:schemeClr val="bg1"/>
                </a:solidFill>
                <a:effectLst/>
                <a:latin typeface="Times New Roman" panose="02020603050405020304" pitchFamily="18" charset="0"/>
                <a:cs typeface="Times New Roman" panose="02020603050405020304" pitchFamily="18" charset="0"/>
              </a:rPr>
              <a:t> </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0" i="0" dirty="0">
                <a:solidFill>
                  <a:schemeClr val="bg1"/>
                </a:solidFill>
                <a:effectLst/>
                <a:latin typeface="Times New Roman" panose="02020603050405020304" pitchFamily="18" charset="0"/>
                <a:cs typeface="Times New Roman" panose="02020603050405020304" pitchFamily="18" charset="0"/>
              </a:rPr>
              <a:t>the characteristic features of everyday existence (such as diversions or a way of life) shared by people in a place or time.</a:t>
            </a:r>
          </a:p>
          <a:p>
            <a:pPr marL="0" indent="0" algn="just">
              <a:buNone/>
            </a:pPr>
            <a:r>
              <a:rPr lang="en-US" sz="2400" dirty="0">
                <a:latin typeface="Times New Roman" panose="02020603050405020304" pitchFamily="18" charset="0"/>
                <a:cs typeface="Times New Roman" panose="02020603050405020304" pitchFamily="18" charset="0"/>
                <a:hlinkClick r:id="rId2"/>
              </a:rPr>
              <a:t>https://www.merriam-webster.com/dictionary/culture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82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3D80-B934-4681-823D-303FDA8AE281}"/>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Definition &amp; Meaning of Culture</a:t>
            </a:r>
          </a:p>
        </p:txBody>
      </p:sp>
      <p:sp>
        <p:nvSpPr>
          <p:cNvPr id="3" name="Content Placeholder 2">
            <a:extLst>
              <a:ext uri="{FF2B5EF4-FFF2-40B4-BE49-F238E27FC236}">
                <a16:creationId xmlns:a16="http://schemas.microsoft.com/office/drawing/2014/main" id="{3FE57BCC-3DBE-4150-8A2A-B2D8D27154AD}"/>
              </a:ext>
            </a:extLst>
          </p:cNvPr>
          <p:cNvSpPr>
            <a:spLocks noGrp="1"/>
          </p:cNvSpPr>
          <p:nvPr>
            <p:ph idx="1"/>
          </p:nvPr>
        </p:nvSpPr>
        <p:spPr/>
        <p:txBody>
          <a:bodyPr>
            <a:normAutofit/>
          </a:bodyPr>
          <a:lstStyle/>
          <a:p>
            <a:pPr algn="just"/>
            <a:r>
              <a:rPr lang="en-US" sz="2400" i="0" dirty="0">
                <a:solidFill>
                  <a:schemeClr val="bg1"/>
                </a:solidFill>
                <a:effectLst/>
                <a:latin typeface="Times New Roman" panose="02020603050405020304" pitchFamily="18" charset="0"/>
                <a:cs typeface="Times New Roman" panose="02020603050405020304" pitchFamily="18" charset="0"/>
              </a:rPr>
              <a:t>Culture is the characteristics and knowledge of a particular group of people, encompassing language, religion, cuisine, social habits, music and arts. The word "culture" derives from a French term, which in turn derives from the Latin "colure," which means to tend to the earth and grow, or cultivation and nurture.</a:t>
            </a:r>
          </a:p>
          <a:p>
            <a:pPr marL="0" indent="0" algn="just">
              <a:buNone/>
            </a:pPr>
            <a:r>
              <a:rPr lang="en-US" sz="2400" dirty="0">
                <a:latin typeface="Times New Roman" panose="02020603050405020304" pitchFamily="18" charset="0"/>
                <a:cs typeface="Times New Roman" panose="02020603050405020304" pitchFamily="18" charset="0"/>
                <a:hlinkClick r:id="rId2"/>
              </a:rPr>
              <a:t>https://www.livescience.com/21478-what-is-culture-definition-of-culture.html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62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F1D6-9CA7-49E1-80F7-DD18155C6596}"/>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Simple definition of culture</a:t>
            </a:r>
          </a:p>
        </p:txBody>
      </p:sp>
      <p:sp>
        <p:nvSpPr>
          <p:cNvPr id="3" name="Content Placeholder 2">
            <a:extLst>
              <a:ext uri="{FF2B5EF4-FFF2-40B4-BE49-F238E27FC236}">
                <a16:creationId xmlns:a16="http://schemas.microsoft.com/office/drawing/2014/main" id="{3DDF9BD6-0E53-4664-8D54-3898A6EB6944}"/>
              </a:ext>
            </a:extLst>
          </p:cNvPr>
          <p:cNvSpPr>
            <a:spLocks noGrp="1"/>
          </p:cNvSpPr>
          <p:nvPr>
            <p:ph idx="1"/>
          </p:nvPr>
        </p:nvSpPr>
        <p:spPr/>
        <p:txBody>
          <a:bodyPr>
            <a:normAutofit/>
          </a:bodyPr>
          <a:lstStyle/>
          <a:p>
            <a:pPr algn="just"/>
            <a:r>
              <a:rPr lang="en-US" sz="2400" i="0" dirty="0">
                <a:solidFill>
                  <a:srgbClr val="222222"/>
                </a:solidFill>
                <a:effectLst/>
                <a:latin typeface="Times New Roman" panose="02020603050405020304" pitchFamily="18" charset="0"/>
                <a:cs typeface="Times New Roman" panose="02020603050405020304" pitchFamily="18" charset="0"/>
              </a:rPr>
              <a:t>Culture is a word for the 'way of life' of groups of people, meaning the way they do things. ... Excellence of taste in the fine arts and humanities, also known as high culture. An integrated pattern of human knowledge, belief, and behavior. The outlook, attitudes, values, morals, goals, and customs shared by a society.</a:t>
            </a:r>
          </a:p>
          <a:p>
            <a:pPr marL="0" indent="0" algn="just">
              <a:buNone/>
            </a:pPr>
            <a:r>
              <a:rPr lang="en-US" sz="2400" dirty="0">
                <a:latin typeface="Times New Roman" panose="02020603050405020304" pitchFamily="18" charset="0"/>
                <a:cs typeface="Times New Roman" panose="02020603050405020304" pitchFamily="18" charset="0"/>
                <a:hlinkClick r:id="rId2"/>
              </a:rPr>
              <a:t>https://simple.wikipedia.org/wiki/Culture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38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10AB-AE8A-4021-80A5-BC7774D96A31}"/>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Importance of Culture</a:t>
            </a:r>
          </a:p>
        </p:txBody>
      </p:sp>
      <p:sp>
        <p:nvSpPr>
          <p:cNvPr id="3" name="Content Placeholder 2">
            <a:extLst>
              <a:ext uri="{FF2B5EF4-FFF2-40B4-BE49-F238E27FC236}">
                <a16:creationId xmlns:a16="http://schemas.microsoft.com/office/drawing/2014/main" id="{C4A9D893-72D2-475A-BE49-D2D5AB877EB4}"/>
              </a:ext>
            </a:extLst>
          </p:cNvPr>
          <p:cNvSpPr>
            <a:spLocks noGrp="1"/>
          </p:cNvSpPr>
          <p:nvPr>
            <p:ph idx="1"/>
          </p:nvPr>
        </p:nvSpPr>
        <p:spPr/>
        <p:txBody>
          <a:bodyPr>
            <a:normAutofit/>
          </a:bodyPr>
          <a:lstStyle/>
          <a:p>
            <a:pPr algn="just"/>
            <a:r>
              <a:rPr lang="en-US" sz="2400" i="0" dirty="0">
                <a:solidFill>
                  <a:srgbClr val="222222"/>
                </a:solidFill>
                <a:effectLst/>
                <a:latin typeface="Times New Roman" panose="02020603050405020304" pitchFamily="18" charset="0"/>
                <a:cs typeface="Times New Roman" panose="02020603050405020304" pitchFamily="18" charset="0"/>
              </a:rPr>
              <a:t>In addition to its intrinsic value, culture provides important social and economic benefits. With improved learning and health, increased tolerance, and opportunities to come together with others, culture enhances our quality of life and increases overall well-being for both individuals and communities.</a:t>
            </a:r>
          </a:p>
          <a:p>
            <a:pPr marL="0" indent="0" algn="just">
              <a:buNone/>
            </a:pPr>
            <a:r>
              <a:rPr lang="en-US" sz="2400" dirty="0">
                <a:latin typeface="Times New Roman" panose="02020603050405020304" pitchFamily="18" charset="0"/>
                <a:cs typeface="Times New Roman" panose="02020603050405020304" pitchFamily="18" charset="0"/>
                <a:hlinkClick r:id="rId2"/>
              </a:rPr>
              <a:t>https://www.ontario.ca/document/environmental-scan-culture-sector-ontario-culture-strategy-background-document/importance-culture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9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ED7C-557A-4B92-804B-BD7E4BCD55CA}"/>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Characteristics of Culture</a:t>
            </a:r>
          </a:p>
        </p:txBody>
      </p:sp>
      <p:sp>
        <p:nvSpPr>
          <p:cNvPr id="3" name="Content Placeholder 2">
            <a:extLst>
              <a:ext uri="{FF2B5EF4-FFF2-40B4-BE49-F238E27FC236}">
                <a16:creationId xmlns:a16="http://schemas.microsoft.com/office/drawing/2014/main" id="{A42FE46C-8AB9-4527-BBF4-6BD60FE76910}"/>
              </a:ext>
            </a:extLst>
          </p:cNvPr>
          <p:cNvSpPr>
            <a:spLocks noGrp="1"/>
          </p:cNvSpPr>
          <p:nvPr>
            <p:ph idx="1"/>
          </p:nvPr>
        </p:nvSpPr>
        <p:spPr/>
        <p:txBody>
          <a:bodyPr>
            <a:normAutofit/>
          </a:bodyPr>
          <a:lstStyle/>
          <a:p>
            <a:pPr algn="just"/>
            <a:r>
              <a:rPr lang="en-US" sz="2400" i="0" dirty="0">
                <a:solidFill>
                  <a:srgbClr val="222222"/>
                </a:solidFill>
                <a:effectLst/>
                <a:latin typeface="Times New Roman" panose="02020603050405020304" pitchFamily="18" charset="0"/>
                <a:cs typeface="Times New Roman" panose="02020603050405020304" pitchFamily="18" charset="0"/>
              </a:rPr>
              <a:t>Culture has five basic characteristics: It is learned, shared, based on symbols, integrated, and dynamic. All cultures share these basic features. Culture is learned. ... We learn culture from families, peers, institutions, and media.</a:t>
            </a:r>
          </a:p>
          <a:p>
            <a:pPr marL="0" indent="0" algn="just">
              <a:buNone/>
            </a:pPr>
            <a:r>
              <a:rPr lang="en-US" sz="2400" dirty="0">
                <a:latin typeface="Times New Roman" panose="02020603050405020304" pitchFamily="18" charset="0"/>
                <a:cs typeface="Times New Roman" panose="02020603050405020304" pitchFamily="18" charset="0"/>
                <a:hlinkClick r:id="rId2"/>
              </a:rPr>
              <a:t>http://nideffer.net/classes/GCT_RPI_S14/readings/Chap8CharacteristicsofCulture.htm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55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90AD-EA1E-402D-963D-C2749B149A91}"/>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Types of Culture</a:t>
            </a:r>
          </a:p>
        </p:txBody>
      </p:sp>
      <p:sp>
        <p:nvSpPr>
          <p:cNvPr id="3" name="Content Placeholder 2">
            <a:extLst>
              <a:ext uri="{FF2B5EF4-FFF2-40B4-BE49-F238E27FC236}">
                <a16:creationId xmlns:a16="http://schemas.microsoft.com/office/drawing/2014/main" id="{F812DF7D-7475-41E0-9956-81A36E4FEE26}"/>
              </a:ext>
            </a:extLst>
          </p:cNvPr>
          <p:cNvSpPr>
            <a:spLocks noGrp="1"/>
          </p:cNvSpPr>
          <p:nvPr>
            <p:ph idx="1"/>
          </p:nvPr>
        </p:nvSpPr>
        <p:spPr/>
        <p:txBody>
          <a:bodyPr>
            <a:normAutofit/>
          </a:bodyPr>
          <a:lstStyle/>
          <a:p>
            <a:pPr algn="just"/>
            <a:r>
              <a:rPr lang="en-US" sz="2400" i="0" dirty="0">
                <a:solidFill>
                  <a:srgbClr val="222222"/>
                </a:solidFill>
                <a:effectLst/>
                <a:latin typeface="Times New Roman" panose="02020603050405020304" pitchFamily="18" charset="0"/>
                <a:cs typeface="Times New Roman" panose="02020603050405020304" pitchFamily="18" charset="0"/>
              </a:rPr>
              <a:t>The two basic types of culture are material culture, physical things produced by a society, and nonmaterial culture, intangible things produced by a society. Cars would be an example of American material culture, while our devotion to equality is part of our nonmaterial culture.</a:t>
            </a:r>
          </a:p>
          <a:p>
            <a:pPr marL="0" indent="0" algn="just">
              <a:buNone/>
            </a:pPr>
            <a:r>
              <a:rPr lang="en-US" sz="2400" dirty="0">
                <a:latin typeface="Times New Roman" panose="02020603050405020304" pitchFamily="18" charset="0"/>
                <a:cs typeface="Times New Roman" panose="02020603050405020304" pitchFamily="18" charset="0"/>
                <a:hlinkClick r:id="rId2"/>
              </a:rPr>
              <a:t>https://study.com/academy/lesson/types-elements-subsets-of-culture.html#:~:text=The%20two%20basic%20types%20of,part%20of%20our%20nonmaterial%20culture.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8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0E68-F8C9-47CF-A791-ADDE5480A3B4}"/>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Types of Culture</a:t>
            </a:r>
          </a:p>
        </p:txBody>
      </p:sp>
      <p:pic>
        <p:nvPicPr>
          <p:cNvPr id="5" name="Content Placeholder 4">
            <a:extLst>
              <a:ext uri="{FF2B5EF4-FFF2-40B4-BE49-F238E27FC236}">
                <a16:creationId xmlns:a16="http://schemas.microsoft.com/office/drawing/2014/main" id="{433DD266-431E-4402-8166-79278EBA5989}"/>
              </a:ext>
            </a:extLst>
          </p:cNvPr>
          <p:cNvPicPr>
            <a:picLocks noGrp="1" noChangeAspect="1"/>
          </p:cNvPicPr>
          <p:nvPr>
            <p:ph idx="1"/>
          </p:nvPr>
        </p:nvPicPr>
        <p:blipFill>
          <a:blip r:embed="rId2"/>
          <a:stretch>
            <a:fillRect/>
          </a:stretch>
        </p:blipFill>
        <p:spPr>
          <a:xfrm>
            <a:off x="2239862" y="1456392"/>
            <a:ext cx="6391340" cy="4798515"/>
          </a:xfrm>
        </p:spPr>
      </p:pic>
      <p:sp>
        <p:nvSpPr>
          <p:cNvPr id="7" name="TextBox 6">
            <a:extLst>
              <a:ext uri="{FF2B5EF4-FFF2-40B4-BE49-F238E27FC236}">
                <a16:creationId xmlns:a16="http://schemas.microsoft.com/office/drawing/2014/main" id="{B729A398-825A-404A-9EA7-AADBB6F27759}"/>
              </a:ext>
            </a:extLst>
          </p:cNvPr>
          <p:cNvSpPr txBox="1"/>
          <p:nvPr/>
        </p:nvSpPr>
        <p:spPr>
          <a:xfrm>
            <a:off x="1879135" y="6254907"/>
            <a:ext cx="843722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hlinkClick r:id="rId3"/>
              </a:rPr>
              <a:t>https://www.slideshare.net/kamranishfaq/lecture-06culture-and-types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75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8161-7835-45D3-9115-624F41F8E5FB}"/>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Examples of Culture</a:t>
            </a:r>
          </a:p>
        </p:txBody>
      </p:sp>
      <p:sp>
        <p:nvSpPr>
          <p:cNvPr id="3" name="Content Placeholder 2">
            <a:extLst>
              <a:ext uri="{FF2B5EF4-FFF2-40B4-BE49-F238E27FC236}">
                <a16:creationId xmlns:a16="http://schemas.microsoft.com/office/drawing/2014/main" id="{CD3476A4-1E65-40D0-AF6E-9EA6D5EA345B}"/>
              </a:ext>
            </a:extLst>
          </p:cNvPr>
          <p:cNvSpPr>
            <a:spLocks noGrp="1"/>
          </p:cNvSpPr>
          <p:nvPr>
            <p:ph idx="1"/>
          </p:nvPr>
        </p:nvSpPr>
        <p:spPr>
          <a:xfrm>
            <a:off x="1104293" y="1692192"/>
            <a:ext cx="9029608" cy="4003934"/>
          </a:xfrm>
        </p:spPr>
        <p:txBody>
          <a:bodyPr>
            <a:noAutofit/>
          </a:bodyPr>
          <a:lstStyle/>
          <a:p>
            <a:pPr algn="just"/>
            <a:r>
              <a:rPr lang="en-US" sz="2400" dirty="0">
                <a:solidFill>
                  <a:srgbClr val="222222"/>
                </a:solidFill>
                <a:latin typeface="Times New Roman" panose="02020603050405020304" pitchFamily="18" charset="0"/>
                <a:cs typeface="Times New Roman" panose="02020603050405020304" pitchFamily="18" charset="0"/>
              </a:rPr>
              <a:t>K</a:t>
            </a:r>
            <a:r>
              <a:rPr lang="en-US" sz="2400" i="0" dirty="0">
                <a:solidFill>
                  <a:srgbClr val="222222"/>
                </a:solidFill>
                <a:effectLst/>
                <a:latin typeface="Times New Roman" panose="02020603050405020304" pitchFamily="18" charset="0"/>
                <a:cs typeface="Times New Roman" panose="02020603050405020304" pitchFamily="18" charset="0"/>
              </a:rPr>
              <a:t>inds of culture:  </a:t>
            </a:r>
          </a:p>
          <a:p>
            <a:pPr algn="just"/>
            <a:r>
              <a:rPr lang="en-US" sz="2400" i="0" dirty="0">
                <a:solidFill>
                  <a:srgbClr val="222222"/>
                </a:solidFill>
                <a:effectLst/>
                <a:latin typeface="Times New Roman" panose="02020603050405020304" pitchFamily="18" charset="0"/>
                <a:cs typeface="Times New Roman" panose="02020603050405020304" pitchFamily="18" charset="0"/>
              </a:rPr>
              <a:t>1) Material culture. </a:t>
            </a:r>
          </a:p>
          <a:p>
            <a:pPr algn="just"/>
            <a:r>
              <a:rPr lang="en-US" sz="2400" i="0" dirty="0">
                <a:solidFill>
                  <a:srgbClr val="222222"/>
                </a:solidFill>
                <a:effectLst/>
                <a:latin typeface="Times New Roman" panose="02020603050405020304" pitchFamily="18" charset="0"/>
                <a:cs typeface="Times New Roman" panose="02020603050405020304" pitchFamily="18" charset="0"/>
              </a:rPr>
              <a:t>• All the tangible products of a society. </a:t>
            </a:r>
          </a:p>
          <a:p>
            <a:pPr algn="just"/>
            <a:r>
              <a:rPr lang="en-US" sz="2400" i="0" dirty="0">
                <a:solidFill>
                  <a:srgbClr val="222222"/>
                </a:solidFill>
                <a:effectLst/>
                <a:latin typeface="Times New Roman" panose="02020603050405020304" pitchFamily="18" charset="0"/>
                <a:cs typeface="Times New Roman" panose="02020603050405020304" pitchFamily="18" charset="0"/>
              </a:rPr>
              <a:t>• Examples: housing, aircraft, clothing, etc.  </a:t>
            </a:r>
          </a:p>
          <a:p>
            <a:pPr algn="just"/>
            <a:r>
              <a:rPr lang="en-US" sz="2400" i="0" dirty="0">
                <a:solidFill>
                  <a:srgbClr val="222222"/>
                </a:solidFill>
                <a:effectLst/>
                <a:latin typeface="Times New Roman" panose="02020603050405020304" pitchFamily="18" charset="0"/>
                <a:cs typeface="Times New Roman" panose="02020603050405020304" pitchFamily="18" charset="0"/>
              </a:rPr>
              <a:t>2) Nonmaterial culture. </a:t>
            </a:r>
          </a:p>
          <a:p>
            <a:pPr algn="just"/>
            <a:r>
              <a:rPr lang="en-US" sz="2400" i="0" dirty="0">
                <a:solidFill>
                  <a:srgbClr val="222222"/>
                </a:solidFill>
                <a:effectLst/>
                <a:latin typeface="Times New Roman" panose="02020603050405020304" pitchFamily="18" charset="0"/>
                <a:cs typeface="Times New Roman" panose="02020603050405020304" pitchFamily="18" charset="0"/>
              </a:rPr>
              <a:t>• All the intangible products of a society. </a:t>
            </a:r>
          </a:p>
          <a:p>
            <a:pPr algn="just"/>
            <a:r>
              <a:rPr lang="en-US" sz="2400" i="0" dirty="0">
                <a:solidFill>
                  <a:srgbClr val="222222"/>
                </a:solidFill>
                <a:effectLst/>
                <a:latin typeface="Times New Roman" panose="02020603050405020304" pitchFamily="18" charset="0"/>
                <a:cs typeface="Times New Roman" panose="02020603050405020304" pitchFamily="18" charset="0"/>
              </a:rPr>
              <a:t>• Examples: laws and punishments, ideas, values, belief systems, norms, attitudes.</a:t>
            </a:r>
          </a:p>
          <a:p>
            <a:pPr marL="0" indent="0" algn="just">
              <a:buNone/>
            </a:pPr>
            <a:r>
              <a:rPr lang="en-US" sz="2400" dirty="0">
                <a:latin typeface="Times New Roman" panose="02020603050405020304" pitchFamily="18" charset="0"/>
                <a:cs typeface="Times New Roman" panose="02020603050405020304" pitchFamily="18" charset="0"/>
                <a:hlinkClick r:id="rId2"/>
              </a:rPr>
              <a:t>https://www.slideshare.net/wjlund51/culture-26118752#:~:text=4.,NORMS%2C%20ATTITUDES%20....</a:t>
            </a:r>
            <a:endParaRPr lang="en-US" sz="2400" dirty="0">
              <a:solidFill>
                <a:srgbClr val="222222"/>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825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28C0C-F774-4270-99CB-314B07EBFBE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3.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551</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Ion</vt:lpstr>
      <vt:lpstr>Introduction to Culture</vt:lpstr>
      <vt:lpstr>Definition &amp; Meaning of Culture</vt:lpstr>
      <vt:lpstr>Definition &amp; Meaning of Culture</vt:lpstr>
      <vt:lpstr>Simple definition of culture</vt:lpstr>
      <vt:lpstr>Importance of Culture</vt:lpstr>
      <vt:lpstr>Characteristics of Culture</vt:lpstr>
      <vt:lpstr>Types of Culture</vt:lpstr>
      <vt:lpstr>Types of Culture</vt:lpstr>
      <vt:lpstr>Examples of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2020-07-17T07:10:47Z</dcterms:created>
  <dcterms:modified xsi:type="dcterms:W3CDTF">2020-07-17T11:34:19Z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