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B648A4F-93BF-4926-896A-BFAF21AB425C}"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DA55BB-8A06-4F73-8D1C-7EA9BC84BB55}" type="slidenum">
              <a:rPr lang="en-GB" smtClean="0"/>
              <a:t>‹#›</a:t>
            </a:fld>
            <a:endParaRPr lang="en-GB"/>
          </a:p>
        </p:txBody>
      </p:sp>
    </p:spTree>
    <p:extLst>
      <p:ext uri="{BB962C8B-B14F-4D97-AF65-F5344CB8AC3E}">
        <p14:creationId xmlns:p14="http://schemas.microsoft.com/office/powerpoint/2010/main" val="3027405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B648A4F-93BF-4926-896A-BFAF21AB425C}" type="datetimeFigureOut">
              <a:rPr lang="en-GB" smtClean="0"/>
              <a:t>11/06/2020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DA55BB-8A06-4F73-8D1C-7EA9BC84BB55}" type="slidenum">
              <a:rPr lang="en-GB" smtClean="0"/>
              <a:t>‹#›</a:t>
            </a:fld>
            <a:endParaRPr lang="en-GB"/>
          </a:p>
        </p:txBody>
      </p:sp>
    </p:spTree>
    <p:extLst>
      <p:ext uri="{BB962C8B-B14F-4D97-AF65-F5344CB8AC3E}">
        <p14:creationId xmlns:p14="http://schemas.microsoft.com/office/powerpoint/2010/main" val="530917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BB648A4F-93BF-4926-896A-BFAF21AB425C}"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DA55BB-8A06-4F73-8D1C-7EA9BC84BB55}" type="slidenum">
              <a:rPr lang="en-GB" smtClean="0"/>
              <a:t>‹#›</a:t>
            </a:fld>
            <a:endParaRPr lang="en-GB"/>
          </a:p>
        </p:txBody>
      </p:sp>
    </p:spTree>
    <p:extLst>
      <p:ext uri="{BB962C8B-B14F-4D97-AF65-F5344CB8AC3E}">
        <p14:creationId xmlns:p14="http://schemas.microsoft.com/office/powerpoint/2010/main" val="36701743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BB648A4F-93BF-4926-896A-BFAF21AB425C}"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DA55BB-8A06-4F73-8D1C-7EA9BC84BB55}"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8022560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B648A4F-93BF-4926-896A-BFAF21AB425C}"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DA55BB-8A06-4F73-8D1C-7EA9BC84BB55}" type="slidenum">
              <a:rPr lang="en-GB" smtClean="0"/>
              <a:t>‹#›</a:t>
            </a:fld>
            <a:endParaRPr lang="en-GB"/>
          </a:p>
        </p:txBody>
      </p:sp>
    </p:spTree>
    <p:extLst>
      <p:ext uri="{BB962C8B-B14F-4D97-AF65-F5344CB8AC3E}">
        <p14:creationId xmlns:p14="http://schemas.microsoft.com/office/powerpoint/2010/main" val="16531787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B648A4F-93BF-4926-896A-BFAF21AB425C}" type="datetimeFigureOut">
              <a:rPr lang="en-GB" smtClean="0"/>
              <a:t>11/06/2020</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DA55BB-8A06-4F73-8D1C-7EA9BC84BB55}" type="slidenum">
              <a:rPr lang="en-GB" smtClean="0"/>
              <a:t>‹#›</a:t>
            </a:fld>
            <a:endParaRPr lang="en-GB"/>
          </a:p>
        </p:txBody>
      </p:sp>
    </p:spTree>
    <p:extLst>
      <p:ext uri="{BB962C8B-B14F-4D97-AF65-F5344CB8AC3E}">
        <p14:creationId xmlns:p14="http://schemas.microsoft.com/office/powerpoint/2010/main" val="38869521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B648A4F-93BF-4926-896A-BFAF21AB425C}" type="datetimeFigureOut">
              <a:rPr lang="en-GB" smtClean="0"/>
              <a:t>11/06/2020</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DA55BB-8A06-4F73-8D1C-7EA9BC84BB55}" type="slidenum">
              <a:rPr lang="en-GB" smtClean="0"/>
              <a:t>‹#›</a:t>
            </a:fld>
            <a:endParaRPr lang="en-GB"/>
          </a:p>
        </p:txBody>
      </p:sp>
    </p:spTree>
    <p:extLst>
      <p:ext uri="{BB962C8B-B14F-4D97-AF65-F5344CB8AC3E}">
        <p14:creationId xmlns:p14="http://schemas.microsoft.com/office/powerpoint/2010/main" val="21636396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648A4F-93BF-4926-896A-BFAF21AB425C}"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DA55BB-8A06-4F73-8D1C-7EA9BC84BB55}" type="slidenum">
              <a:rPr lang="en-GB" smtClean="0"/>
              <a:t>‹#›</a:t>
            </a:fld>
            <a:endParaRPr lang="en-GB"/>
          </a:p>
        </p:txBody>
      </p:sp>
    </p:spTree>
    <p:extLst>
      <p:ext uri="{BB962C8B-B14F-4D97-AF65-F5344CB8AC3E}">
        <p14:creationId xmlns:p14="http://schemas.microsoft.com/office/powerpoint/2010/main" val="26839920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648A4F-93BF-4926-896A-BFAF21AB425C}"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DA55BB-8A06-4F73-8D1C-7EA9BC84BB55}" type="slidenum">
              <a:rPr lang="en-GB" smtClean="0"/>
              <a:t>‹#›</a:t>
            </a:fld>
            <a:endParaRPr lang="en-GB"/>
          </a:p>
        </p:txBody>
      </p:sp>
    </p:spTree>
    <p:extLst>
      <p:ext uri="{BB962C8B-B14F-4D97-AF65-F5344CB8AC3E}">
        <p14:creationId xmlns:p14="http://schemas.microsoft.com/office/powerpoint/2010/main" val="2489710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BB648A4F-93BF-4926-896A-BFAF21AB425C}"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DA55BB-8A06-4F73-8D1C-7EA9BC84BB55}" type="slidenum">
              <a:rPr lang="en-GB" smtClean="0"/>
              <a:t>‹#›</a:t>
            </a:fld>
            <a:endParaRPr lang="en-GB"/>
          </a:p>
        </p:txBody>
      </p:sp>
    </p:spTree>
    <p:extLst>
      <p:ext uri="{BB962C8B-B14F-4D97-AF65-F5344CB8AC3E}">
        <p14:creationId xmlns:p14="http://schemas.microsoft.com/office/powerpoint/2010/main" val="3308692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B648A4F-93BF-4926-896A-BFAF21AB425C}"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DA55BB-8A06-4F73-8D1C-7EA9BC84BB55}" type="slidenum">
              <a:rPr lang="en-GB" smtClean="0"/>
              <a:t>‹#›</a:t>
            </a:fld>
            <a:endParaRPr lang="en-GB"/>
          </a:p>
        </p:txBody>
      </p:sp>
    </p:spTree>
    <p:extLst>
      <p:ext uri="{BB962C8B-B14F-4D97-AF65-F5344CB8AC3E}">
        <p14:creationId xmlns:p14="http://schemas.microsoft.com/office/powerpoint/2010/main" val="1816689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B648A4F-93BF-4926-896A-BFAF21AB425C}" type="datetimeFigureOut">
              <a:rPr lang="en-GB" smtClean="0"/>
              <a:t>11/06/2020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DA55BB-8A06-4F73-8D1C-7EA9BC84BB55}" type="slidenum">
              <a:rPr lang="en-GB" smtClean="0"/>
              <a:t>‹#›</a:t>
            </a:fld>
            <a:endParaRPr lang="en-GB"/>
          </a:p>
        </p:txBody>
      </p:sp>
    </p:spTree>
    <p:extLst>
      <p:ext uri="{BB962C8B-B14F-4D97-AF65-F5344CB8AC3E}">
        <p14:creationId xmlns:p14="http://schemas.microsoft.com/office/powerpoint/2010/main" val="3937372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B648A4F-93BF-4926-896A-BFAF21AB425C}" type="datetimeFigureOut">
              <a:rPr lang="en-GB" smtClean="0"/>
              <a:t>11/06/2020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8DA55BB-8A06-4F73-8D1C-7EA9BC84BB55}" type="slidenum">
              <a:rPr lang="en-GB" smtClean="0"/>
              <a:t>‹#›</a:t>
            </a:fld>
            <a:endParaRPr lang="en-GB"/>
          </a:p>
        </p:txBody>
      </p:sp>
    </p:spTree>
    <p:extLst>
      <p:ext uri="{BB962C8B-B14F-4D97-AF65-F5344CB8AC3E}">
        <p14:creationId xmlns:p14="http://schemas.microsoft.com/office/powerpoint/2010/main" val="3573506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BB648A4F-93BF-4926-896A-BFAF21AB425C}" type="datetimeFigureOut">
              <a:rPr lang="en-GB" smtClean="0"/>
              <a:t>11/06/2020</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48DA55BB-8A06-4F73-8D1C-7EA9BC84BB55}" type="slidenum">
              <a:rPr lang="en-GB" smtClean="0"/>
              <a:t>‹#›</a:t>
            </a:fld>
            <a:endParaRPr lang="en-GB"/>
          </a:p>
        </p:txBody>
      </p:sp>
    </p:spTree>
    <p:extLst>
      <p:ext uri="{BB962C8B-B14F-4D97-AF65-F5344CB8AC3E}">
        <p14:creationId xmlns:p14="http://schemas.microsoft.com/office/powerpoint/2010/main" val="1931149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B648A4F-93BF-4926-896A-BFAF21AB425C}" type="datetimeFigureOut">
              <a:rPr lang="en-GB" smtClean="0"/>
              <a:t>11/06/2020</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48DA55BB-8A06-4F73-8D1C-7EA9BC84BB55}" type="slidenum">
              <a:rPr lang="en-GB" smtClean="0"/>
              <a:t>‹#›</a:t>
            </a:fld>
            <a:endParaRPr lang="en-GB"/>
          </a:p>
        </p:txBody>
      </p:sp>
    </p:spTree>
    <p:extLst>
      <p:ext uri="{BB962C8B-B14F-4D97-AF65-F5344CB8AC3E}">
        <p14:creationId xmlns:p14="http://schemas.microsoft.com/office/powerpoint/2010/main" val="4027295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BB648A4F-93BF-4926-896A-BFAF21AB425C}" type="datetimeFigureOut">
              <a:rPr lang="en-GB" smtClean="0"/>
              <a:t>11/06/2020</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48DA55BB-8A06-4F73-8D1C-7EA9BC84BB55}" type="slidenum">
              <a:rPr lang="en-GB" smtClean="0"/>
              <a:t>‹#›</a:t>
            </a:fld>
            <a:endParaRPr lang="en-GB"/>
          </a:p>
        </p:txBody>
      </p:sp>
    </p:spTree>
    <p:extLst>
      <p:ext uri="{BB962C8B-B14F-4D97-AF65-F5344CB8AC3E}">
        <p14:creationId xmlns:p14="http://schemas.microsoft.com/office/powerpoint/2010/main" val="1610647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B648A4F-93BF-4926-896A-BFAF21AB425C}" type="datetimeFigureOut">
              <a:rPr lang="en-GB" smtClean="0"/>
              <a:t>11/06/2020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DA55BB-8A06-4F73-8D1C-7EA9BC84BB55}" type="slidenum">
              <a:rPr lang="en-GB" smtClean="0"/>
              <a:t>‹#›</a:t>
            </a:fld>
            <a:endParaRPr lang="en-GB"/>
          </a:p>
        </p:txBody>
      </p:sp>
    </p:spTree>
    <p:extLst>
      <p:ext uri="{BB962C8B-B14F-4D97-AF65-F5344CB8AC3E}">
        <p14:creationId xmlns:p14="http://schemas.microsoft.com/office/powerpoint/2010/main" val="2100452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B648A4F-93BF-4926-896A-BFAF21AB425C}" type="datetimeFigureOut">
              <a:rPr lang="en-GB" smtClean="0"/>
              <a:t>11/06/2020</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8DA55BB-8A06-4F73-8D1C-7EA9BC84BB55}" type="slidenum">
              <a:rPr lang="en-GB" smtClean="0"/>
              <a:t>‹#›</a:t>
            </a:fld>
            <a:endParaRPr lang="en-GB"/>
          </a:p>
        </p:txBody>
      </p:sp>
    </p:spTree>
    <p:extLst>
      <p:ext uri="{BB962C8B-B14F-4D97-AF65-F5344CB8AC3E}">
        <p14:creationId xmlns:p14="http://schemas.microsoft.com/office/powerpoint/2010/main" val="366846823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95164" y="365126"/>
            <a:ext cx="2396836" cy="1075748"/>
          </a:xfrm>
        </p:spPr>
        <p:txBody>
          <a:bodyPr>
            <a:normAutofit fontScale="90000"/>
          </a:bodyPr>
          <a:lstStyle/>
          <a:p>
            <a:pPr algn="ctr" rtl="1"/>
            <a:r>
              <a:rPr lang="ps-AF" sz="2800" dirty="0" smtClean="0">
                <a:cs typeface=".MS Ariana Zar {Megasoft}" panose="02010400000000000000" pitchFamily="2" charset="-78"/>
              </a:rPr>
              <a:t>دويم ليکچر</a:t>
            </a:r>
            <a:r>
              <a:rPr lang="en-US" sz="2800" dirty="0" smtClean="0">
                <a:cs typeface="Pashto Kror {Asiatype}" panose="00000400000000000000" pitchFamily="2" charset="-78"/>
              </a:rPr>
              <a:t/>
            </a:r>
            <a:br>
              <a:rPr lang="en-US" sz="2800" dirty="0" smtClean="0">
                <a:cs typeface="Pashto Kror {Asiatype}" panose="00000400000000000000" pitchFamily="2" charset="-78"/>
              </a:rPr>
            </a:br>
            <a:r>
              <a:rPr lang="en-US" sz="2800" b="1" dirty="0" smtClean="0">
                <a:latin typeface="Times New Roman" panose="02020603050405020304" pitchFamily="18" charset="0"/>
                <a:cs typeface="Times New Roman" panose="02020603050405020304" pitchFamily="18" charset="0"/>
              </a:rPr>
              <a:t>(2</a:t>
            </a:r>
            <a:r>
              <a:rPr lang="en-US" sz="2800" b="1" baseline="30000" dirty="0" smtClean="0">
                <a:latin typeface="Times New Roman" panose="02020603050405020304" pitchFamily="18" charset="0"/>
                <a:cs typeface="Times New Roman" panose="02020603050405020304" pitchFamily="18" charset="0"/>
              </a:rPr>
              <a:t>nd</a:t>
            </a:r>
            <a:r>
              <a:rPr lang="en-US" sz="2800" b="1" dirty="0" smtClean="0">
                <a:latin typeface="Times New Roman" panose="02020603050405020304" pitchFamily="18" charset="0"/>
                <a:cs typeface="Times New Roman" panose="02020603050405020304" pitchFamily="18" charset="0"/>
              </a:rPr>
              <a:t> Lecture)</a:t>
            </a:r>
            <a:r>
              <a:rPr lang="en-US" sz="2800" dirty="0" smtClean="0">
                <a:cs typeface="Pashto Kror {Asiatype}" panose="00000400000000000000" pitchFamily="2" charset="-78"/>
              </a:rPr>
              <a:t/>
            </a:r>
            <a:br>
              <a:rPr lang="en-US" sz="2800" dirty="0" smtClean="0">
                <a:cs typeface="Pashto Kror {Asiatype}" panose="00000400000000000000" pitchFamily="2" charset="-78"/>
              </a:rPr>
            </a:br>
            <a:endParaRPr lang="en-GB" sz="2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2052918"/>
            <a:ext cx="11277600" cy="4195481"/>
          </a:xfrm>
        </p:spPr>
        <p:txBody>
          <a:bodyPr>
            <a:normAutofit lnSpcReduction="10000"/>
          </a:bodyPr>
          <a:lstStyle/>
          <a:p>
            <a:pPr marL="0" indent="0" algn="r" rtl="1">
              <a:buNone/>
            </a:pPr>
            <a:r>
              <a:rPr lang="ps-AF" sz="2400" dirty="0">
                <a:cs typeface="Pashto Kror {Asiatype}" panose="00000400000000000000" pitchFamily="2" charset="-78"/>
              </a:rPr>
              <a:t>ژبپوهان </a:t>
            </a:r>
            <a:r>
              <a:rPr lang="en-US" sz="2400" dirty="0" smtClean="0">
                <a:cs typeface="Pashto Kror {Asiatype}" panose="00000400000000000000" pitchFamily="2" charset="-78"/>
              </a:rPr>
              <a:t> </a:t>
            </a:r>
            <a:r>
              <a:rPr lang="en-US" sz="2400" dirty="0" smtClean="0">
                <a:latin typeface="Times New Roman" panose="02020603050405020304" pitchFamily="18" charset="0"/>
                <a:cs typeface="Times New Roman" panose="02020603050405020304" pitchFamily="18" charset="0"/>
              </a:rPr>
              <a:t>(Linguists)</a:t>
            </a:r>
            <a:r>
              <a:rPr lang="ps-AF" sz="2400" dirty="0" smtClean="0">
                <a:cs typeface="Pashto Kror {Asiatype}" panose="00000400000000000000" pitchFamily="2" charset="-78"/>
              </a:rPr>
              <a:t>په </a:t>
            </a:r>
            <a:r>
              <a:rPr lang="ps-AF" sz="2400" dirty="0">
                <a:cs typeface="Pashto Kror {Asiatype}" panose="00000400000000000000" pitchFamily="2" charset="-78"/>
              </a:rPr>
              <a:t>دې متفق دي چي د ژبې د پيدايښت په هکله لومړني بحثونه يوازي د قياس او اټکل</a:t>
            </a:r>
            <a:r>
              <a:rPr lang="en-GB" sz="2400" dirty="0">
                <a:latin typeface="Times New Roman" panose="02020603050405020304" pitchFamily="18" charset="0"/>
                <a:cs typeface="Times New Roman" panose="02020603050405020304" pitchFamily="18" charset="0"/>
              </a:rPr>
              <a:t>(speculations) </a:t>
            </a:r>
            <a:r>
              <a:rPr lang="ps-AF" sz="2400" dirty="0">
                <a:latin typeface="Times New Roman" panose="02020603050405020304" pitchFamily="18" charset="0"/>
                <a:cs typeface="Times New Roman" panose="02020603050405020304" pitchFamily="18" charset="0"/>
              </a:rPr>
              <a:t> </a:t>
            </a:r>
            <a:r>
              <a:rPr lang="ps-AF" sz="2400" dirty="0">
                <a:cs typeface="Pashto Kror {Asiatype}" panose="00000400000000000000" pitchFamily="2" charset="-78"/>
              </a:rPr>
              <a:t>پر اساس باندي تکيه لري، او له دې پرته هيڅ نه دي. هغه اټکلونه </a:t>
            </a:r>
            <a:r>
              <a:rPr lang="ps-AF" sz="2400" dirty="0" smtClean="0">
                <a:cs typeface="Pashto Kror {Asiatype}" panose="00000400000000000000" pitchFamily="2" charset="-78"/>
              </a:rPr>
              <a:t> او </a:t>
            </a:r>
            <a:r>
              <a:rPr lang="ps-AF" sz="2400" dirty="0" smtClean="0">
                <a:cs typeface="Pashto Kror {Asiatype}" panose="00000400000000000000" pitchFamily="2" charset="-78"/>
              </a:rPr>
              <a:t>الهامي</a:t>
            </a:r>
            <a:r>
              <a:rPr lang="ps-AF" sz="2400" dirty="0" smtClean="0">
                <a:cs typeface="Pashto Kror {Asiatype}" panose="00000400000000000000" pitchFamily="2" charset="-78"/>
              </a:rPr>
              <a:t> </a:t>
            </a:r>
            <a:r>
              <a:rPr lang="ps-AF" sz="2400" dirty="0" smtClean="0">
                <a:cs typeface="Pashto Kror {Asiatype}" panose="00000400000000000000" pitchFamily="2" charset="-78"/>
              </a:rPr>
              <a:t>نظر د </a:t>
            </a:r>
            <a:r>
              <a:rPr lang="ps-AF" sz="2400" dirty="0">
                <a:cs typeface="Pashto Kror {Asiatype}" panose="00000400000000000000" pitchFamily="2" charset="-78"/>
              </a:rPr>
              <a:t>ژبې پيدايښت </a:t>
            </a:r>
            <a:r>
              <a:rPr lang="ps-AF" sz="2400" dirty="0" smtClean="0">
                <a:cs typeface="Pashto Kror {Asiatype}" panose="00000400000000000000" pitchFamily="2" charset="-78"/>
              </a:rPr>
              <a:t>څنګه </a:t>
            </a:r>
            <a:r>
              <a:rPr lang="ps-AF" sz="2400" dirty="0">
                <a:cs typeface="Pashto Kror {Asiatype}" panose="00000400000000000000" pitchFamily="2" charset="-78"/>
              </a:rPr>
              <a:t>بيانوي</a:t>
            </a:r>
            <a:r>
              <a:rPr lang="ps-AF" sz="2400" dirty="0" smtClean="0">
                <a:cs typeface="Pashto Kror {Asiatype}" panose="00000400000000000000" pitchFamily="2" charset="-78"/>
              </a:rPr>
              <a:t>:</a:t>
            </a:r>
            <a:endParaRPr lang="en-US" sz="2400" dirty="0" smtClean="0">
              <a:cs typeface="Pashto Kror {Asiatype}" panose="00000400000000000000" pitchFamily="2" charset="-78"/>
            </a:endParaRPr>
          </a:p>
          <a:p>
            <a:pPr marL="0" indent="0" algn="r">
              <a:buNone/>
            </a:pPr>
            <a:endParaRPr lang="ps-AF" sz="2400" dirty="0" smtClean="0">
              <a:cs typeface="Pashto Kror {Asiatype}" panose="00000400000000000000" pitchFamily="2" charset="-78"/>
            </a:endParaRPr>
          </a:p>
          <a:p>
            <a:pPr marL="0" indent="0" algn="r">
              <a:buNone/>
            </a:pPr>
            <a:r>
              <a:rPr lang="en-GB" sz="2800" dirty="0">
                <a:latin typeface="Times New Roman" panose="02020603050405020304" pitchFamily="18" charset="0"/>
                <a:cs typeface="Times New Roman" panose="02020603050405020304" pitchFamily="18" charset="0"/>
              </a:rPr>
              <a:t>(Bow-Wow or Cuckoo Theory)</a:t>
            </a:r>
            <a:r>
              <a:rPr lang="ps-AF" sz="2800" dirty="0"/>
              <a:t>۱ – </a:t>
            </a:r>
            <a:r>
              <a:rPr lang="ps-AF" sz="2800" dirty="0">
                <a:cs typeface="Pashto Kror {Asiatype}" panose="00000400000000000000" pitchFamily="2" charset="-78"/>
              </a:rPr>
              <a:t>(بو-وو نظريه</a:t>
            </a:r>
            <a:r>
              <a:rPr lang="ps-AF" sz="2800" dirty="0" smtClean="0">
                <a:cs typeface="Pashto Kror {Asiatype}" panose="00000400000000000000" pitchFamily="2" charset="-78"/>
              </a:rPr>
              <a:t>)                                    </a:t>
            </a:r>
            <a:endParaRPr lang="en-GB" sz="2800" dirty="0">
              <a:cs typeface="Pashto Kror {Asiatype}" panose="00000400000000000000" pitchFamily="2" charset="-78"/>
            </a:endParaRPr>
          </a:p>
          <a:p>
            <a:pPr marL="0" indent="0" algn="r">
              <a:buNone/>
            </a:pPr>
            <a:r>
              <a:rPr lang="en-GB" sz="2800" dirty="0" smtClean="0">
                <a:latin typeface="Times New Roman" panose="02020603050405020304" pitchFamily="18" charset="0"/>
                <a:cs typeface="Times New Roman" panose="02020603050405020304" pitchFamily="18" charset="0"/>
              </a:rPr>
              <a:t>(Pooh-Pooh </a:t>
            </a:r>
            <a:r>
              <a:rPr lang="en-GB" sz="2800" dirty="0">
                <a:latin typeface="Times New Roman" panose="02020603050405020304" pitchFamily="18" charset="0"/>
                <a:cs typeface="Times New Roman" panose="02020603050405020304" pitchFamily="18" charset="0"/>
              </a:rPr>
              <a:t>Theory)</a:t>
            </a:r>
            <a:r>
              <a:rPr lang="ps-AF" sz="2800" dirty="0">
                <a:cs typeface="Pashto Kror {Asiatype}" panose="00000400000000000000" pitchFamily="2" charset="-78"/>
              </a:rPr>
              <a:t>۲ –  پو-پو </a:t>
            </a:r>
            <a:r>
              <a:rPr lang="ps-AF" sz="2800" dirty="0" smtClean="0">
                <a:cs typeface="Pashto Kror {Asiatype}" panose="00000400000000000000" pitchFamily="2" charset="-78"/>
              </a:rPr>
              <a:t>نظريه                                                            </a:t>
            </a:r>
            <a:endParaRPr lang="en-GB" sz="2800" dirty="0">
              <a:cs typeface="Pashto Kror {Asiatype}" panose="00000400000000000000" pitchFamily="2" charset="-78"/>
            </a:endParaRPr>
          </a:p>
          <a:p>
            <a:pPr marL="0" indent="0" algn="r">
              <a:buNone/>
            </a:pPr>
            <a:r>
              <a:rPr lang="en-GB" sz="2800" dirty="0">
                <a:latin typeface="Times New Roman" panose="02020603050405020304" pitchFamily="18" charset="0"/>
                <a:cs typeface="Times New Roman" panose="02020603050405020304" pitchFamily="18" charset="0"/>
              </a:rPr>
              <a:t>(Ding-Dong Theory</a:t>
            </a:r>
            <a:r>
              <a:rPr lang="en-GB" sz="2800" dirty="0" smtClean="0">
                <a:latin typeface="Times New Roman" panose="02020603050405020304" pitchFamily="18" charset="0"/>
                <a:cs typeface="Times New Roman" panose="02020603050405020304" pitchFamily="18" charset="0"/>
              </a:rPr>
              <a:t>)</a:t>
            </a:r>
            <a:r>
              <a:rPr lang="ps-AF" sz="2800" dirty="0" smtClean="0">
                <a:latin typeface="Times New Roman" panose="02020603050405020304" pitchFamily="18" charset="0"/>
                <a:cs typeface="Times New Roman" panose="02020603050405020304" pitchFamily="18" charset="0"/>
              </a:rPr>
              <a:t>                                   </a:t>
            </a:r>
            <a:r>
              <a:rPr lang="en-GB" sz="2800" dirty="0" smtClean="0">
                <a:latin typeface="Times New Roman" panose="02020603050405020304" pitchFamily="18" charset="0"/>
                <a:cs typeface="Times New Roman" panose="02020603050405020304" pitchFamily="18" charset="0"/>
              </a:rPr>
              <a:t>: </a:t>
            </a:r>
            <a:r>
              <a:rPr lang="ps-AF" sz="2800" dirty="0">
                <a:cs typeface="Pashto Kror {Asiatype}" panose="00000400000000000000" pitchFamily="2" charset="-78"/>
              </a:rPr>
              <a:t>۳ – ډينګ-ډانګ نظريه</a:t>
            </a:r>
            <a:endParaRPr lang="en-GB" sz="2800" dirty="0">
              <a:cs typeface="Pashto Kror {Asiatype}" panose="00000400000000000000" pitchFamily="2" charset="-78"/>
            </a:endParaRPr>
          </a:p>
          <a:p>
            <a:pPr marL="0" indent="0" algn="r">
              <a:buNone/>
            </a:pPr>
            <a:r>
              <a:rPr lang="ps-AF" sz="2800" dirty="0">
                <a:latin typeface="Times New Roman" panose="02020603050405020304" pitchFamily="18" charset="0"/>
                <a:cs typeface="Times New Roman" panose="02020603050405020304" pitchFamily="18" charset="0"/>
              </a:rPr>
              <a:t>)</a:t>
            </a:r>
            <a:r>
              <a:rPr lang="en-GB" sz="2800" dirty="0" err="1">
                <a:latin typeface="Times New Roman" panose="02020603050405020304" pitchFamily="18" charset="0"/>
                <a:cs typeface="Times New Roman" panose="02020603050405020304" pitchFamily="18" charset="0"/>
              </a:rPr>
              <a:t>Yo</a:t>
            </a:r>
            <a:r>
              <a:rPr lang="en-GB" sz="2800" dirty="0">
                <a:latin typeface="Times New Roman" panose="02020603050405020304" pitchFamily="18" charset="0"/>
                <a:cs typeface="Times New Roman" panose="02020603050405020304" pitchFamily="18" charset="0"/>
              </a:rPr>
              <a:t>-he-</a:t>
            </a:r>
            <a:r>
              <a:rPr lang="en-GB" sz="2800" dirty="0" err="1">
                <a:latin typeface="Times New Roman" panose="02020603050405020304" pitchFamily="18" charset="0"/>
                <a:cs typeface="Times New Roman" panose="02020603050405020304" pitchFamily="18" charset="0"/>
              </a:rPr>
              <a:t>ho</a:t>
            </a:r>
            <a:r>
              <a:rPr lang="en-GB" sz="2800" dirty="0">
                <a:latin typeface="Times New Roman" panose="02020603050405020304" pitchFamily="18" charset="0"/>
                <a:cs typeface="Times New Roman" panose="02020603050405020304" pitchFamily="18" charset="0"/>
              </a:rPr>
              <a:t> Theory)</a:t>
            </a:r>
            <a:r>
              <a:rPr lang="ps-AF" sz="2800" dirty="0">
                <a:cs typeface="Pashto Kror {Asiatype}" panose="00000400000000000000" pitchFamily="2" charset="-78"/>
              </a:rPr>
              <a:t>۴ – يو-يي-هو نظريه : </a:t>
            </a:r>
            <a:r>
              <a:rPr lang="ps-AF" sz="2800" dirty="0" smtClean="0">
                <a:cs typeface="Pashto Kror {Asiatype}" panose="00000400000000000000" pitchFamily="2" charset="-78"/>
              </a:rPr>
              <a:t>                                                      </a:t>
            </a:r>
            <a:endParaRPr lang="en-GB" sz="2800" dirty="0">
              <a:cs typeface="Pashto Kror {Asiatype}" panose="00000400000000000000" pitchFamily="2" charset="-78"/>
            </a:endParaRPr>
          </a:p>
          <a:p>
            <a:pPr marL="0" indent="0" algn="r" rtl="1">
              <a:buNone/>
            </a:pPr>
            <a:r>
              <a:rPr lang="ps-AF" sz="2800" dirty="0" smtClean="0">
                <a:cs typeface="Pashto Kror {Asiatype}" panose="00000400000000000000" pitchFamily="2" charset="-78"/>
              </a:rPr>
              <a:t>۵ – د </a:t>
            </a:r>
            <a:r>
              <a:rPr lang="ps-AF" sz="2800" dirty="0">
                <a:cs typeface="Pashto Kror {Asiatype}" panose="00000400000000000000" pitchFamily="2" charset="-78"/>
              </a:rPr>
              <a:t>ژبې په ه</a:t>
            </a:r>
            <a:r>
              <a:rPr lang="ps-AF" sz="2800" dirty="0" smtClean="0">
                <a:cs typeface="Pashto Kror {Asiatype}" panose="00000400000000000000" pitchFamily="2" charset="-78"/>
              </a:rPr>
              <a:t>کله </a:t>
            </a:r>
            <a:r>
              <a:rPr lang="ps-AF" sz="2800" dirty="0">
                <a:cs typeface="Pashto Kror {Asiatype}" panose="00000400000000000000" pitchFamily="2" charset="-78"/>
              </a:rPr>
              <a:t>مذهبي نظر</a:t>
            </a:r>
            <a:r>
              <a:rPr lang="ps-AF" sz="2800" dirty="0" smtClean="0">
                <a:cs typeface="Pashto Kror {Asiatype}" panose="00000400000000000000" pitchFamily="2" charset="-78"/>
              </a:rPr>
              <a:t>:                                            </a:t>
            </a:r>
            <a:r>
              <a:rPr lang="en-GB" sz="2800" dirty="0" smtClean="0">
                <a:latin typeface="Times New Roman" panose="02020603050405020304" pitchFamily="18" charset="0"/>
                <a:cs typeface="Times New Roman" panose="02020603050405020304" pitchFamily="18" charset="0"/>
              </a:rPr>
              <a:t>(Divine Sources</a:t>
            </a:r>
            <a:r>
              <a:rPr lang="en-GB" sz="2800" dirty="0" smtClean="0">
                <a:cs typeface="Pashto Kror {Asiatype}" panose="00000400000000000000" pitchFamily="2" charset="-78"/>
              </a:rPr>
              <a:t>)</a:t>
            </a:r>
            <a:r>
              <a:rPr lang="ps-AF" sz="2800" dirty="0">
                <a:cs typeface="Pashto Kror {Asiatype}" panose="00000400000000000000" pitchFamily="2" charset="-78"/>
              </a:rPr>
              <a:t> </a:t>
            </a:r>
            <a:r>
              <a:rPr lang="ps-AF" sz="2400" dirty="0" smtClean="0">
                <a:cs typeface="Pashto Kror {Asiatype}" panose="00000400000000000000" pitchFamily="2" charset="-78"/>
              </a:rPr>
              <a:t>	</a:t>
            </a:r>
            <a:r>
              <a:rPr lang="en-GB" sz="2400" dirty="0" smtClean="0">
                <a:cs typeface="Pashto Kror {Asiatype}" panose="00000400000000000000" pitchFamily="2" charset="-78"/>
              </a:rPr>
              <a:t>		</a:t>
            </a:r>
            <a:endParaRPr lang="en-GB" sz="2400" dirty="0">
              <a:cs typeface="Pashto Kror {Asiatype}" panose="00000400000000000000" pitchFamily="2" charset="-78"/>
            </a:endParaRPr>
          </a:p>
          <a:p>
            <a:pPr marL="0" indent="0" algn="r">
              <a:buNone/>
            </a:pPr>
            <a:endParaRPr lang="en-GB" sz="2400" dirty="0">
              <a:cs typeface="Pashto Kror {Asiatype}" panose="00000400000000000000" pitchFamily="2" charset="-78"/>
            </a:endParaRPr>
          </a:p>
        </p:txBody>
      </p:sp>
      <p:sp>
        <p:nvSpPr>
          <p:cNvPr id="4" name="TextBox 3"/>
          <p:cNvSpPr txBox="1"/>
          <p:nvPr/>
        </p:nvSpPr>
        <p:spPr>
          <a:xfrm>
            <a:off x="2092036" y="665018"/>
            <a:ext cx="6885709" cy="1138773"/>
          </a:xfrm>
          <a:prstGeom prst="rect">
            <a:avLst/>
          </a:prstGeom>
          <a:noFill/>
        </p:spPr>
        <p:txBody>
          <a:bodyPr wrap="square" rtlCol="0">
            <a:spAutoFit/>
          </a:bodyPr>
          <a:lstStyle/>
          <a:p>
            <a:pPr algn="ctr" rtl="1"/>
            <a:r>
              <a:rPr lang="ps-AF" sz="4000" dirty="0">
                <a:cs typeface=".MS Ariana Zar {Megasoft}" panose="02010400000000000000" pitchFamily="2" charset="-78"/>
              </a:rPr>
              <a:t>د ژبې د پيدا يښت په هکله نظرونه:</a:t>
            </a:r>
            <a:endParaRPr lang="en-GB" sz="4000" dirty="0">
              <a:cs typeface=".MS Ariana Zar {Megasoft}" panose="02010400000000000000" pitchFamily="2" charset="-78"/>
            </a:endParaRPr>
          </a:p>
          <a:p>
            <a:pPr algn="ctr" rtl="1"/>
            <a:r>
              <a:rPr lang="en-US" sz="2800" b="1" dirty="0">
                <a:latin typeface="Times New Roman" panose="02020603050405020304" pitchFamily="18" charset="0"/>
                <a:cs typeface="Times New Roman" panose="02020603050405020304" pitchFamily="18" charset="0"/>
              </a:rPr>
              <a:t>(Views on Genesis of language )</a:t>
            </a:r>
            <a:endParaRPr lang="en-GB"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49618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b="1" dirty="0">
                <a:latin typeface="Times New Roman" panose="02020603050405020304" pitchFamily="18" charset="0"/>
                <a:cs typeface="Times New Roman" panose="02020603050405020304" pitchFamily="18" charset="0"/>
              </a:rPr>
              <a:t>(Bow-Wow or Cuckoo Theory)</a:t>
            </a:r>
            <a:r>
              <a:rPr lang="ps-AF" sz="3200" dirty="0"/>
              <a:t>۱ </a:t>
            </a:r>
            <a:r>
              <a:rPr lang="ps-AF" sz="3200" dirty="0" smtClean="0"/>
              <a:t>–</a:t>
            </a:r>
            <a:r>
              <a:rPr lang="ps-AF" sz="4800" dirty="0" smtClean="0">
                <a:cs typeface=".MS Ariana Zar {Megasoft}" panose="02010400000000000000" pitchFamily="2" charset="-78"/>
              </a:rPr>
              <a:t>بو-وو نظريه</a:t>
            </a:r>
            <a:r>
              <a:rPr lang="ps-AF" sz="4800" dirty="0" smtClean="0">
                <a:cs typeface="Pashto Kror {Asiatype}" panose="00000400000000000000" pitchFamily="2" charset="-78"/>
              </a:rPr>
              <a:t>:   </a:t>
            </a:r>
            <a:r>
              <a:rPr lang="en-GB" sz="3200" dirty="0"/>
              <a:t/>
            </a:r>
            <a:br>
              <a:rPr lang="en-GB" sz="3200" dirty="0"/>
            </a:br>
            <a:endParaRPr lang="en-GB" sz="3200" dirty="0"/>
          </a:p>
        </p:txBody>
      </p:sp>
      <p:sp>
        <p:nvSpPr>
          <p:cNvPr id="3" name="Content Placeholder 2"/>
          <p:cNvSpPr>
            <a:spLocks noGrp="1"/>
          </p:cNvSpPr>
          <p:nvPr>
            <p:ph idx="1"/>
          </p:nvPr>
        </p:nvSpPr>
        <p:spPr>
          <a:xfrm>
            <a:off x="207817" y="1634836"/>
            <a:ext cx="11513127" cy="4613563"/>
          </a:xfrm>
        </p:spPr>
        <p:txBody>
          <a:bodyPr>
            <a:normAutofit lnSpcReduction="10000"/>
          </a:bodyPr>
          <a:lstStyle/>
          <a:p>
            <a:pPr marL="0" indent="0" algn="r">
              <a:buNone/>
            </a:pPr>
            <a:r>
              <a:rPr lang="ps-AF" sz="3600" dirty="0">
                <a:cs typeface=".MS Ariana Zar {Megasoft}" panose="02010400000000000000" pitchFamily="2" charset="-78"/>
              </a:rPr>
              <a:t>د دې نظريې مهم </a:t>
            </a:r>
            <a:r>
              <a:rPr lang="ps-AF" sz="3600" dirty="0" smtClean="0">
                <a:cs typeface=".MS Ariana Zar {Megasoft}" panose="02010400000000000000" pitchFamily="2" charset="-78"/>
              </a:rPr>
              <a:t>خصوصيات</a:t>
            </a:r>
            <a:r>
              <a:rPr lang="ps-AF" sz="2800" dirty="0" smtClean="0">
                <a:cs typeface="Pashto Kror {Asiatype}" panose="00000400000000000000" pitchFamily="2" charset="-78"/>
              </a:rPr>
              <a:t>: </a:t>
            </a:r>
            <a:endParaRPr lang="en-GB" sz="2800" dirty="0">
              <a:cs typeface="Pashto Kror {Asiatype}" panose="00000400000000000000" pitchFamily="2" charset="-78"/>
            </a:endParaRPr>
          </a:p>
          <a:p>
            <a:pPr algn="r" rtl="1">
              <a:buFont typeface="Wingdings" panose="05000000000000000000" pitchFamily="2" charset="2"/>
              <a:buChar char="v"/>
            </a:pPr>
            <a:r>
              <a:rPr lang="ps-AF" sz="2800" dirty="0">
                <a:cs typeface=".MS Ariana Zar {Megasoft}" panose="02010400000000000000" pitchFamily="2" charset="-78"/>
              </a:rPr>
              <a:t>ژبه د قدرتي ږغونو يا اوازونو يو نقل دی، کوم چي لومړنيو خلګو په خپل چاپېريال کښې اوريدلي و. کله چي به يو مرغه له الوتلو سره د کا-کا ږغ ويوست، نو دوی به دا ږغ نقل کړئ او بيا به يې د هغه مرغه دپاره پکارولی چي هغه ږغ ورسره اړوند و</a:t>
            </a:r>
            <a:r>
              <a:rPr lang="ps-AF" sz="2800" dirty="0" smtClean="0">
                <a:cs typeface=".MS Ariana Zar {Megasoft}" panose="02010400000000000000" pitchFamily="2" charset="-78"/>
              </a:rPr>
              <a:t>.</a:t>
            </a:r>
            <a:endParaRPr lang="en-US" sz="2800" dirty="0" smtClean="0">
              <a:cs typeface=".MS Ariana Zar {Megasoft}" panose="02010400000000000000" pitchFamily="2" charset="-78"/>
            </a:endParaRPr>
          </a:p>
          <a:p>
            <a:pPr marL="0" indent="0" algn="r" rtl="1">
              <a:buNone/>
            </a:pPr>
            <a:endParaRPr lang="ps-AF" sz="2800" dirty="0" smtClean="0">
              <a:cs typeface=".MS Ariana Zar {Megasoft}" panose="02010400000000000000" pitchFamily="2" charset="-78"/>
            </a:endParaRPr>
          </a:p>
          <a:p>
            <a:pPr algn="r" rtl="1">
              <a:buFont typeface="Wingdings" panose="05000000000000000000" pitchFamily="2" charset="2"/>
              <a:buChar char="v"/>
            </a:pPr>
            <a:r>
              <a:rPr lang="ps-AF" sz="2800" dirty="0" smtClean="0">
                <a:cs typeface=".MS Ariana Zar {Megasoft}" panose="02010400000000000000" pitchFamily="2" charset="-78"/>
              </a:rPr>
              <a:t>دا نظريه د طبعي يا قدرتي </a:t>
            </a:r>
            <a:r>
              <a:rPr lang="en-US" sz="2800" dirty="0" smtClean="0">
                <a:cs typeface=".MS Ariana Zar {Megasoft}" panose="02010400000000000000" pitchFamily="2" charset="-78"/>
              </a:rPr>
              <a:t> </a:t>
            </a:r>
            <a:r>
              <a:rPr lang="en-US" sz="2800" dirty="0" smtClean="0">
                <a:latin typeface="Times New Roman" panose="02020603050405020304" pitchFamily="18" charset="0"/>
                <a:cs typeface="Times New Roman" panose="02020603050405020304" pitchFamily="18" charset="0"/>
              </a:rPr>
              <a:t>(Onomatopoeic)</a:t>
            </a:r>
            <a:r>
              <a:rPr lang="ps-AF" sz="2800" dirty="0" smtClean="0">
                <a:cs typeface=".MS Ariana Zar {Megasoft}" panose="02010400000000000000" pitchFamily="2" charset="-78"/>
              </a:rPr>
              <a:t>ږغونو پر بنسټ باندي تکيه لري.</a:t>
            </a:r>
            <a:r>
              <a:rPr lang="en-US" sz="2800" dirty="0" smtClean="0">
                <a:cs typeface=".MS Ariana Zar {Megasoft}" panose="02010400000000000000" pitchFamily="2" charset="-78"/>
              </a:rPr>
              <a:t> </a:t>
            </a:r>
            <a:r>
              <a:rPr lang="ps-AF" sz="2800" dirty="0" smtClean="0">
                <a:cs typeface=".MS Ariana Zar {Megasoft}" panose="02010400000000000000" pitchFamily="2" charset="-78"/>
              </a:rPr>
              <a:t> چي ورته انګېنوم يا اسم صوت هم وائي.</a:t>
            </a:r>
            <a:endParaRPr lang="en-US" sz="2800" dirty="0" smtClean="0">
              <a:cs typeface=".MS Ariana Zar {Megasoft}" panose="02010400000000000000" pitchFamily="2" charset="-78"/>
            </a:endParaRPr>
          </a:p>
          <a:p>
            <a:pPr marL="0" indent="0" algn="r" rtl="1">
              <a:buNone/>
            </a:pPr>
            <a:endParaRPr lang="en-GB" sz="2800" dirty="0">
              <a:cs typeface="Pashto Kror {Asiatype}" panose="00000400000000000000" pitchFamily="2" charset="-78"/>
            </a:endParaRPr>
          </a:p>
          <a:p>
            <a:pPr algn="l">
              <a:buFont typeface="Wingdings" panose="05000000000000000000" pitchFamily="2" charset="2"/>
              <a:buChar char="v"/>
            </a:pPr>
            <a:r>
              <a:rPr lang="en-US" sz="2800" b="1" dirty="0">
                <a:latin typeface="Times New Roman" panose="02020603050405020304" pitchFamily="18" charset="0"/>
                <a:cs typeface="Times New Roman" panose="02020603050405020304" pitchFamily="18" charset="0"/>
              </a:rPr>
              <a:t>(Bow-Wow- saw early words as imitations of the cries of beasts </a:t>
            </a:r>
            <a:r>
              <a:rPr lang="en-US" sz="2800" b="1" dirty="0" smtClean="0">
                <a:latin typeface="Times New Roman" panose="02020603050405020304" pitchFamily="18" charset="0"/>
                <a:cs typeface="Times New Roman" panose="02020603050405020304" pitchFamily="18" charset="0"/>
              </a:rPr>
              <a:t>&amp; birds</a:t>
            </a:r>
            <a:r>
              <a:rPr lang="en-US" sz="2800" b="1" dirty="0">
                <a:latin typeface="Times New Roman" panose="02020603050405020304" pitchFamily="18" charset="0"/>
                <a:cs typeface="Times New Roman" panose="02020603050405020304" pitchFamily="18" charset="0"/>
              </a:rPr>
              <a:t>)</a:t>
            </a:r>
            <a:endParaRPr lang="en-GB" sz="2800" b="1" dirty="0">
              <a:latin typeface="Times New Roman" panose="02020603050405020304" pitchFamily="18" charset="0"/>
              <a:cs typeface="Times New Roman" panose="02020603050405020304" pitchFamily="18" charset="0"/>
            </a:endParaRPr>
          </a:p>
          <a:p>
            <a:pPr marL="0" indent="0" algn="r" rtl="1">
              <a:buNone/>
            </a:pPr>
            <a:endParaRPr lang="en-GB" sz="2400" dirty="0">
              <a:cs typeface="Pashto Kror {Asiatype}" panose="00000400000000000000" pitchFamily="2" charset="-78"/>
            </a:endParaRPr>
          </a:p>
        </p:txBody>
      </p:sp>
    </p:spTree>
    <p:extLst>
      <p:ext uri="{BB962C8B-B14F-4D97-AF65-F5344CB8AC3E}">
        <p14:creationId xmlns:p14="http://schemas.microsoft.com/office/powerpoint/2010/main" val="240842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4000" b="1" dirty="0">
                <a:latin typeface="Times New Roman" panose="02020603050405020304" pitchFamily="18" charset="0"/>
                <a:cs typeface="Times New Roman" panose="02020603050405020304" pitchFamily="18" charset="0"/>
              </a:rPr>
              <a:t> (Pooh-Pooh Theory)</a:t>
            </a:r>
            <a:r>
              <a:rPr lang="ps-AF" dirty="0"/>
              <a:t>۲ –  </a:t>
            </a:r>
            <a:r>
              <a:rPr lang="ps-AF" dirty="0">
                <a:cs typeface=".MS Ariana Zar {Megasoft}" panose="02010400000000000000" pitchFamily="2" charset="-78"/>
              </a:rPr>
              <a:t>پو-پو نظريه </a:t>
            </a:r>
            <a:r>
              <a:rPr lang="en-GB" dirty="0"/>
              <a:t/>
            </a:r>
            <a:br>
              <a:rPr lang="en-GB" dirty="0"/>
            </a:br>
            <a:endParaRPr lang="en-GB" dirty="0"/>
          </a:p>
        </p:txBody>
      </p:sp>
      <p:sp>
        <p:nvSpPr>
          <p:cNvPr id="3" name="Content Placeholder 2"/>
          <p:cNvSpPr>
            <a:spLocks noGrp="1"/>
          </p:cNvSpPr>
          <p:nvPr>
            <p:ph idx="1"/>
          </p:nvPr>
        </p:nvSpPr>
        <p:spPr/>
        <p:txBody>
          <a:bodyPr>
            <a:normAutofit/>
          </a:bodyPr>
          <a:lstStyle/>
          <a:p>
            <a:pPr marL="0" indent="0" algn="r">
              <a:buNone/>
            </a:pPr>
            <a:r>
              <a:rPr lang="ps-AF" sz="2400" dirty="0">
                <a:cs typeface="Pashto Kror {Asiatype}" panose="00000400000000000000" pitchFamily="2" charset="-78"/>
              </a:rPr>
              <a:t>. د دې </a:t>
            </a:r>
            <a:r>
              <a:rPr lang="ps-AF" sz="2400" dirty="0" smtClean="0">
                <a:cs typeface="Pashto Kror {Asiatype}" panose="00000400000000000000" pitchFamily="2" charset="-78"/>
              </a:rPr>
              <a:t>نظريې </a:t>
            </a:r>
            <a:r>
              <a:rPr lang="ps-AF" sz="2400" dirty="0">
                <a:cs typeface="Pashto Kror {Asiatype}" panose="00000400000000000000" pitchFamily="2" charset="-78"/>
              </a:rPr>
              <a:t>ملګري ژبپوهان د ژبې پيدايښت له هغو ږغونو سره تړلی </a:t>
            </a:r>
            <a:r>
              <a:rPr lang="ps-AF" sz="2400" dirty="0" smtClean="0">
                <a:cs typeface="Pashto Kror {Asiatype}" panose="00000400000000000000" pitchFamily="2" charset="-78"/>
              </a:rPr>
              <a:t>بولي کوم  چي </a:t>
            </a:r>
            <a:r>
              <a:rPr lang="ps-AF" sz="2400" dirty="0">
                <a:cs typeface="Pashto Kror {Asiatype}" panose="00000400000000000000" pitchFamily="2" charset="-78"/>
              </a:rPr>
              <a:t>يو </a:t>
            </a:r>
            <a:r>
              <a:rPr lang="ps-AF" sz="2400" dirty="0" smtClean="0">
                <a:cs typeface="Pashto Kror {Asiatype}" panose="00000400000000000000" pitchFamily="2" charset="-78"/>
              </a:rPr>
              <a:t>انسان </a:t>
            </a:r>
            <a:r>
              <a:rPr lang="ps-AF" sz="2400" dirty="0">
                <a:cs typeface="Pashto Kror {Asiatype}" panose="00000400000000000000" pitchFamily="2" charset="-78"/>
              </a:rPr>
              <a:t>د ډيري خوشحالي او غم يا نول په وخت کښې ناڅاپه تر خوله راوباسي. دا يو فطري عمل دی چي انسان د غم يا خوشحالي اظهار د ږغ په صورت کښې </a:t>
            </a:r>
            <a:r>
              <a:rPr lang="ps-AF" sz="2400" dirty="0" smtClean="0">
                <a:cs typeface="Pashto Kror {Asiatype}" panose="00000400000000000000" pitchFamily="2" charset="-78"/>
              </a:rPr>
              <a:t>وکړي</a:t>
            </a:r>
          </a:p>
          <a:p>
            <a:pPr marL="0" indent="0" algn="r">
              <a:buNone/>
            </a:pPr>
            <a:endParaRPr lang="ps-AF" sz="2400" dirty="0" smtClean="0">
              <a:cs typeface="Pashto Kror {Asiatype}" panose="00000400000000000000" pitchFamily="2" charset="-78"/>
            </a:endParaRPr>
          </a:p>
          <a:p>
            <a:pPr marL="0" indent="0" algn="r">
              <a:buNone/>
            </a:pPr>
            <a:r>
              <a:rPr lang="ps-AF" sz="2400" dirty="0" smtClean="0">
                <a:cs typeface="Pashto Kror {Asiatype}" panose="00000400000000000000" pitchFamily="2" charset="-78"/>
              </a:rPr>
              <a:t>فېچ داسي وائي:</a:t>
            </a:r>
          </a:p>
          <a:p>
            <a:pPr marL="0" indent="0">
              <a:buNone/>
            </a:pPr>
            <a:r>
              <a:rPr lang="en-US" sz="2400" b="1" dirty="0">
                <a:latin typeface="Times New Roman" panose="02020603050405020304" pitchFamily="18" charset="0"/>
                <a:cs typeface="Times New Roman" panose="02020603050405020304" pitchFamily="18" charset="0"/>
              </a:rPr>
              <a:t>Fitch, W. Tecumseh, (2010). </a:t>
            </a:r>
            <a:r>
              <a:rPr lang="en-US" sz="2400" b="1" dirty="0" smtClean="0">
                <a:latin typeface="Times New Roman" panose="02020603050405020304" pitchFamily="18" charset="0"/>
                <a:cs typeface="Times New Roman" panose="02020603050405020304" pitchFamily="18" charset="0"/>
              </a:rPr>
              <a:t>(</a:t>
            </a:r>
            <a:r>
              <a:rPr lang="en-US" sz="2400" b="1" i="1" dirty="0" smtClean="0">
                <a:latin typeface="Times New Roman" panose="02020603050405020304" pitchFamily="18" charset="0"/>
                <a:cs typeface="Times New Roman" panose="02020603050405020304" pitchFamily="18" charset="0"/>
              </a:rPr>
              <a:t>The </a:t>
            </a:r>
            <a:r>
              <a:rPr lang="en-US" sz="2400" b="1" i="1" dirty="0">
                <a:latin typeface="Times New Roman" panose="02020603050405020304" pitchFamily="18" charset="0"/>
                <a:cs typeface="Times New Roman" panose="02020603050405020304" pitchFamily="18" charset="0"/>
              </a:rPr>
              <a:t>Evolution of </a:t>
            </a:r>
            <a:r>
              <a:rPr lang="en-US" sz="2400" b="1" i="1" dirty="0" smtClean="0">
                <a:latin typeface="Times New Roman" panose="02020603050405020304" pitchFamily="18" charset="0"/>
                <a:cs typeface="Times New Roman" panose="02020603050405020304" pitchFamily="18" charset="0"/>
              </a:rPr>
              <a:t>Language)</a:t>
            </a:r>
            <a:endParaRPr lang="ps-AF" sz="2400" b="1" dirty="0">
              <a:latin typeface="Times New Roman" panose="02020603050405020304" pitchFamily="18" charset="0"/>
              <a:cs typeface="Times New Roman" panose="02020603050405020304" pitchFamily="18" charset="0"/>
            </a:endParaRPr>
          </a:p>
          <a:p>
            <a:pPr marL="0" indent="0">
              <a:buNone/>
            </a:pPr>
            <a:r>
              <a:rPr lang="en-GB" b="1" dirty="0">
                <a:latin typeface="Times New Roman" panose="02020603050405020304" pitchFamily="18" charset="0"/>
                <a:cs typeface="Times New Roman" panose="02020603050405020304" pitchFamily="18" charset="0"/>
              </a:rPr>
              <a:t>“</a:t>
            </a:r>
            <a:r>
              <a:rPr lang="en-GB" dirty="0">
                <a:latin typeface="Times New Roman" panose="02020603050405020304" pitchFamily="18" charset="0"/>
                <a:cs typeface="Times New Roman" panose="02020603050405020304" pitchFamily="18" charset="0"/>
              </a:rPr>
              <a:t>That the seeds of speech are to be found in the various innate cries with which humans, like other animals, come equipped at birth. Thus the ﬁrst word for ‘pain’ would be a simulated groan of pain, and for ‘pleasure’ a sigh of </a:t>
            </a:r>
            <a:r>
              <a:rPr lang="en-GB" dirty="0" smtClean="0">
                <a:latin typeface="Times New Roman" panose="02020603050405020304" pitchFamily="18" charset="0"/>
                <a:cs typeface="Times New Roman" panose="02020603050405020304" pitchFamily="18" charset="0"/>
              </a:rPr>
              <a:t>pleasure</a:t>
            </a:r>
            <a:r>
              <a:rPr lang="en-US" dirty="0">
                <a:latin typeface="Times New Roman" panose="02020603050405020304" pitchFamily="18" charset="0"/>
                <a:cs typeface="Times New Roman" panose="02020603050405020304" pitchFamily="18" charset="0"/>
              </a:rPr>
              <a:t>.</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46311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600" b="1" dirty="0">
                <a:latin typeface="Times New Roman" panose="02020603050405020304" pitchFamily="18" charset="0"/>
                <a:cs typeface="Times New Roman" panose="02020603050405020304" pitchFamily="18" charset="0"/>
              </a:rPr>
              <a:t>(Ding-Dong Theory): </a:t>
            </a:r>
            <a:r>
              <a:rPr lang="ps-AF" sz="4000" dirty="0">
                <a:cs typeface="Pashto Kror {Asiatype}" panose="00000400000000000000" pitchFamily="2" charset="-78"/>
              </a:rPr>
              <a:t>۳ – </a:t>
            </a:r>
            <a:r>
              <a:rPr lang="ps-AF" sz="4000" dirty="0">
                <a:cs typeface=".MS Ariana Zar {Megasoft}" panose="02010400000000000000" pitchFamily="2" charset="-78"/>
              </a:rPr>
              <a:t>ډينګ-ډانګ نظريه</a:t>
            </a:r>
            <a:r>
              <a:rPr lang="en-GB" sz="4000" dirty="0"/>
              <a:t/>
            </a:r>
            <a:br>
              <a:rPr lang="en-GB" sz="4000" dirty="0"/>
            </a:br>
            <a:endParaRPr lang="en-GB" sz="4000" dirty="0"/>
          </a:p>
        </p:txBody>
      </p:sp>
      <p:sp>
        <p:nvSpPr>
          <p:cNvPr id="3" name="Content Placeholder 2"/>
          <p:cNvSpPr>
            <a:spLocks noGrp="1"/>
          </p:cNvSpPr>
          <p:nvPr>
            <p:ph idx="1"/>
          </p:nvPr>
        </p:nvSpPr>
        <p:spPr>
          <a:xfrm>
            <a:off x="1103312" y="2052918"/>
            <a:ext cx="10243561" cy="4195481"/>
          </a:xfrm>
        </p:spPr>
        <p:txBody>
          <a:bodyPr>
            <a:normAutofit fontScale="92500" lnSpcReduction="10000"/>
          </a:bodyPr>
          <a:lstStyle/>
          <a:p>
            <a:pPr marL="0" indent="0" algn="r" rtl="1">
              <a:buNone/>
            </a:pPr>
            <a:r>
              <a:rPr lang="ps-AF" sz="3200" dirty="0" smtClean="0">
                <a:cs typeface=".MS Ariana Zar {Megasoft}" panose="02010400000000000000" pitchFamily="2" charset="-78"/>
              </a:rPr>
              <a:t>دا </a:t>
            </a:r>
            <a:r>
              <a:rPr lang="ps-AF" sz="3200" dirty="0">
                <a:cs typeface=".MS Ariana Zar {Megasoft}" panose="02010400000000000000" pitchFamily="2" charset="-78"/>
              </a:rPr>
              <a:t>نظريه فريډريک مېکس مولر وړاندي کړې ده خو ورسته يي بيا پخپله رد کړله. د دې مفکورې په رڼا کښې ږغا هله وده وموندي کله چي خلګ د </a:t>
            </a:r>
            <a:r>
              <a:rPr lang="ps-AF" sz="3200" dirty="0" smtClean="0">
                <a:cs typeface=".MS Ariana Zar {Megasoft}" panose="02010400000000000000" pitchFamily="2" charset="-78"/>
              </a:rPr>
              <a:t>سټيمولي</a:t>
            </a:r>
            <a:r>
              <a:rPr lang="en-US" sz="3200" dirty="0" smtClean="0">
                <a:latin typeface="Times New Roman" panose="02020603050405020304" pitchFamily="18" charset="0"/>
                <a:cs typeface=".MS Ariana Zar {Megasoft}" panose="02010400000000000000" pitchFamily="2" charset="-78"/>
              </a:rPr>
              <a:t>(Stimuli) </a:t>
            </a:r>
            <a:r>
              <a:rPr lang="ps-AF" sz="3200" dirty="0" smtClean="0">
                <a:latin typeface="Times New Roman" panose="02020603050405020304" pitchFamily="18" charset="0"/>
                <a:cs typeface=".MS Ariana Zar {Megasoft}" panose="02010400000000000000" pitchFamily="2" charset="-78"/>
              </a:rPr>
              <a:t> </a:t>
            </a:r>
            <a:r>
              <a:rPr lang="ps-AF" sz="3200" dirty="0">
                <a:cs typeface=".MS Ariana Zar {Megasoft}" panose="02010400000000000000" pitchFamily="2" charset="-78"/>
              </a:rPr>
              <a:t>په رد عمل کښې يو عمل وکړي او داسي د ږغونه د پيدا کولو لاعمل وګرځي کوم چي په يوه نه يوه رنګ کښې له خپله چاپېريال سره ورته </a:t>
            </a:r>
            <a:r>
              <a:rPr lang="ps-AF" sz="3200" dirty="0" smtClean="0">
                <a:cs typeface=".MS Ariana Zar {Megasoft}" panose="02010400000000000000" pitchFamily="2" charset="-78"/>
              </a:rPr>
              <a:t>وي.</a:t>
            </a:r>
          </a:p>
          <a:p>
            <a:pPr marL="0" indent="0" algn="r" rtl="1">
              <a:buNone/>
            </a:pPr>
            <a:endParaRPr lang="ps-AF" sz="2400" dirty="0" smtClean="0">
              <a:cs typeface="Pashto Kror {Asiatype}" panose="00000400000000000000" pitchFamily="2" charset="-78"/>
            </a:endParaRPr>
          </a:p>
          <a:p>
            <a:pPr marL="0" indent="0" rtl="1">
              <a:buNone/>
            </a:pPr>
            <a:r>
              <a:rPr lang="en-GB" sz="4000" b="1" dirty="0">
                <a:latin typeface="Times New Roman" panose="02020603050405020304" pitchFamily="18" charset="0"/>
                <a:cs typeface="Times New Roman" panose="02020603050405020304" pitchFamily="18" charset="0"/>
              </a:rPr>
              <a:t>The ding-dong </a:t>
            </a:r>
            <a:r>
              <a:rPr lang="en-GB" sz="4000" b="1" dirty="0" smtClean="0">
                <a:latin typeface="Times New Roman" panose="02020603050405020304" pitchFamily="18" charset="0"/>
                <a:cs typeface="Times New Roman" panose="02020603050405020304" pitchFamily="18" charset="0"/>
              </a:rPr>
              <a:t>theory</a:t>
            </a:r>
            <a:endParaRPr lang="ps-AF" sz="4000" dirty="0">
              <a:cs typeface="Pashto Kror {Asiatype}" panose="00000400000000000000" pitchFamily="2" charset="-78"/>
            </a:endParaRPr>
          </a:p>
          <a:p>
            <a:pPr marL="0" indent="0" rtl="1">
              <a:buNone/>
            </a:pPr>
            <a:r>
              <a:rPr lang="en-US" sz="2800" b="1" dirty="0">
                <a:latin typeface="Times New Roman" panose="02020603050405020304" pitchFamily="18" charset="0"/>
                <a:cs typeface="Times New Roman" panose="02020603050405020304" pitchFamily="18" charset="0"/>
              </a:rPr>
              <a:t>The Ding—Dong theory sustains that there is a mystic correlation between sound and meaning. Like everything mystical it is best discarded in a serious scientific </a:t>
            </a:r>
            <a:r>
              <a:rPr lang="en-US" sz="2800" b="1" dirty="0" smtClean="0">
                <a:latin typeface="Times New Roman" panose="02020603050405020304" pitchFamily="18" charset="0"/>
                <a:cs typeface="Times New Roman" panose="02020603050405020304" pitchFamily="18" charset="0"/>
              </a:rPr>
              <a:t>discussions</a:t>
            </a:r>
            <a:r>
              <a:rPr lang="en-US" sz="2800" b="1" dirty="0">
                <a:latin typeface="Times New Roman" panose="02020603050405020304" pitchFamily="18" charset="0"/>
                <a:cs typeface="Times New Roman" panose="02020603050405020304" pitchFamily="18" charset="0"/>
              </a:rPr>
              <a:t>.</a:t>
            </a:r>
            <a:endParaRPr lang="en-GB"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39330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ps-AF" dirty="0"/>
              <a:t>)</a:t>
            </a:r>
            <a:r>
              <a:rPr lang="en-GB" sz="4000" b="1" dirty="0" err="1">
                <a:latin typeface="Times New Roman" panose="02020603050405020304" pitchFamily="18" charset="0"/>
                <a:cs typeface="Times New Roman" panose="02020603050405020304" pitchFamily="18" charset="0"/>
              </a:rPr>
              <a:t>Yo</a:t>
            </a:r>
            <a:r>
              <a:rPr lang="en-GB" sz="4000" b="1" dirty="0">
                <a:latin typeface="Times New Roman" panose="02020603050405020304" pitchFamily="18" charset="0"/>
                <a:cs typeface="Times New Roman" panose="02020603050405020304" pitchFamily="18" charset="0"/>
              </a:rPr>
              <a:t>-he-</a:t>
            </a:r>
            <a:r>
              <a:rPr lang="en-GB" sz="4000" b="1" dirty="0" err="1">
                <a:latin typeface="Times New Roman" panose="02020603050405020304" pitchFamily="18" charset="0"/>
                <a:cs typeface="Times New Roman" panose="02020603050405020304" pitchFamily="18" charset="0"/>
              </a:rPr>
              <a:t>ho</a:t>
            </a:r>
            <a:r>
              <a:rPr lang="en-GB" sz="4000" b="1" dirty="0">
                <a:latin typeface="Times New Roman" panose="02020603050405020304" pitchFamily="18" charset="0"/>
                <a:cs typeface="Times New Roman" panose="02020603050405020304" pitchFamily="18" charset="0"/>
              </a:rPr>
              <a:t> Theory)</a:t>
            </a:r>
            <a:r>
              <a:rPr lang="ps-AF" dirty="0"/>
              <a:t>۴ – </a:t>
            </a:r>
            <a:r>
              <a:rPr lang="ps-AF" dirty="0">
                <a:cs typeface=".MS Ariana Zar {Megasoft}" panose="02010400000000000000" pitchFamily="2" charset="-78"/>
              </a:rPr>
              <a:t>يو-يي-هو نظريه </a:t>
            </a:r>
            <a:r>
              <a:rPr lang="ps-AF" dirty="0"/>
              <a:t>: </a:t>
            </a:r>
            <a:r>
              <a:rPr lang="en-GB" dirty="0"/>
              <a:t/>
            </a:r>
            <a:br>
              <a:rPr lang="en-GB" dirty="0"/>
            </a:br>
            <a:endParaRPr lang="en-GB" dirty="0"/>
          </a:p>
        </p:txBody>
      </p:sp>
      <p:sp>
        <p:nvSpPr>
          <p:cNvPr id="3" name="Content Placeholder 2"/>
          <p:cNvSpPr>
            <a:spLocks noGrp="1"/>
          </p:cNvSpPr>
          <p:nvPr>
            <p:ph idx="1"/>
          </p:nvPr>
        </p:nvSpPr>
        <p:spPr>
          <a:xfrm>
            <a:off x="646111" y="1704108"/>
            <a:ext cx="10576071" cy="4544291"/>
          </a:xfrm>
        </p:spPr>
        <p:txBody>
          <a:bodyPr>
            <a:normAutofit fontScale="92500"/>
          </a:bodyPr>
          <a:lstStyle/>
          <a:p>
            <a:pPr marL="0" indent="0" algn="r">
              <a:buNone/>
            </a:pPr>
            <a:r>
              <a:rPr lang="ps-AF" sz="3600" dirty="0" smtClean="0">
                <a:cs typeface="Pashto Kror {Asiatype}" panose="00000400000000000000" pitchFamily="2" charset="-78"/>
              </a:rPr>
              <a:t> </a:t>
            </a:r>
            <a:r>
              <a:rPr lang="ps-AF" sz="3600" dirty="0">
                <a:cs typeface=".MS Ariana Zar {Megasoft}" panose="02010400000000000000" pitchFamily="2" charset="-78"/>
              </a:rPr>
              <a:t>دا </a:t>
            </a:r>
            <a:r>
              <a:rPr lang="ps-AF" sz="3600" dirty="0" smtClean="0">
                <a:cs typeface=".MS Ariana Zar {Megasoft}" panose="02010400000000000000" pitchFamily="2" charset="-78"/>
              </a:rPr>
              <a:t>نظريه </a:t>
            </a:r>
            <a:r>
              <a:rPr lang="ps-AF" sz="3600" dirty="0">
                <a:cs typeface=".MS Ariana Zar {Megasoft}" panose="02010400000000000000" pitchFamily="2" charset="-78"/>
              </a:rPr>
              <a:t>د </a:t>
            </a:r>
            <a:r>
              <a:rPr lang="ps-AF" sz="3600" dirty="0" smtClean="0">
                <a:cs typeface=".MS Ariana Zar {Megasoft}" panose="02010400000000000000" pitchFamily="2" charset="-78"/>
              </a:rPr>
              <a:t>ژبې </a:t>
            </a:r>
            <a:r>
              <a:rPr lang="ps-AF" sz="3600" dirty="0">
                <a:cs typeface=".MS Ariana Zar {Megasoft}" panose="02010400000000000000" pitchFamily="2" charset="-78"/>
              </a:rPr>
              <a:t>پېل د ټولنيزژوند د هغه </a:t>
            </a:r>
            <a:r>
              <a:rPr lang="ps-AF" sz="3600" dirty="0" smtClean="0">
                <a:cs typeface=".MS Ariana Zar {Megasoft}" panose="02010400000000000000" pitchFamily="2" charset="-78"/>
              </a:rPr>
              <a:t>ګډ</a:t>
            </a:r>
            <a:r>
              <a:rPr lang="ps-AF" sz="3600" dirty="0" smtClean="0">
                <a:cs typeface=".MS Ariana Zar {Megasoft}" panose="02010400000000000000" pitchFamily="2" charset="-78"/>
              </a:rPr>
              <a:t> </a:t>
            </a:r>
            <a:r>
              <a:rPr lang="ps-AF" sz="3600" dirty="0">
                <a:cs typeface=".MS Ariana Zar {Megasoft}" panose="02010400000000000000" pitchFamily="2" charset="-78"/>
              </a:rPr>
              <a:t>فعالاتونو يا عملياتو لامل بولي کوم چي به زرګونه کلونو پخوا انسانانوپه اشر يا اجتماعي ډول ترسره کول او د کولوپه وخت کښې </a:t>
            </a:r>
            <a:r>
              <a:rPr lang="ps-AF" sz="3600" dirty="0" smtClean="0">
                <a:cs typeface=".MS Ariana Zar {Megasoft}" panose="02010400000000000000" pitchFamily="2" charset="-78"/>
              </a:rPr>
              <a:t>به يې </a:t>
            </a:r>
            <a:r>
              <a:rPr lang="ps-AF" sz="3600" dirty="0">
                <a:cs typeface=".MS Ariana Zar {Megasoft}" panose="02010400000000000000" pitchFamily="2" charset="-78"/>
              </a:rPr>
              <a:t>ترخوله ږغونه ايستل. دغه ږغونه وروسته بيا د ژبې د رغولو لامل </a:t>
            </a:r>
            <a:r>
              <a:rPr lang="ps-AF" sz="3600" dirty="0" smtClean="0">
                <a:cs typeface=".MS Ariana Zar {Megasoft}" panose="02010400000000000000" pitchFamily="2" charset="-78"/>
              </a:rPr>
              <a:t>وګرځېدل.</a:t>
            </a:r>
            <a:endParaRPr lang="ps-AF" sz="3600" dirty="0" smtClean="0">
              <a:cs typeface=".MS Ariana Zar {Megasoft}" panose="02010400000000000000" pitchFamily="2" charset="-78"/>
            </a:endParaRPr>
          </a:p>
          <a:p>
            <a:pPr marL="0" indent="0" algn="r">
              <a:buNone/>
            </a:pPr>
            <a:endParaRPr lang="ps-AF" sz="2800" dirty="0" smtClean="0">
              <a:cs typeface="Pashto Kror {Asiatype}" panose="00000400000000000000" pitchFamily="2" charset="-78"/>
            </a:endParaRPr>
          </a:p>
          <a:p>
            <a:pPr marL="0" indent="0" algn="r">
              <a:buNone/>
            </a:pPr>
            <a:endParaRPr lang="ps-AF" sz="2800" dirty="0" smtClean="0">
              <a:cs typeface="Pashto Kror {Asiatype}" panose="00000400000000000000" pitchFamily="2" charset="-78"/>
            </a:endParaRPr>
          </a:p>
          <a:p>
            <a:pPr marL="0" indent="0">
              <a:buNone/>
            </a:pPr>
            <a:r>
              <a:rPr lang="en-GB" sz="2800" b="1" dirty="0">
                <a:latin typeface="Times New Roman" panose="02020603050405020304" pitchFamily="18" charset="0"/>
                <a:cs typeface="Times New Roman" panose="02020603050405020304" pitchFamily="18" charset="0"/>
              </a:rPr>
              <a:t>Another proposal involving natural sounds has been called the “</a:t>
            </a:r>
            <a:r>
              <a:rPr lang="en-GB" sz="2800" b="1" dirty="0" err="1">
                <a:latin typeface="Times New Roman" panose="02020603050405020304" pitchFamily="18" charset="0"/>
                <a:cs typeface="Times New Roman" panose="02020603050405020304" pitchFamily="18" charset="0"/>
              </a:rPr>
              <a:t>Yo</a:t>
            </a:r>
            <a:r>
              <a:rPr lang="en-GB" sz="2800" b="1" dirty="0">
                <a:latin typeface="Times New Roman" panose="02020603050405020304" pitchFamily="18" charset="0"/>
                <a:cs typeface="Times New Roman" panose="02020603050405020304" pitchFamily="18" charset="0"/>
              </a:rPr>
              <a:t>-he-</a:t>
            </a:r>
            <a:r>
              <a:rPr lang="en-GB" sz="2800" b="1" dirty="0" err="1">
                <a:latin typeface="Times New Roman" panose="02020603050405020304" pitchFamily="18" charset="0"/>
                <a:cs typeface="Times New Roman" panose="02020603050405020304" pitchFamily="18" charset="0"/>
              </a:rPr>
              <a:t>Ho</a:t>
            </a:r>
            <a:r>
              <a:rPr lang="en-GB" sz="2800" b="1" dirty="0">
                <a:latin typeface="Times New Roman" panose="02020603050405020304" pitchFamily="18" charset="0"/>
                <a:cs typeface="Times New Roman" panose="02020603050405020304" pitchFamily="18" charset="0"/>
              </a:rPr>
              <a:t>” theory. The idea is that the sounds of a person involved in physical effort could be the source of our language, especially when that physical effort involved several people and the interaction had to be </a:t>
            </a:r>
            <a:r>
              <a:rPr lang="en-GB" sz="2800" b="1" dirty="0" smtClean="0">
                <a:latin typeface="Times New Roman" panose="02020603050405020304" pitchFamily="18" charset="0"/>
                <a:cs typeface="Times New Roman" panose="02020603050405020304" pitchFamily="18" charset="0"/>
              </a:rPr>
              <a:t>coordinated</a:t>
            </a:r>
            <a:r>
              <a:rPr lang="en-US" sz="2800" b="1" dirty="0">
                <a:latin typeface="Times New Roman" panose="02020603050405020304" pitchFamily="18" charset="0"/>
                <a:cs typeface="Times New Roman" panose="02020603050405020304" pitchFamily="18" charset="0"/>
              </a:rPr>
              <a:t>.</a:t>
            </a:r>
            <a:endParaRPr lang="en-GB"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9477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ps-AF" dirty="0">
                <a:latin typeface="Times New Roman" panose="02020603050405020304" pitchFamily="18" charset="0"/>
                <a:cs typeface=".MS Ariana Zar {Megasoft}" panose="02010400000000000000" pitchFamily="2" charset="-78"/>
              </a:rPr>
              <a:t>د ژبې په </a:t>
            </a:r>
            <a:r>
              <a:rPr lang="ps-AF" dirty="0" smtClean="0">
                <a:latin typeface="Times New Roman" panose="02020603050405020304" pitchFamily="18" charset="0"/>
                <a:cs typeface=".MS Ariana Zar {Megasoft}" panose="02010400000000000000" pitchFamily="2" charset="-78"/>
              </a:rPr>
              <a:t>حکله </a:t>
            </a:r>
            <a:r>
              <a:rPr lang="ps-AF" dirty="0">
                <a:latin typeface="Times New Roman" panose="02020603050405020304" pitchFamily="18" charset="0"/>
                <a:cs typeface=".MS Ariana Zar {Megasoft}" panose="02010400000000000000" pitchFamily="2" charset="-78"/>
              </a:rPr>
              <a:t>مذهبي نظر</a:t>
            </a:r>
            <a:r>
              <a:rPr lang="ps-AF" dirty="0">
                <a:latin typeface="Times New Roman" panose="02020603050405020304" pitchFamily="18" charset="0"/>
                <a:cs typeface="Times New Roman" panose="02020603050405020304" pitchFamily="18" charset="0"/>
              </a:rPr>
              <a:t>: </a:t>
            </a:r>
            <a:r>
              <a:rPr lang="en-GB" dirty="0">
                <a:latin typeface="Times New Roman" panose="02020603050405020304" pitchFamily="18" charset="0"/>
                <a:cs typeface="Times New Roman" panose="02020603050405020304" pitchFamily="18" charset="0"/>
              </a:rPr>
              <a:t>(Divine Sources)</a:t>
            </a:r>
            <a:br>
              <a:rPr lang="en-GB" dirty="0">
                <a:latin typeface="Times New Roman" panose="02020603050405020304" pitchFamily="18" charset="0"/>
                <a:cs typeface="Times New Roman" panose="02020603050405020304" pitchFamily="18" charset="0"/>
              </a:rPr>
            </a:b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03312" y="2052918"/>
            <a:ext cx="10160433" cy="4195481"/>
          </a:xfrm>
        </p:spPr>
        <p:txBody>
          <a:bodyPr>
            <a:normAutofit/>
          </a:bodyPr>
          <a:lstStyle/>
          <a:p>
            <a:pPr algn="r" rtl="1">
              <a:buFont typeface="Wingdings" panose="05000000000000000000" pitchFamily="2" charset="2"/>
              <a:buChar char="v"/>
            </a:pPr>
            <a:endParaRPr lang="ps-AF" sz="3200" dirty="0"/>
          </a:p>
          <a:p>
            <a:pPr algn="r" rtl="1">
              <a:buFont typeface="Wingdings" panose="05000000000000000000" pitchFamily="2" charset="2"/>
              <a:buChar char="v"/>
            </a:pPr>
            <a:r>
              <a:rPr lang="ps-AF" sz="4000" dirty="0" smtClean="0">
                <a:cs typeface=".MS Ariana Zar {Megasoft}" panose="02010400000000000000" pitchFamily="2" charset="-78"/>
              </a:rPr>
              <a:t>د </a:t>
            </a:r>
            <a:r>
              <a:rPr lang="ps-AF" sz="4000" dirty="0">
                <a:cs typeface=".MS Ariana Zar {Megasoft}" panose="02010400000000000000" pitchFamily="2" charset="-78"/>
              </a:rPr>
              <a:t>ژبې د پيدايښت په </a:t>
            </a:r>
            <a:r>
              <a:rPr lang="ps-AF" sz="4000" dirty="0" smtClean="0">
                <a:cs typeface=".MS Ariana Zar {Megasoft}" panose="02010400000000000000" pitchFamily="2" charset="-78"/>
              </a:rPr>
              <a:t>هکله </a:t>
            </a:r>
            <a:r>
              <a:rPr lang="ps-AF" sz="4000" dirty="0">
                <a:cs typeface=".MS Ariana Zar {Megasoft}" panose="02010400000000000000" pitchFamily="2" charset="-78"/>
              </a:rPr>
              <a:t>يو بېل نظروجود لري چي يوازي پرمذهبي اساس باندي تکيه </a:t>
            </a:r>
            <a:r>
              <a:rPr lang="ps-AF" sz="4000" dirty="0" smtClean="0">
                <a:cs typeface=".MS Ariana Zar {Megasoft}" panose="02010400000000000000" pitchFamily="2" charset="-78"/>
              </a:rPr>
              <a:t>لري.</a:t>
            </a:r>
          </a:p>
          <a:p>
            <a:pPr marL="0" indent="0" algn="r" rtl="1">
              <a:buNone/>
            </a:pPr>
            <a:endParaRPr lang="ps-AF" sz="4000" dirty="0" smtClean="0">
              <a:cs typeface=".MS Ariana Zar {Megasoft}" panose="02010400000000000000" pitchFamily="2" charset="-78"/>
            </a:endParaRPr>
          </a:p>
          <a:p>
            <a:pPr algn="r" rtl="1">
              <a:buFont typeface="Wingdings" panose="05000000000000000000" pitchFamily="2" charset="2"/>
              <a:buChar char="v"/>
            </a:pPr>
            <a:r>
              <a:rPr lang="ps-AF" sz="4000" dirty="0" smtClean="0">
                <a:cs typeface=".MS Ariana Zar {Megasoft}" panose="02010400000000000000" pitchFamily="2" charset="-78"/>
              </a:rPr>
              <a:t> په دې کښې بائبل، هندومت او اسلام داسي نظرلري، چي ژبه يوازي او يوازي د خالق لخوا و انسان ته يوه پېرزوينه ده.</a:t>
            </a:r>
          </a:p>
          <a:p>
            <a:pPr algn="r" rtl="1">
              <a:buFont typeface="Wingdings" panose="05000000000000000000" pitchFamily="2" charset="2"/>
              <a:buChar char="v"/>
            </a:pPr>
            <a:endParaRPr lang="ps-AF" sz="3200" dirty="0" smtClean="0"/>
          </a:p>
          <a:p>
            <a:pPr algn="r" rtl="1">
              <a:buFont typeface="Wingdings" panose="05000000000000000000" pitchFamily="2" charset="2"/>
              <a:buChar char="v"/>
            </a:pPr>
            <a:endParaRPr lang="ps-AF" sz="3200" dirty="0" smtClean="0"/>
          </a:p>
          <a:p>
            <a:pPr algn="r" rtl="1">
              <a:buFont typeface="Wingdings" panose="05000000000000000000" pitchFamily="2" charset="2"/>
              <a:buChar char="v"/>
            </a:pPr>
            <a:endParaRPr lang="ps-AF" sz="3200" dirty="0" smtClean="0"/>
          </a:p>
          <a:p>
            <a:pPr algn="r" rtl="1">
              <a:buFont typeface="Wingdings" panose="05000000000000000000" pitchFamily="2" charset="2"/>
              <a:buChar char="v"/>
            </a:pPr>
            <a:endParaRPr lang="en-GB" dirty="0">
              <a:cs typeface="Pashto Kror {Asiatype}" panose="00000400000000000000" pitchFamily="2" charset="-78"/>
            </a:endParaRPr>
          </a:p>
        </p:txBody>
      </p:sp>
    </p:spTree>
    <p:extLst>
      <p:ext uri="{BB962C8B-B14F-4D97-AF65-F5344CB8AC3E}">
        <p14:creationId xmlns:p14="http://schemas.microsoft.com/office/powerpoint/2010/main" val="1256482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9382" y="1136073"/>
            <a:ext cx="11679382" cy="5293757"/>
          </a:xfrm>
          <a:prstGeom prst="rect">
            <a:avLst/>
          </a:prstGeom>
          <a:noFill/>
        </p:spPr>
        <p:txBody>
          <a:bodyPr wrap="square" rtlCol="0">
            <a:spAutoFit/>
          </a:bodyPr>
          <a:lstStyle/>
          <a:p>
            <a:pPr algn="ctr" rtl="1"/>
            <a:r>
              <a:rPr lang="ps-AF" sz="3600" dirty="0" smtClean="0">
                <a:cs typeface=".MS Ariana Zar {Megasoft}" panose="02010400000000000000" pitchFamily="2" charset="-78"/>
              </a:rPr>
              <a:t>    بائبل</a:t>
            </a:r>
            <a:r>
              <a:rPr lang="ps-AF" sz="3600" dirty="0"/>
              <a:t>: </a:t>
            </a:r>
            <a:r>
              <a:rPr lang="en-US" sz="3600" dirty="0" smtClean="0">
                <a:latin typeface="Times New Roman" panose="02020603050405020304" pitchFamily="18" charset="0"/>
                <a:cs typeface="Times New Roman" panose="02020603050405020304" pitchFamily="18" charset="0"/>
              </a:rPr>
              <a:t>(Biblical Tradition)</a:t>
            </a:r>
            <a:endParaRPr lang="ps-AF" sz="3600" dirty="0">
              <a:latin typeface="Times New Roman" panose="02020603050405020304" pitchFamily="18" charset="0"/>
              <a:cs typeface="Times New Roman" panose="02020603050405020304" pitchFamily="18" charset="0"/>
            </a:endParaRPr>
          </a:p>
          <a:p>
            <a:pPr algn="r" rtl="1"/>
            <a:r>
              <a:rPr lang="ps-AF" sz="2800" dirty="0" smtClean="0">
                <a:cs typeface=".MS Ariana Zar {Megasoft}" panose="02010400000000000000" pitchFamily="2" charset="-78"/>
              </a:rPr>
              <a:t>په بائبل </a:t>
            </a:r>
            <a:r>
              <a:rPr lang="ps-AF" sz="2800" dirty="0">
                <a:cs typeface=".MS Ariana Zar {Megasoft}" panose="02010400000000000000" pitchFamily="2" charset="-78"/>
              </a:rPr>
              <a:t>کښې </a:t>
            </a:r>
            <a:r>
              <a:rPr lang="ps-AF" sz="2800" dirty="0" smtClean="0">
                <a:cs typeface=".MS Ariana Zar {Megasoft}" panose="02010400000000000000" pitchFamily="2" charset="-78"/>
              </a:rPr>
              <a:t>راغلي دي: </a:t>
            </a:r>
            <a:r>
              <a:rPr lang="ps-AF" sz="2800" dirty="0">
                <a:cs typeface=".MS Ariana Zar {Megasoft}" panose="02010400000000000000" pitchFamily="2" charset="-78"/>
              </a:rPr>
              <a:t>څښتن بابا ادم پيدا کړ او هر څه چي ادم (ع) و ژوي ته ووئيل هغه ورسته د هغه نوم وګرځېدی</a:t>
            </a:r>
            <a:r>
              <a:rPr lang="ps-AF" sz="2800" dirty="0" smtClean="0">
                <a:cs typeface=".MS Ariana Zar {Megasoft}" panose="02010400000000000000" pitchFamily="2" charset="-78"/>
              </a:rPr>
              <a:t>.</a:t>
            </a:r>
          </a:p>
          <a:p>
            <a:pPr algn="r" rtl="1"/>
            <a:endParaRPr lang="ps-AF" sz="2400" dirty="0" smtClean="0"/>
          </a:p>
          <a:p>
            <a:pPr rtl="1"/>
            <a:r>
              <a:rPr lang="en-GB" sz="2400" b="1" dirty="0">
                <a:latin typeface="Times New Roman" panose="02020603050405020304" pitchFamily="18" charset="0"/>
                <a:cs typeface="Times New Roman" panose="02020603050405020304" pitchFamily="18" charset="0"/>
              </a:rPr>
              <a:t>“</a:t>
            </a:r>
            <a:r>
              <a:rPr lang="en-GB" sz="2400" dirty="0">
                <a:latin typeface="Times New Roman" panose="02020603050405020304" pitchFamily="18" charset="0"/>
                <a:cs typeface="Times New Roman" panose="02020603050405020304" pitchFamily="18" charset="0"/>
              </a:rPr>
              <a:t>In the Biblical tradition, as described in the book of Genesis, God created Adam and “whatsoever Adam called every living creature that was the name thereof.” </a:t>
            </a:r>
            <a:endParaRPr lang="ps-AF" sz="2400" dirty="0" smtClean="0">
              <a:latin typeface="Times New Roman" panose="02020603050405020304" pitchFamily="18" charset="0"/>
              <a:cs typeface="Times New Roman" panose="02020603050405020304" pitchFamily="18" charset="0"/>
            </a:endParaRPr>
          </a:p>
          <a:p>
            <a:pPr algn="r" rtl="1"/>
            <a:endParaRPr lang="ps-AF" sz="2000" dirty="0">
              <a:latin typeface="Times New Roman" panose="02020603050405020304" pitchFamily="18" charset="0"/>
              <a:cs typeface="Times New Roman" panose="02020603050405020304" pitchFamily="18" charset="0"/>
            </a:endParaRPr>
          </a:p>
          <a:p>
            <a:pPr algn="ctr" rtl="1"/>
            <a:r>
              <a:rPr lang="ps-AF" sz="3600" dirty="0">
                <a:latin typeface="Times New Roman" panose="02020603050405020304" pitchFamily="18" charset="0"/>
                <a:cs typeface=".MS Ariana Zar {Megasoft}" panose="02010400000000000000" pitchFamily="2" charset="-78"/>
              </a:rPr>
              <a:t>	</a:t>
            </a:r>
            <a:r>
              <a:rPr lang="ps-AF" sz="3600" dirty="0" smtClean="0">
                <a:latin typeface="Times New Roman" panose="02020603050405020304" pitchFamily="18" charset="0"/>
                <a:cs typeface=".MS Ariana Zar {Megasoft}" panose="02010400000000000000" pitchFamily="2" charset="-78"/>
              </a:rPr>
              <a:t>هندومت </a:t>
            </a:r>
            <a:r>
              <a:rPr lang="ps-AF" sz="3600" dirty="0" smtClean="0">
                <a:latin typeface="Times New Roman" panose="02020603050405020304" pitchFamily="18" charset="0"/>
                <a:cs typeface=".MS Ariana Zar {Megasoft}" panose="02010400000000000000" pitchFamily="2" charset="-78"/>
              </a:rPr>
              <a:t>وائي</a:t>
            </a:r>
            <a:r>
              <a:rPr lang="ps-AF" sz="3600" dirty="0" smtClean="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(Hindu Tradition)</a:t>
            </a:r>
          </a:p>
          <a:p>
            <a:pPr algn="r" rtl="1"/>
            <a:r>
              <a:rPr lang="ps-AF" sz="2800" dirty="0" smtClean="0">
                <a:cs typeface=".MS Ariana Zar {Megasoft}" panose="02010400000000000000" pitchFamily="2" charset="-78"/>
              </a:rPr>
              <a:t>هندومت وائي: </a:t>
            </a:r>
            <a:r>
              <a:rPr lang="ps-AF" sz="2800" dirty="0">
                <a:cs typeface=".MS Ariana Zar {Megasoft}" panose="02010400000000000000" pitchFamily="2" charset="-78"/>
              </a:rPr>
              <a:t>ژبه له سراسوتي څخه پيدا شوه – څوک چي د براماه ښځه وه – او د کاينات جوړونکې وه. په زياتو مذهبونو </a:t>
            </a:r>
            <a:r>
              <a:rPr lang="ps-AF" sz="2800" dirty="0" smtClean="0">
                <a:cs typeface=".MS Ariana Zar {Megasoft}" panose="02010400000000000000" pitchFamily="2" charset="-78"/>
              </a:rPr>
              <a:t>کښې </a:t>
            </a:r>
            <a:r>
              <a:rPr lang="ps-AF" sz="2800" dirty="0">
                <a:cs typeface=".MS Ariana Zar {Megasoft}" panose="02010400000000000000" pitchFamily="2" charset="-78"/>
              </a:rPr>
              <a:t>دا خبره څرګنده ده چي </a:t>
            </a:r>
            <a:r>
              <a:rPr lang="ps-AF" sz="2800" dirty="0" smtClean="0">
                <a:cs typeface=".MS Ariana Zar {Megasoft}" panose="02010400000000000000" pitchFamily="2" charset="-78"/>
              </a:rPr>
              <a:t>يوې </a:t>
            </a:r>
            <a:r>
              <a:rPr lang="ps-AF" sz="2800" dirty="0">
                <a:cs typeface=".MS Ariana Zar {Megasoft}" panose="02010400000000000000" pitchFamily="2" charset="-78"/>
              </a:rPr>
              <a:t>سپېڅلې </a:t>
            </a:r>
            <a:r>
              <a:rPr lang="ps-AF" sz="2800" dirty="0" smtClean="0">
                <a:cs typeface=".MS Ariana Zar {Megasoft}" panose="02010400000000000000" pitchFamily="2" charset="-78"/>
              </a:rPr>
              <a:t>سرچينې </a:t>
            </a:r>
            <a:r>
              <a:rPr lang="ps-AF" sz="2800" dirty="0">
                <a:cs typeface=".MS Ariana Zar {Megasoft}" panose="02010400000000000000" pitchFamily="2" charset="-78"/>
              </a:rPr>
              <a:t>(مقدسه سورس) و انسان ته ژبه ورکړه. </a:t>
            </a:r>
            <a:r>
              <a:rPr lang="en-US" b="1" dirty="0" smtClean="0">
                <a:cs typeface=".MS Ariana Zar {Megasoft}" panose="02010400000000000000" pitchFamily="2" charset="-78"/>
              </a:rPr>
              <a:t>“</a:t>
            </a:r>
            <a:endParaRPr lang="ps-AF" b="1" dirty="0" smtClean="0">
              <a:cs typeface=".MS Ariana Zar {Megasoft}" panose="02010400000000000000" pitchFamily="2" charset="-78"/>
            </a:endParaRPr>
          </a:p>
          <a:p>
            <a:pPr algn="r" rtl="1"/>
            <a:endParaRPr lang="ps-AF" b="1" dirty="0" smtClean="0"/>
          </a:p>
          <a:p>
            <a:pPr rtl="1"/>
            <a:r>
              <a:rPr lang="en-GB" sz="2400" dirty="0">
                <a:latin typeface="Times New Roman" panose="02020603050405020304" pitchFamily="18" charset="0"/>
                <a:cs typeface="Times New Roman" panose="02020603050405020304" pitchFamily="18" charset="0"/>
              </a:rPr>
              <a:t>Hindu tradition, language came from Sarasvati, wife of Brahma, creator of the universe. </a:t>
            </a:r>
            <a:endParaRPr lang="en-GB" sz="2400" dirty="0" smtClean="0">
              <a:latin typeface="Times New Roman" panose="02020603050405020304" pitchFamily="18" charset="0"/>
              <a:cs typeface="Times New Roman" panose="02020603050405020304" pitchFamily="18" charset="0"/>
            </a:endParaRPr>
          </a:p>
          <a:p>
            <a:pPr algn="r" rtl="1"/>
            <a:endParaRPr lang="ps-AF"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5288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ps-AF" dirty="0" smtClean="0">
                <a:cs typeface=".MS Ariana Zar {Megasoft}" panose="02010400000000000000" pitchFamily="2" charset="-78"/>
              </a:rPr>
              <a:t>اسلام</a:t>
            </a:r>
            <a:r>
              <a:rPr lang="ps-AF" dirty="0" smtClean="0"/>
              <a:t>:</a:t>
            </a:r>
            <a:r>
              <a:rPr lang="en-US" sz="4000" dirty="0" smtClean="0">
                <a:latin typeface="Times New Roman" panose="02020603050405020304" pitchFamily="18" charset="0"/>
                <a:cs typeface="Times New Roman" panose="02020603050405020304" pitchFamily="18" charset="0"/>
              </a:rPr>
              <a:t> (Islam)</a:t>
            </a:r>
            <a:endParaRPr lang="en-GB"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24691" y="1357746"/>
            <a:ext cx="11499273" cy="4890654"/>
          </a:xfrm>
        </p:spPr>
        <p:txBody>
          <a:bodyPr>
            <a:noAutofit/>
          </a:bodyPr>
          <a:lstStyle/>
          <a:p>
            <a:pPr algn="r" rtl="1">
              <a:buFont typeface="Wingdings" panose="05000000000000000000" pitchFamily="2" charset="2"/>
              <a:buChar char="v"/>
            </a:pPr>
            <a:r>
              <a:rPr lang="en-US" sz="3200" dirty="0" smtClean="0">
                <a:cs typeface=".MS Ariana Zar {Megasoft}" panose="02010400000000000000" pitchFamily="2" charset="-78"/>
              </a:rPr>
              <a:t> </a:t>
            </a:r>
            <a:r>
              <a:rPr lang="ps-AF" sz="3200" dirty="0" smtClean="0">
                <a:cs typeface=".MS Ariana Zar {Megasoft}" panose="02010400000000000000" pitchFamily="2" charset="-78"/>
              </a:rPr>
              <a:t>د ژبې په هکله </a:t>
            </a:r>
            <a:r>
              <a:rPr lang="ps-AF" sz="3200" dirty="0">
                <a:cs typeface=".MS Ariana Zar {Megasoft}" panose="02010400000000000000" pitchFamily="2" charset="-78"/>
              </a:rPr>
              <a:t>د وړومبۍ سېپارې په سورة بقره </a:t>
            </a:r>
            <a:r>
              <a:rPr lang="ps-AF" sz="3200" dirty="0" smtClean="0">
                <a:cs typeface=".MS Ariana Zar {Megasoft}" panose="02010400000000000000" pitchFamily="2" charset="-78"/>
              </a:rPr>
              <a:t>کښې داسي </a:t>
            </a:r>
            <a:r>
              <a:rPr lang="ps-AF" sz="3200" dirty="0">
                <a:cs typeface=".MS Ariana Zar {Megasoft}" panose="02010400000000000000" pitchFamily="2" charset="-78"/>
              </a:rPr>
              <a:t>راغلي دي</a:t>
            </a:r>
            <a:r>
              <a:rPr lang="ps-AF" sz="3200" dirty="0" smtClean="0">
                <a:cs typeface=".MS Ariana Zar {Megasoft}" panose="02010400000000000000" pitchFamily="2" charset="-78"/>
              </a:rPr>
              <a:t>.</a:t>
            </a:r>
          </a:p>
          <a:p>
            <a:pPr marL="0" indent="0" algn="r" rtl="1">
              <a:buNone/>
            </a:pPr>
            <a:endParaRPr lang="en-GB" sz="2800" dirty="0"/>
          </a:p>
          <a:p>
            <a:pPr marL="0" indent="0" algn="ctr" rtl="1">
              <a:buNone/>
            </a:pPr>
            <a:r>
              <a:rPr lang="en-GB" sz="4000" dirty="0">
                <a:cs typeface=".MS Ariana Zar {Megasoft}" panose="02010400000000000000" pitchFamily="2" charset="-78"/>
              </a:rPr>
              <a:t>”</a:t>
            </a:r>
            <a:r>
              <a:rPr lang="ps-AF" sz="4000" dirty="0">
                <a:cs typeface=".MS Ariana Zar {Megasoft}" panose="02010400000000000000" pitchFamily="2" charset="-78"/>
              </a:rPr>
              <a:t>وعلم ادم الاسما کلها</a:t>
            </a:r>
            <a:r>
              <a:rPr lang="en-GB" sz="4000" dirty="0">
                <a:cs typeface=".MS Ariana Zar {Megasoft}" panose="02010400000000000000" pitchFamily="2" charset="-78"/>
              </a:rPr>
              <a:t>“</a:t>
            </a:r>
          </a:p>
          <a:p>
            <a:pPr marL="0" indent="0" algn="r" rtl="1">
              <a:buNone/>
            </a:pPr>
            <a:r>
              <a:rPr lang="ps-AF" sz="3200" dirty="0">
                <a:cs typeface=".MS Ariana Zar {Megasoft}" panose="02010400000000000000" pitchFamily="2" charset="-78"/>
              </a:rPr>
              <a:t>ژباړه:</a:t>
            </a:r>
            <a:r>
              <a:rPr lang="en-GB" sz="3200" dirty="0" smtClean="0">
                <a:cs typeface=".MS Ariana Zar {Megasoft}" panose="02010400000000000000" pitchFamily="2" charset="-78"/>
              </a:rPr>
              <a:t>”</a:t>
            </a:r>
            <a:r>
              <a:rPr lang="ps-AF" sz="3200" dirty="0" smtClean="0">
                <a:cs typeface=".MS Ariana Zar {Megasoft}" panose="02010400000000000000" pitchFamily="2" charset="-78"/>
              </a:rPr>
              <a:t>او خدای پاک و ادم عليه السلام ته د ټولو شيانو نومونه ور وښوول</a:t>
            </a:r>
            <a:r>
              <a:rPr lang="en-GB" sz="3200" dirty="0" smtClean="0">
                <a:cs typeface=".MS Ariana Zar {Megasoft}" panose="02010400000000000000" pitchFamily="2" charset="-78"/>
              </a:rPr>
              <a:t> “</a:t>
            </a:r>
            <a:endParaRPr lang="ps-AF" sz="3200" dirty="0" smtClean="0">
              <a:cs typeface=".MS Ariana Zar {Megasoft}" panose="02010400000000000000" pitchFamily="2" charset="-78"/>
            </a:endParaRPr>
          </a:p>
          <a:p>
            <a:pPr marL="0" indent="0" algn="r" rtl="1">
              <a:buNone/>
            </a:pPr>
            <a:endParaRPr lang="en-GB" sz="2400" dirty="0">
              <a:cs typeface="Pashto Kror {Asiatype}" panose="00000400000000000000" pitchFamily="2" charset="-78"/>
            </a:endParaRPr>
          </a:p>
          <a:p>
            <a:pPr algn="r" rtl="1">
              <a:buFont typeface="Wingdings" panose="05000000000000000000" pitchFamily="2" charset="2"/>
              <a:buChar char="v"/>
            </a:pPr>
            <a:r>
              <a:rPr lang="ps-AF" sz="3200" dirty="0">
                <a:cs typeface=".MS Ariana Zar {Megasoft}" panose="02010400000000000000" pitchFamily="2" charset="-78"/>
              </a:rPr>
              <a:t>بل ځائ </a:t>
            </a:r>
            <a:r>
              <a:rPr lang="ps-AF" sz="3200" dirty="0" smtClean="0">
                <a:cs typeface=".MS Ariana Zar {Megasoft}" panose="02010400000000000000" pitchFamily="2" charset="-78"/>
              </a:rPr>
              <a:t>په سورة </a:t>
            </a:r>
            <a:r>
              <a:rPr lang="ps-AF" sz="3200" dirty="0">
                <a:cs typeface=".MS Ariana Zar {Megasoft}" panose="02010400000000000000" pitchFamily="2" charset="-78"/>
              </a:rPr>
              <a:t>رحمان کښې داسي راغلي دي.</a:t>
            </a:r>
            <a:endParaRPr lang="en-GB" sz="3200" dirty="0">
              <a:cs typeface=".MS Ariana Zar {Megasoft}" panose="02010400000000000000" pitchFamily="2" charset="-78"/>
            </a:endParaRPr>
          </a:p>
          <a:p>
            <a:pPr marL="0" indent="0" algn="ctr" rtl="1">
              <a:buNone/>
            </a:pPr>
            <a:r>
              <a:rPr lang="ps-AF" sz="4000" dirty="0" smtClean="0">
                <a:cs typeface=".MS Ariana Zar {Megasoft}" panose="02010400000000000000" pitchFamily="2" charset="-78"/>
              </a:rPr>
              <a:t> </a:t>
            </a:r>
            <a:r>
              <a:rPr lang="en-GB" sz="4000" b="1" dirty="0" smtClean="0">
                <a:cs typeface=".MS Ariana Zar {Megasoft}" panose="02010400000000000000" pitchFamily="2" charset="-78"/>
              </a:rPr>
              <a:t>“</a:t>
            </a:r>
            <a:r>
              <a:rPr lang="ps-AF" sz="4000" dirty="0">
                <a:cs typeface=".MS Ariana Zar {Megasoft}" panose="02010400000000000000" pitchFamily="2" charset="-78"/>
              </a:rPr>
              <a:t>خلق الاانسان علمه </a:t>
            </a:r>
            <a:r>
              <a:rPr lang="ps-AF" sz="4000" dirty="0" smtClean="0">
                <a:cs typeface=".MS Ariana Zar {Megasoft}" panose="02010400000000000000" pitchFamily="2" charset="-78"/>
              </a:rPr>
              <a:t>البيان</a:t>
            </a:r>
            <a:r>
              <a:rPr lang="en-GB" sz="4000" b="1" dirty="0">
                <a:cs typeface=".MS Ariana Zar {Megasoft}" panose="02010400000000000000" pitchFamily="2" charset="-78"/>
              </a:rPr>
              <a:t> ”</a:t>
            </a:r>
            <a:r>
              <a:rPr lang="en-US" sz="4000" dirty="0" smtClean="0">
                <a:cs typeface=".MS Ariana Zar {Megasoft}" panose="02010400000000000000" pitchFamily="2" charset="-78"/>
              </a:rPr>
              <a:t> </a:t>
            </a:r>
            <a:endParaRPr lang="ps-AF" sz="4000" dirty="0" smtClean="0">
              <a:cs typeface=".MS Ariana Zar {Megasoft}" panose="02010400000000000000" pitchFamily="2" charset="-78"/>
            </a:endParaRPr>
          </a:p>
          <a:p>
            <a:pPr marL="0" indent="0" algn="ctr" rtl="1">
              <a:buNone/>
            </a:pPr>
            <a:r>
              <a:rPr lang="ps-AF" sz="3200" dirty="0" smtClean="0">
                <a:cs typeface=".MS Ariana Zar {Megasoft}" panose="02010400000000000000" pitchFamily="2" charset="-78"/>
              </a:rPr>
              <a:t>ژباړه</a:t>
            </a:r>
            <a:r>
              <a:rPr lang="ps-AF" sz="3200" dirty="0">
                <a:cs typeface=".MS Ariana Zar {Megasoft}" panose="02010400000000000000" pitchFamily="2" charset="-78"/>
              </a:rPr>
              <a:t>:</a:t>
            </a:r>
            <a:r>
              <a:rPr lang="en-GB" sz="3200" b="1" dirty="0">
                <a:cs typeface=".MS Ariana Zar {Megasoft}" panose="02010400000000000000" pitchFamily="2" charset="-78"/>
              </a:rPr>
              <a:t>”</a:t>
            </a:r>
            <a:r>
              <a:rPr lang="ps-AF" sz="3200" dirty="0">
                <a:cs typeface=".MS Ariana Zar {Megasoft}" panose="02010400000000000000" pitchFamily="2" charset="-78"/>
              </a:rPr>
              <a:t>الله پاک انسان پيدا کړو او هغه ته يې بيان يعني د خبرو کولو چل </a:t>
            </a:r>
            <a:r>
              <a:rPr lang="ps-AF" sz="3200" dirty="0" smtClean="0">
                <a:cs typeface=".MS Ariana Zar {Megasoft}" panose="02010400000000000000" pitchFamily="2" charset="-78"/>
              </a:rPr>
              <a:t>وروښوولی</a:t>
            </a:r>
            <a:r>
              <a:rPr lang="ps-AF" sz="3200" b="1" dirty="0" smtClean="0">
                <a:cs typeface=".MS Ariana Zar {Megasoft}" panose="02010400000000000000" pitchFamily="2" charset="-78"/>
              </a:rPr>
              <a:t>.</a:t>
            </a:r>
            <a:r>
              <a:rPr lang="en-GB" sz="3200" b="1" dirty="0" smtClean="0">
                <a:cs typeface=".MS Ariana Zar {Megasoft}" panose="02010400000000000000" pitchFamily="2" charset="-78"/>
              </a:rPr>
              <a:t> </a:t>
            </a:r>
            <a:r>
              <a:rPr lang="en-GB" sz="2800" b="1" dirty="0"/>
              <a:t>“</a:t>
            </a:r>
            <a:endParaRPr lang="en-GB" sz="2800" dirty="0"/>
          </a:p>
          <a:p>
            <a:pPr marL="0" indent="0" algn="r">
              <a:buNone/>
            </a:pPr>
            <a:endParaRPr lang="en-GB" sz="2800" dirty="0"/>
          </a:p>
        </p:txBody>
      </p:sp>
    </p:spTree>
    <p:extLst>
      <p:ext uri="{BB962C8B-B14F-4D97-AF65-F5344CB8AC3E}">
        <p14:creationId xmlns:p14="http://schemas.microsoft.com/office/powerpoint/2010/main" val="7801679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945" y="452718"/>
            <a:ext cx="10640291" cy="1400530"/>
          </a:xfrm>
        </p:spPr>
        <p:txBody>
          <a:bodyPr/>
          <a:lstStyle/>
          <a:p>
            <a:pPr algn="ctr"/>
            <a:r>
              <a:rPr lang="ps-AF" dirty="0" smtClean="0">
                <a:cs typeface=".MS Ariana Zar {Megasoft}" panose="02010400000000000000" pitchFamily="2" charset="-78"/>
              </a:rPr>
              <a:t>د يوه مصري باچا-سماټيک کيسه</a:t>
            </a:r>
            <a:br>
              <a:rPr lang="ps-AF" dirty="0" smtClean="0">
                <a:cs typeface=".MS Ariana Zar {Megasoft}" panose="02010400000000000000" pitchFamily="2" charset="-78"/>
              </a:rPr>
            </a:br>
            <a:r>
              <a:rPr lang="en-US" b="1" dirty="0" smtClean="0">
                <a:latin typeface="Times New Roman" panose="02020603050405020304" pitchFamily="18" charset="0"/>
                <a:cs typeface="Times New Roman" panose="02020603050405020304" pitchFamily="18" charset="0"/>
              </a:rPr>
              <a:t>(Story of An Egyptian Pharaoh-</a:t>
            </a:r>
            <a:r>
              <a:rPr lang="en-US" b="1" dirty="0" err="1" smtClean="0">
                <a:latin typeface="Times New Roman" panose="02020603050405020304" pitchFamily="18" charset="0"/>
                <a:cs typeface="Times New Roman" panose="02020603050405020304" pitchFamily="18" charset="0"/>
              </a:rPr>
              <a:t>Psamtik</a:t>
            </a:r>
            <a:endParaRPr lang="en-GB"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81892" y="2052918"/>
            <a:ext cx="10612582" cy="4195481"/>
          </a:xfrm>
        </p:spPr>
        <p:txBody>
          <a:bodyPr>
            <a:normAutofit fontScale="92500" lnSpcReduction="20000"/>
          </a:bodyPr>
          <a:lstStyle/>
          <a:p>
            <a:pPr algn="r" rtl="1">
              <a:buFont typeface="Wingdings" panose="05000000000000000000" pitchFamily="2" charset="2"/>
              <a:buChar char="v"/>
            </a:pPr>
            <a:r>
              <a:rPr lang="ps-AF" sz="2800" dirty="0" smtClean="0">
                <a:cs typeface=".MS Ariana Zar {Megasoft}" panose="02010400000000000000" pitchFamily="2" charset="-78"/>
              </a:rPr>
              <a:t>يوناني موريخ هيروډوټس</a:t>
            </a:r>
            <a:r>
              <a:rPr lang="en-US" sz="2800" dirty="0" smtClean="0">
                <a:latin typeface="Times New Roman" panose="02020603050405020304" pitchFamily="18" charset="0"/>
                <a:cs typeface="Times New Roman" panose="02020603050405020304" pitchFamily="18" charset="0"/>
              </a:rPr>
              <a:t>(Herodotus)</a:t>
            </a:r>
            <a:r>
              <a:rPr lang="ps-AF" sz="2800" dirty="0" smtClean="0">
                <a:cs typeface=".MS Ariana Zar {Megasoft}" panose="02010400000000000000" pitchFamily="2" charset="-78"/>
              </a:rPr>
              <a:t>  دا کيسه راپور کړې ده. دی ليکي:</a:t>
            </a:r>
          </a:p>
          <a:p>
            <a:pPr algn="r" rtl="1">
              <a:buFont typeface="Wingdings" panose="05000000000000000000" pitchFamily="2" charset="2"/>
              <a:buChar char="v"/>
            </a:pPr>
            <a:r>
              <a:rPr lang="ps-AF" sz="2800" dirty="0" smtClean="0">
                <a:cs typeface=".MS Ariana Zar {Megasoft}" panose="02010400000000000000" pitchFamily="2" charset="-78"/>
              </a:rPr>
              <a:t>يوه مصري باچا سماټيک پر دوو (نوي زيږيدلي) کوشنيانو باندي دا تجربه ۲۵۰۰ کاله پخوا وکړه.</a:t>
            </a:r>
          </a:p>
          <a:p>
            <a:pPr algn="r" rtl="1">
              <a:buFont typeface="Wingdings" panose="05000000000000000000" pitchFamily="2" charset="2"/>
              <a:buChar char="v"/>
            </a:pPr>
            <a:r>
              <a:rPr lang="ps-AF" sz="2800" dirty="0" smtClean="0">
                <a:cs typeface=".MS Ariana Zar {Megasoft}" panose="02010400000000000000" pitchFamily="2" charset="-78"/>
              </a:rPr>
              <a:t>ده دا کوشنيان په يوه داسي بېل ځای کښې له انسانانو څخه لرې دوه کاله (۲) وساتل چي هيڅ انساني ږغ نه واوري.</a:t>
            </a:r>
          </a:p>
          <a:p>
            <a:pPr algn="r" rtl="1">
              <a:buFont typeface="Wingdings" panose="05000000000000000000" pitchFamily="2" charset="2"/>
              <a:buChar char="v"/>
            </a:pPr>
            <a:r>
              <a:rPr lang="ps-AF" sz="2800" dirty="0" smtClean="0">
                <a:cs typeface=".MS Ariana Zar {Megasoft}" panose="02010400000000000000" pitchFamily="2" charset="-78"/>
              </a:rPr>
              <a:t>له دې دوو کوشنيانو سره د استوګنې په ځای کښي يوازي يو ګونګ شپانه او څه وزې  </a:t>
            </a:r>
            <a:r>
              <a:rPr lang="en-US" sz="2800" dirty="0" smtClean="0">
                <a:cs typeface=".MS Ariana Zar {Megasoft}" panose="02010400000000000000" pitchFamily="2" charset="-78"/>
              </a:rPr>
              <a:t> </a:t>
            </a:r>
            <a:r>
              <a:rPr lang="en-US" sz="2800" dirty="0" smtClean="0">
                <a:latin typeface="Times New Roman" panose="02020603050405020304" pitchFamily="18" charset="0"/>
                <a:cs typeface="Times New Roman" panose="02020603050405020304" pitchFamily="18" charset="0"/>
              </a:rPr>
              <a:t>(Goats)</a:t>
            </a:r>
            <a:r>
              <a:rPr lang="ps-AF" sz="2800" dirty="0" smtClean="0">
                <a:cs typeface=".MS Ariana Zar {Megasoft}" panose="02010400000000000000" pitchFamily="2" charset="-78"/>
              </a:rPr>
              <a:t>وې.</a:t>
            </a:r>
          </a:p>
          <a:p>
            <a:pPr algn="r" rtl="1">
              <a:buFont typeface="Wingdings" panose="05000000000000000000" pitchFamily="2" charset="2"/>
              <a:buChar char="v"/>
            </a:pPr>
            <a:r>
              <a:rPr lang="ps-AF" sz="2800" dirty="0" smtClean="0">
                <a:cs typeface=".MS Ariana Zar {Megasoft}" panose="02010400000000000000" pitchFamily="2" charset="-78"/>
              </a:rPr>
              <a:t>د دې دوو کوشنيانو له ږغا څخه دا خبره راپور سوه، چي دوی لومړی بېکوس</a:t>
            </a:r>
            <a:r>
              <a:rPr lang="en-US" sz="2800" b="1" dirty="0" smtClean="0">
                <a:latin typeface="Times New Roman" panose="02020603050405020304" pitchFamily="18" charset="0"/>
                <a:cs typeface="Times New Roman" panose="02020603050405020304" pitchFamily="18" charset="0"/>
              </a:rPr>
              <a:t>(</a:t>
            </a:r>
            <a:r>
              <a:rPr lang="en-US" sz="2800" b="1" dirty="0" err="1" smtClean="0">
                <a:latin typeface="Times New Roman" panose="02020603050405020304" pitchFamily="18" charset="0"/>
                <a:cs typeface="Times New Roman" panose="02020603050405020304" pitchFamily="18" charset="0"/>
              </a:rPr>
              <a:t>Bekos</a:t>
            </a:r>
            <a:r>
              <a:rPr lang="en-US" sz="2800" b="1" dirty="0" smtClean="0">
                <a:latin typeface="Times New Roman" panose="02020603050405020304" pitchFamily="18" charset="0"/>
                <a:cs typeface="Times New Roman" panose="02020603050405020304" pitchFamily="18" charset="0"/>
              </a:rPr>
              <a:t>) </a:t>
            </a:r>
            <a:r>
              <a:rPr lang="ps-AF" sz="2800" b="1" dirty="0" smtClean="0">
                <a:latin typeface="Times New Roman" panose="02020603050405020304" pitchFamily="18" charset="0"/>
                <a:cs typeface="Times New Roman" panose="02020603050405020304" pitchFamily="18" charset="0"/>
              </a:rPr>
              <a:t> </a:t>
            </a:r>
            <a:r>
              <a:rPr lang="ps-AF" sz="2800" dirty="0" smtClean="0">
                <a:cs typeface=".MS Ariana Zar {Megasoft}" panose="02010400000000000000" pitchFamily="2" charset="-78"/>
              </a:rPr>
              <a:t>توری ووئيلی</a:t>
            </a:r>
            <a:r>
              <a:rPr lang="en-US" sz="2800" dirty="0" smtClean="0">
                <a:cs typeface=".MS Ariana Zar {Megasoft}" panose="02010400000000000000" pitchFamily="2" charset="-78"/>
              </a:rPr>
              <a:t>.</a:t>
            </a:r>
            <a:endParaRPr lang="ps-AF" sz="2800" dirty="0" smtClean="0">
              <a:cs typeface=".MS Ariana Zar {Megasoft}" panose="02010400000000000000" pitchFamily="2" charset="-78"/>
            </a:endParaRPr>
          </a:p>
          <a:p>
            <a:pPr algn="r" rtl="1">
              <a:buFont typeface="Wingdings" panose="05000000000000000000" pitchFamily="2" charset="2"/>
              <a:buChar char="v"/>
            </a:pPr>
            <a:r>
              <a:rPr lang="ps-AF" sz="2800" dirty="0" smtClean="0">
                <a:cs typeface=".MS Ariana Zar {Megasoft}" panose="02010400000000000000" pitchFamily="2" charset="-78"/>
              </a:rPr>
              <a:t> دا توری (بېکوس) د مصري ژبې نه وو، بلکې د منځني ايشيايی کوچک د  فريجي ژبې</a:t>
            </a:r>
            <a:r>
              <a:rPr lang="en-US" sz="2800" b="1" dirty="0" smtClean="0">
                <a:latin typeface="Times New Roman" panose="02020603050405020304" pitchFamily="18" charset="0"/>
                <a:cs typeface="Times New Roman" panose="02020603050405020304" pitchFamily="18" charset="0"/>
              </a:rPr>
              <a:t>(Phrygian) </a:t>
            </a:r>
            <a:r>
              <a:rPr lang="ps-AF" sz="2800" b="1" dirty="0" smtClean="0">
                <a:latin typeface="Times New Roman" panose="02020603050405020304" pitchFamily="18" charset="0"/>
                <a:cs typeface="Times New Roman" panose="02020603050405020304" pitchFamily="18" charset="0"/>
              </a:rPr>
              <a:t> </a:t>
            </a:r>
            <a:r>
              <a:rPr lang="ps-AF" sz="2800" dirty="0" smtClean="0">
                <a:cs typeface=".MS Ariana Zar {Megasoft}" panose="02010400000000000000" pitchFamily="2" charset="-78"/>
              </a:rPr>
              <a:t>توری وو، چي مانا يې ډوډۍ / مړۍ </a:t>
            </a:r>
            <a:r>
              <a:rPr lang="en-US" sz="2800" dirty="0" smtClean="0">
                <a:cs typeface=".MS Ariana Zar {Megasoft}" panose="02010400000000000000" pitchFamily="2" charset="-78"/>
              </a:rPr>
              <a:t> </a:t>
            </a:r>
            <a:r>
              <a:rPr lang="en-US" sz="2800" b="1" dirty="0" smtClean="0">
                <a:latin typeface="Times New Roman" panose="02020603050405020304" pitchFamily="18" charset="0"/>
                <a:cs typeface="Times New Roman" panose="02020603050405020304" pitchFamily="18" charset="0"/>
              </a:rPr>
              <a:t>(bread)</a:t>
            </a:r>
            <a:r>
              <a:rPr lang="ps-AF" sz="2800" dirty="0" smtClean="0">
                <a:cs typeface=".MS Ariana Zar {Megasoft}" panose="02010400000000000000" pitchFamily="2" charset="-78"/>
              </a:rPr>
              <a:t>وه.</a:t>
            </a:r>
          </a:p>
          <a:p>
            <a:pPr algn="r" rtl="1">
              <a:buFont typeface="Wingdings" panose="05000000000000000000" pitchFamily="2" charset="2"/>
              <a:buChar char="v"/>
            </a:pPr>
            <a:r>
              <a:rPr lang="ps-AF" sz="2800" dirty="0" smtClean="0">
                <a:cs typeface=".MS Ariana Zar {Megasoft}" panose="02010400000000000000" pitchFamily="2" charset="-78"/>
              </a:rPr>
              <a:t>باچا له دې څخه دا پايله راوايستله چي فريجي ژبه (کومه چي د اوسني ترکي هېواد په سيمو کښې ويل کېده) به ارومرو اصلي ژبه وي.  </a:t>
            </a:r>
          </a:p>
          <a:p>
            <a:pPr algn="r" rtl="1">
              <a:buFont typeface="Wingdings" panose="05000000000000000000" pitchFamily="2" charset="2"/>
              <a:buChar char="v"/>
            </a:pPr>
            <a:endParaRPr lang="en-GB" sz="2800" dirty="0">
              <a:cs typeface=".MS Ariana Zar {Megasoft}" panose="02010400000000000000" pitchFamily="2" charset="-78"/>
            </a:endParaRPr>
          </a:p>
        </p:txBody>
      </p:sp>
    </p:spTree>
    <p:extLst>
      <p:ext uri="{BB962C8B-B14F-4D97-AF65-F5344CB8AC3E}">
        <p14:creationId xmlns:p14="http://schemas.microsoft.com/office/powerpoint/2010/main" val="10233746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223</TotalTime>
  <Words>949</Words>
  <Application>Microsoft Office PowerPoint</Application>
  <PresentationFormat>Widescreen</PresentationFormat>
  <Paragraphs>66</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.MS Ariana Zar {Megasoft}</vt:lpstr>
      <vt:lpstr>Arial</vt:lpstr>
      <vt:lpstr>Century Gothic</vt:lpstr>
      <vt:lpstr>Pashto Kror {Asiatype}</vt:lpstr>
      <vt:lpstr>Times New Roman</vt:lpstr>
      <vt:lpstr>Wingdings</vt:lpstr>
      <vt:lpstr>Wingdings 3</vt:lpstr>
      <vt:lpstr>Ion</vt:lpstr>
      <vt:lpstr>دويم ليکچر (2nd Lecture) </vt:lpstr>
      <vt:lpstr>(Bow-Wow or Cuckoo Theory)۱ –بو-وو نظريه:    </vt:lpstr>
      <vt:lpstr> (Pooh-Pooh Theory)۲ –  پو-پو نظريه  </vt:lpstr>
      <vt:lpstr>(Ding-Dong Theory): ۳ – ډينګ-ډانګ نظريه </vt:lpstr>
      <vt:lpstr>)Yo-he-ho Theory)۴ – يو-يي-هو نظريه :  </vt:lpstr>
      <vt:lpstr>د ژبې په حکله مذهبي نظر: (Divine Sources) </vt:lpstr>
      <vt:lpstr>PowerPoint Presentation</vt:lpstr>
      <vt:lpstr>اسلام: (Islam)</vt:lpstr>
      <vt:lpstr>د يوه مصري باچا-سماټيک کيسه (Story of An Egyptian Pharaoh-Psamtik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دويم ليکچر (2nd Lecture): </dc:title>
  <dc:creator>Windows User</dc:creator>
  <cp:lastModifiedBy>Windows User</cp:lastModifiedBy>
  <cp:revision>95</cp:revision>
  <dcterms:created xsi:type="dcterms:W3CDTF">2020-06-08T09:42:28Z</dcterms:created>
  <dcterms:modified xsi:type="dcterms:W3CDTF">2020-06-11T07:58:41Z</dcterms:modified>
</cp:coreProperties>
</file>