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59"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6875D9E-C125-42A1-98FD-1BBBE61551DB}" type="datetimeFigureOut">
              <a:rPr lang="en-US" smtClean="0"/>
              <a:t>5/16/2020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C1CFFCF-7C5A-45CF-AE8B-EFCA1017ABF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C1CFFCF-7C5A-45CF-AE8B-EFCA1017AB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C1CFFCF-7C5A-45CF-AE8B-EFCA1017ABF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C1CFFCF-7C5A-45CF-AE8B-EFCA1017ABF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C1CFFCF-7C5A-45CF-AE8B-EFCA1017ABF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C1CFFCF-7C5A-45CF-AE8B-EFCA1017ABF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C1CFFCF-7C5A-45CF-AE8B-EFCA1017ABF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C1CFFCF-7C5A-45CF-AE8B-EFCA1017ABF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6875D9E-C125-42A1-98FD-1BBBE61551DB}" type="datetimeFigureOut">
              <a:rPr lang="en-US" smtClean="0"/>
              <a:t>5/16/2020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C1CFFCF-7C5A-45CF-AE8B-EFCA1017AB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6875D9E-C125-42A1-98FD-1BBBE61551DB}" type="datetimeFigureOut">
              <a:rPr lang="en-US" smtClean="0"/>
              <a:t>5/16/2020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C1CFFCF-7C5A-45CF-AE8B-EFCA1017ABF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6875D9E-C125-42A1-98FD-1BBBE61551DB}" type="datetimeFigureOut">
              <a:rPr lang="en-US" smtClean="0"/>
              <a:t>5/16/2020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C1CFFCF-7C5A-45CF-AE8B-EFCA1017ABF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6875D9E-C125-42A1-98FD-1BBBE61551DB}" type="datetimeFigureOut">
              <a:rPr lang="en-US" smtClean="0"/>
              <a:t>5/16/2020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C1CFFCF-7C5A-45CF-AE8B-EFCA1017ABF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Role and status</a:t>
            </a:r>
            <a:endParaRPr lang="en-US" dirty="0"/>
          </a:p>
        </p:txBody>
      </p:sp>
      <p:sp>
        <p:nvSpPr>
          <p:cNvPr id="3" name="Subtitle 2"/>
          <p:cNvSpPr>
            <a:spLocks noGrp="1"/>
          </p:cNvSpPr>
          <p:nvPr>
            <p:ph type="subTitle" idx="1"/>
          </p:nvPr>
        </p:nvSpPr>
        <p:spPr/>
        <p:txBody>
          <a:bodyPr/>
          <a:lstStyle/>
          <a:p>
            <a:r>
              <a:rPr lang="en-US" dirty="0" smtClean="0"/>
              <a:t>University of Balochistan, Quetta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smtClean="0"/>
              <a:t>Achieved roles are left open to an individuals initiative, abilities or efforts. For example every one is free to compete for the president ship of Pakistan, if he or she fulfils the basic qualification laid down for the office in the constitution. </a:t>
            </a:r>
            <a:endParaRPr lang="en-US" dirty="0" smtClean="0"/>
          </a:p>
          <a:p>
            <a:pPr algn="just"/>
            <a:r>
              <a:rPr lang="en-US" dirty="0" smtClean="0"/>
              <a:t>In the same way an individual can achieved the role of a doctor, professor, engineer. After having requisite qualification in every competitive society are multifarious role, which are achieved by competition.</a:t>
            </a:r>
            <a:endParaRPr lang="en-US" dirty="0"/>
          </a:p>
        </p:txBody>
      </p:sp>
      <p:sp>
        <p:nvSpPr>
          <p:cNvPr id="3" name="Title 2"/>
          <p:cNvSpPr>
            <a:spLocks noGrp="1"/>
          </p:cNvSpPr>
          <p:nvPr>
            <p:ph type="title"/>
          </p:nvPr>
        </p:nvSpPr>
        <p:spPr/>
        <p:txBody>
          <a:bodyPr>
            <a:normAutofit fontScale="90000"/>
          </a:bodyPr>
          <a:lstStyle/>
          <a:p>
            <a:r>
              <a:rPr lang="en-US" dirty="0" smtClean="0"/>
              <a:t>2.Achieved roles</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Introduction</a:t>
            </a:r>
          </a:p>
          <a:p>
            <a:r>
              <a:rPr lang="en-US" dirty="0" smtClean="0"/>
              <a:t>Role and status</a:t>
            </a:r>
          </a:p>
          <a:p>
            <a:r>
              <a:rPr lang="en-US" dirty="0" smtClean="0"/>
              <a:t>Types of role &amp; status</a:t>
            </a:r>
          </a:p>
          <a:p>
            <a:endParaRPr lang="en-US" dirty="0"/>
          </a:p>
        </p:txBody>
      </p:sp>
      <p:sp>
        <p:nvSpPr>
          <p:cNvPr id="3" name="Title 2"/>
          <p:cNvSpPr>
            <a:spLocks noGrp="1"/>
          </p:cNvSpPr>
          <p:nvPr>
            <p:ph type="title"/>
          </p:nvPr>
        </p:nvSpPr>
        <p:spPr/>
        <p:txBody>
          <a:bodyPr/>
          <a:lstStyle/>
          <a:p>
            <a:r>
              <a:rPr lang="en-US" dirty="0" smtClean="0"/>
              <a:t>Contents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dirty="0" smtClean="0"/>
              <a:t>In all of the many social groups that we as individuals belong to, we have a status and a role to fulfill.  </a:t>
            </a:r>
            <a:r>
              <a:rPr lang="en-US" b="1" dirty="0" smtClean="0"/>
              <a:t>Status</a:t>
            </a:r>
            <a:r>
              <a:rPr lang="en-US" dirty="0" smtClean="0"/>
              <a:t> is our relative social position within a group, while a </a:t>
            </a:r>
            <a:r>
              <a:rPr lang="en-US" b="1" dirty="0" smtClean="0"/>
              <a:t>role</a:t>
            </a:r>
            <a:r>
              <a:rPr lang="en-US" dirty="0" smtClean="0"/>
              <a:t> is the part our society expects us to play in a given status.  For example, a man may have the status of father in his family.  Because of this status, he is expected to fulfill a role for his children that in most societies requires him to nurture, educate, guide, and protect them.  Of course, mothers usually have complementary </a:t>
            </a:r>
            <a:r>
              <a:rPr lang="en-US" dirty="0" smtClean="0"/>
              <a:t>roles.</a:t>
            </a:r>
            <a:endParaRPr lang="en-US" dirty="0"/>
          </a:p>
        </p:txBody>
      </p:sp>
      <p:sp>
        <p:nvSpPr>
          <p:cNvPr id="3" name="Title 2"/>
          <p:cNvSpPr>
            <a:spLocks noGrp="1"/>
          </p:cNvSpPr>
          <p:nvPr>
            <p:ph type="title"/>
          </p:nvPr>
        </p:nvSpPr>
        <p:spPr/>
        <p:txBody>
          <a:bodyPr/>
          <a:lstStyle/>
          <a:p>
            <a:r>
              <a:rPr lang="en-US" dirty="0" smtClean="0"/>
              <a:t>Introduction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Status is a social position that a person holds. As R .Linton (1936) defined status as a position in a social system, such as ,child. Or ‘parent’. </a:t>
            </a:r>
            <a:r>
              <a:rPr lang="en-US" dirty="0" smtClean="0"/>
              <a:t>Status refers to what a person is, whereas the closely linked notion of role refers to the </a:t>
            </a:r>
            <a:r>
              <a:rPr lang="en-US" dirty="0" err="1" smtClean="0"/>
              <a:t>behaviour</a:t>
            </a:r>
            <a:r>
              <a:rPr lang="en-US" dirty="0" smtClean="0"/>
              <a:t> expected of people in a status.</a:t>
            </a:r>
            <a:r>
              <a:rPr lang="en-US" dirty="0" smtClean="0"/>
              <a:t> It means statues is position that one holds in a given system.</a:t>
            </a:r>
          </a:p>
          <a:p>
            <a:pPr algn="just"/>
            <a:endParaRPr lang="en-US" dirty="0"/>
          </a:p>
        </p:txBody>
      </p:sp>
      <p:sp>
        <p:nvSpPr>
          <p:cNvPr id="3" name="Title 2"/>
          <p:cNvSpPr>
            <a:spLocks noGrp="1"/>
          </p:cNvSpPr>
          <p:nvPr>
            <p:ph type="title"/>
          </p:nvPr>
        </p:nvSpPr>
        <p:spPr/>
        <p:txBody>
          <a:bodyPr/>
          <a:lstStyle/>
          <a:p>
            <a:r>
              <a:rPr lang="en-US" dirty="0" smtClean="0"/>
              <a:t>The concept of status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gn="just"/>
            <a:r>
              <a:rPr lang="en-US" dirty="0" smtClean="0"/>
              <a:t>According to </a:t>
            </a:r>
            <a:r>
              <a:rPr lang="en-US" b="1" dirty="0" smtClean="0"/>
              <a:t>Duncan Mitchell</a:t>
            </a:r>
            <a:r>
              <a:rPr lang="en-US" dirty="0" smtClean="0"/>
              <a:t> “social status refers to the position occupied by a person, family, or kinship group in a social system relative to other</a:t>
            </a:r>
            <a:r>
              <a:rPr lang="en-US" dirty="0" smtClean="0"/>
              <a:t>.”</a:t>
            </a:r>
            <a:endParaRPr lang="en-US" dirty="0" smtClean="0"/>
          </a:p>
          <a:p>
            <a:pPr algn="just"/>
            <a:r>
              <a:rPr lang="en-US" b="1" dirty="0" smtClean="0"/>
              <a:t>Ralph Linton</a:t>
            </a:r>
            <a:r>
              <a:rPr lang="en-US" dirty="0" smtClean="0"/>
              <a:t> says that “status is the place in a particular system, which a certain individual occupies at a particular time</a:t>
            </a:r>
            <a:r>
              <a:rPr lang="en-US" dirty="0" smtClean="0"/>
              <a:t>”.</a:t>
            </a:r>
            <a:endParaRPr lang="en-US" dirty="0" smtClean="0"/>
          </a:p>
          <a:p>
            <a:pPr algn="just"/>
            <a:r>
              <a:rPr lang="en-US" b="1" dirty="0" smtClean="0"/>
              <a:t>Robert </a:t>
            </a:r>
            <a:r>
              <a:rPr lang="en-US" b="1" dirty="0" err="1" smtClean="0"/>
              <a:t>Bierstedt</a:t>
            </a:r>
            <a:r>
              <a:rPr lang="en-US" b="1" dirty="0" smtClean="0"/>
              <a:t> </a:t>
            </a:r>
            <a:r>
              <a:rPr lang="en-US" dirty="0" smtClean="0"/>
              <a:t>is of the opinion that “A status is simply a position in society or in a group. The status is the position afforded by group affiliation, group membership or group organization.”</a:t>
            </a:r>
            <a:br>
              <a:rPr lang="en-US" dirty="0" smtClean="0"/>
            </a:br>
            <a:r>
              <a:rPr lang="en-US" b="1" dirty="0" smtClean="0"/>
              <a:t>Morris Ginsberg </a:t>
            </a:r>
            <a:r>
              <a:rPr lang="en-US" dirty="0" smtClean="0"/>
              <a:t>“A status is a position in a social group or grouping, a relation to other positions held by other individuals in the group or grouping”</a:t>
            </a:r>
          </a:p>
          <a:p>
            <a:endParaRPr lang="en-US" dirty="0"/>
          </a:p>
        </p:txBody>
      </p:sp>
      <p:sp>
        <p:nvSpPr>
          <p:cNvPr id="3" name="Title 2"/>
          <p:cNvSpPr>
            <a:spLocks noGrp="1"/>
          </p:cNvSpPr>
          <p:nvPr>
            <p:ph type="title"/>
          </p:nvPr>
        </p:nvSpPr>
        <p:spPr/>
        <p:txBody>
          <a:bodyPr/>
          <a:lstStyle/>
          <a:p>
            <a:r>
              <a:rPr lang="en-US" dirty="0" smtClean="0"/>
              <a:t>Definitions of status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There are two types of social status:</a:t>
            </a:r>
          </a:p>
          <a:p>
            <a:pPr>
              <a:buNone/>
            </a:pPr>
            <a:r>
              <a:rPr lang="en-US" dirty="0" smtClean="0"/>
              <a:t>1.Ascribed status</a:t>
            </a:r>
          </a:p>
          <a:p>
            <a:pPr>
              <a:buNone/>
            </a:pPr>
            <a:r>
              <a:rPr lang="en-US" dirty="0" smtClean="0"/>
              <a:t>2.Achieved status</a:t>
            </a:r>
          </a:p>
          <a:p>
            <a:pPr algn="just">
              <a:buNone/>
            </a:pPr>
            <a:r>
              <a:rPr lang="en-US" b="1" dirty="0" smtClean="0"/>
              <a:t>1.Ascribed </a:t>
            </a:r>
            <a:r>
              <a:rPr lang="en-US" b="1" dirty="0" smtClean="0"/>
              <a:t>status</a:t>
            </a:r>
            <a:r>
              <a:rPr lang="en-US" dirty="0" smtClean="0"/>
              <a:t>: Ascribed </a:t>
            </a:r>
            <a:r>
              <a:rPr lang="en-US" dirty="0" smtClean="0"/>
              <a:t>statuses are those which are fixed for an individual at birth. Ascribed statuses that exist in all societies include those based upon sex, age, race ethnic group and family background</a:t>
            </a:r>
            <a:r>
              <a:rPr lang="en-US" dirty="0" smtClean="0"/>
              <a:t>.</a:t>
            </a:r>
          </a:p>
          <a:p>
            <a:pPr algn="just">
              <a:buNone/>
            </a:pPr>
            <a:r>
              <a:rPr lang="en-US" b="1" dirty="0" smtClean="0"/>
              <a:t>For example</a:t>
            </a:r>
            <a:r>
              <a:rPr lang="en-US" dirty="0" smtClean="0"/>
              <a:t>: Royal birth, caste birth or sex</a:t>
            </a:r>
          </a:p>
          <a:p>
            <a:pPr algn="just">
              <a:buNone/>
            </a:pPr>
            <a:r>
              <a:rPr lang="en-US" dirty="0" smtClean="0"/>
              <a:t>The high rank of princes is ascribed. She is assigned to that role simple by being born to her particular parents instead of the laborer and his children etc.</a:t>
            </a:r>
          </a:p>
          <a:p>
            <a:pPr algn="just">
              <a:buNone/>
            </a:pPr>
            <a:r>
              <a:rPr lang="en-US" dirty="0" smtClean="0"/>
              <a:t>Those societies in which many statuses are </a:t>
            </a:r>
            <a:r>
              <a:rPr lang="en-US" dirty="0" smtClean="0"/>
              <a:t>strictly approved </a:t>
            </a:r>
            <a:r>
              <a:rPr lang="en-US" dirty="0" smtClean="0"/>
              <a:t>and relatively unchangeable are called </a:t>
            </a:r>
            <a:r>
              <a:rPr lang="en-US" dirty="0" smtClean="0"/>
              <a:t>class </a:t>
            </a:r>
            <a:r>
              <a:rPr lang="en-US" dirty="0" smtClean="0"/>
              <a:t>societies, or at least, </a:t>
            </a:r>
            <a:r>
              <a:rPr lang="en-US" dirty="0" smtClean="0"/>
              <a:t>tribe </a:t>
            </a:r>
            <a:r>
              <a:rPr lang="en-US" dirty="0" smtClean="0"/>
              <a:t>like. Among major nations, </a:t>
            </a:r>
            <a:r>
              <a:rPr lang="en-US" dirty="0" smtClean="0"/>
              <a:t>Pakistan </a:t>
            </a:r>
            <a:r>
              <a:rPr lang="en-US" dirty="0" smtClean="0"/>
              <a:t>is a </a:t>
            </a:r>
            <a:r>
              <a:rPr lang="en-US" dirty="0" smtClean="0"/>
              <a:t>tribe </a:t>
            </a:r>
            <a:r>
              <a:rPr lang="en-US" dirty="0" smtClean="0"/>
              <a:t>society. In addition to the ascribed statuses already discussed, occupation and the choice of marriage partners in traditional </a:t>
            </a:r>
            <a:r>
              <a:rPr lang="en-US" dirty="0" smtClean="0"/>
              <a:t>Pakistan </a:t>
            </a:r>
            <a:r>
              <a:rPr lang="en-US" dirty="0" smtClean="0"/>
              <a:t>are strongly circumscribed by accident of </a:t>
            </a:r>
            <a:r>
              <a:rPr lang="en-US" dirty="0" smtClean="0"/>
              <a:t>birth.</a:t>
            </a:r>
          </a:p>
          <a:p>
            <a:pPr>
              <a:buNone/>
            </a:pPr>
            <a:endParaRPr lang="en-US" dirty="0"/>
          </a:p>
        </p:txBody>
      </p:sp>
      <p:sp>
        <p:nvSpPr>
          <p:cNvPr id="3" name="Title 2"/>
          <p:cNvSpPr>
            <a:spLocks noGrp="1"/>
          </p:cNvSpPr>
          <p:nvPr>
            <p:ph type="title"/>
          </p:nvPr>
        </p:nvSpPr>
        <p:spPr/>
        <p:txBody>
          <a:bodyPr/>
          <a:lstStyle/>
          <a:p>
            <a:r>
              <a:rPr lang="en-US" dirty="0" smtClean="0"/>
              <a:t>Types of Status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dirty="0" smtClean="0"/>
              <a:t>Achieved statuses are those which the individual acquires during his or her lifetime as a result of the exercise of knowledge, ability, skill and/or </a:t>
            </a:r>
            <a:r>
              <a:rPr lang="en-US" dirty="0" smtClean="0"/>
              <a:t>perseverance. When status is achieved, people are assigned to high or low position on the basis of how well they have shown their ability to perform various roles.</a:t>
            </a:r>
          </a:p>
          <a:p>
            <a:pPr algn="just"/>
            <a:r>
              <a:rPr lang="en-US" dirty="0" smtClean="0"/>
              <a:t>For example: The position of doctor is achieved status. It requires certain degrees, abilities before he/she allowed to practice medicine. </a:t>
            </a:r>
            <a:endParaRPr lang="en-US" dirty="0"/>
          </a:p>
        </p:txBody>
      </p:sp>
      <p:sp>
        <p:nvSpPr>
          <p:cNvPr id="3" name="Title 2"/>
          <p:cNvSpPr>
            <a:spLocks noGrp="1"/>
          </p:cNvSpPr>
          <p:nvPr>
            <p:ph type="title"/>
          </p:nvPr>
        </p:nvSpPr>
        <p:spPr/>
        <p:txBody>
          <a:bodyPr>
            <a:normAutofit fontScale="90000"/>
          </a:bodyPr>
          <a:lstStyle/>
          <a:p>
            <a:r>
              <a:rPr lang="en-US" dirty="0" smtClean="0"/>
              <a:t>Achieved Statuses</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dirty="0" smtClean="0"/>
              <a:t>Social roles refer to the set of behaviors that are expected of individuals within social institutions. Society is like a stage and individuals are like actors within a society whereby, they have to play different roles within different social institutions. Each individual hold different status within distinct institutions of society</a:t>
            </a:r>
            <a:r>
              <a:rPr lang="en-US" dirty="0" smtClean="0"/>
              <a:t>.</a:t>
            </a:r>
          </a:p>
          <a:p>
            <a:pPr algn="just"/>
            <a:r>
              <a:rPr lang="en-US" dirty="0" smtClean="0"/>
              <a:t>For instance, within institution of family one may hold the status of brother or sister, son or daughter, father or mother. However, at work he/she could be a bank manager, janitor or president of the country. Whereby, parents’ responsibilities are to fulfill their children need of affection, nourishment, protection, education etc… whereas, children are supposed to respect and obey their parents. A person who occupy the status of father at home might be bank manager at work. At office he has to perform set of duties in accordance with his occupied status such as, supervision, hiring and training staff as well as, grow branch revenue.</a:t>
            </a:r>
            <a:endParaRPr lang="en-US" dirty="0"/>
          </a:p>
        </p:txBody>
      </p:sp>
      <p:sp>
        <p:nvSpPr>
          <p:cNvPr id="3" name="Title 2"/>
          <p:cNvSpPr>
            <a:spLocks noGrp="1"/>
          </p:cNvSpPr>
          <p:nvPr>
            <p:ph type="title"/>
          </p:nvPr>
        </p:nvSpPr>
        <p:spPr/>
        <p:txBody>
          <a:bodyPr/>
          <a:lstStyle/>
          <a:p>
            <a:r>
              <a:rPr lang="en-US" dirty="0" smtClean="0"/>
              <a:t>Meaning of role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In broader sense the roles can be classified into two categories.</a:t>
            </a:r>
          </a:p>
          <a:p>
            <a:pPr algn="just"/>
            <a:r>
              <a:rPr lang="en-US" dirty="0" smtClean="0"/>
              <a:t>1.Ascribed roles</a:t>
            </a:r>
          </a:p>
          <a:p>
            <a:pPr algn="just"/>
            <a:r>
              <a:rPr lang="en-US" dirty="0" smtClean="0"/>
              <a:t>2.Achieved roles</a:t>
            </a:r>
          </a:p>
          <a:p>
            <a:pPr algn="just"/>
            <a:r>
              <a:rPr lang="en-US" b="1" dirty="0" smtClean="0"/>
              <a:t>1.Ascribed </a:t>
            </a:r>
            <a:r>
              <a:rPr lang="en-US" b="1" dirty="0" smtClean="0"/>
              <a:t>roles: </a:t>
            </a:r>
            <a:r>
              <a:rPr lang="en-US" dirty="0" smtClean="0"/>
              <a:t>ascribed roles are assigned to an individual automatically at the time of one’s birth.</a:t>
            </a:r>
          </a:p>
          <a:p>
            <a:pPr algn="just"/>
            <a:r>
              <a:rPr lang="en-US" dirty="0" smtClean="0"/>
              <a:t>For example: race, sex and caste</a:t>
            </a:r>
            <a:endParaRPr lang="en-US" dirty="0" smtClean="0"/>
          </a:p>
          <a:p>
            <a:pPr algn="just"/>
            <a:endParaRPr lang="en-US" dirty="0"/>
          </a:p>
        </p:txBody>
      </p:sp>
      <p:sp>
        <p:nvSpPr>
          <p:cNvPr id="3" name="Title 2"/>
          <p:cNvSpPr>
            <a:spLocks noGrp="1"/>
          </p:cNvSpPr>
          <p:nvPr>
            <p:ph type="title"/>
          </p:nvPr>
        </p:nvSpPr>
        <p:spPr/>
        <p:txBody>
          <a:bodyPr/>
          <a:lstStyle/>
          <a:p>
            <a:r>
              <a:rPr lang="en-US" dirty="0" smtClean="0"/>
              <a:t>Types of roles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75</TotalTime>
  <Words>676</Words>
  <Application>Microsoft Office PowerPoint</Application>
  <PresentationFormat>On-screen Show (4:3)</PresentationFormat>
  <Paragraphs>37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Role and status</vt:lpstr>
      <vt:lpstr>Contents</vt:lpstr>
      <vt:lpstr>Introduction</vt:lpstr>
      <vt:lpstr>The concept of status</vt:lpstr>
      <vt:lpstr>Definitions of status</vt:lpstr>
      <vt:lpstr>Types of Status</vt:lpstr>
      <vt:lpstr>Achieved Statuses </vt:lpstr>
      <vt:lpstr>Meaning of role</vt:lpstr>
      <vt:lpstr>Types of roles</vt:lpstr>
      <vt:lpstr>2.Achieved roles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and status</dc:title>
  <dc:creator>hp</dc:creator>
  <cp:lastModifiedBy>hp</cp:lastModifiedBy>
  <cp:revision>5</cp:revision>
  <dcterms:created xsi:type="dcterms:W3CDTF">2020-05-16T10:39:51Z</dcterms:created>
  <dcterms:modified xsi:type="dcterms:W3CDTF">2020-05-16T11:55:18Z</dcterms:modified>
</cp:coreProperties>
</file>