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7" r:id="rId13"/>
    <p:sldId id="269" r:id="rId14"/>
    <p:sldId id="270" r:id="rId15"/>
    <p:sldId id="274" r:id="rId16"/>
    <p:sldId id="271" r:id="rId17"/>
    <p:sldId id="272" r:id="rId18"/>
    <p:sldId id="273"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7/9/2020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7/9/2020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7/9/2020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7/9/2020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implypsychology.org/defense-mechanism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2591763"/>
          </a:xfrm>
        </p:spPr>
        <p:style>
          <a:lnRef idx="2">
            <a:schemeClr val="accent4"/>
          </a:lnRef>
          <a:fillRef idx="1">
            <a:schemeClr val="lt1"/>
          </a:fillRef>
          <a:effectRef idx="0">
            <a:schemeClr val="accent4"/>
          </a:effectRef>
          <a:fontRef idx="minor">
            <a:schemeClr val="dk1"/>
          </a:fontRef>
        </p:style>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Psychoanalytic Theory </a:t>
            </a:r>
            <a:br>
              <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br>
            <a:endParaRPr lang="en-US"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3" name="Subtitle 2"/>
          <p:cNvSpPr>
            <a:spLocks noGrp="1"/>
          </p:cNvSpPr>
          <p:nvPr>
            <p:ph type="subTitle" idx="1"/>
          </p:nvPr>
        </p:nvSpPr>
        <p:spPr>
          <a:xfrm>
            <a:off x="4343400" y="4267200"/>
            <a:ext cx="4648200" cy="762000"/>
          </a:xfrm>
        </p:spPr>
        <p:style>
          <a:lnRef idx="1">
            <a:schemeClr val="accent1"/>
          </a:lnRef>
          <a:fillRef idx="2">
            <a:schemeClr val="accent1"/>
          </a:fillRef>
          <a:effectRef idx="1">
            <a:schemeClr val="accent1"/>
          </a:effectRef>
          <a:fontRef idx="minor">
            <a:schemeClr val="dk1"/>
          </a:fontRef>
        </p:style>
        <p:txBody>
          <a:bodyPr>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Lecture By Mr.Sulaman</a:t>
            </a:r>
            <a:endParaRPr lang="en-US"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39213698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500" dirty="0">
                <a:latin typeface="Times New Roman" pitchFamily="18" charset="0"/>
                <a:cs typeface="Times New Roman" pitchFamily="18" charset="0"/>
              </a:rPr>
              <a:t>The superego incorporates the values and morals of society which are learned from one's parents and others. It develops around the age of 3 – 5 </a:t>
            </a:r>
            <a:endParaRPr lang="en-US" sz="2500" dirty="0" smtClean="0">
              <a:latin typeface="Times New Roman" pitchFamily="18" charset="0"/>
              <a:cs typeface="Times New Roman" pitchFamily="18" charset="0"/>
            </a:endParaRPr>
          </a:p>
          <a:p>
            <a:r>
              <a:rPr lang="en-US" sz="2500" dirty="0">
                <a:latin typeface="Times New Roman" pitchFamily="18" charset="0"/>
                <a:cs typeface="Times New Roman" pitchFamily="18" charset="0"/>
              </a:rPr>
              <a:t>The superego's function is to control the id's impulses, especially those which society forbids, such as sex and aggression. It also has the function of persuading the ego to turn to moralistic goals rather than simply realistic ones and to strive for perfection</a:t>
            </a:r>
            <a:r>
              <a:rPr lang="en-US" sz="25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The </a:t>
            </a:r>
            <a:r>
              <a:rPr lang="en-US" sz="2400" dirty="0" smtClean="0">
                <a:latin typeface="Times New Roman" pitchFamily="18" charset="0"/>
                <a:cs typeface="Times New Roman" pitchFamily="18" charset="0"/>
              </a:rPr>
              <a:t>superego </a:t>
            </a:r>
            <a:r>
              <a:rPr lang="en-US" sz="2400" dirty="0">
                <a:latin typeface="Times New Roman" pitchFamily="18" charset="0"/>
                <a:cs typeface="Times New Roman" pitchFamily="18" charset="0"/>
              </a:rPr>
              <a:t>can punish the ego through causing feelings of guilt. For example, if the ego gives in to the id's demands, the superego may make the person feel bad through guilt.</a:t>
            </a:r>
            <a:endParaRPr lang="en-US" sz="25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Super Ego</a:t>
            </a:r>
            <a:endParaRPr lang="en-US" dirty="0"/>
          </a:p>
        </p:txBody>
      </p:sp>
    </p:spTree>
    <p:extLst>
      <p:ext uri="{BB962C8B-B14F-4D97-AF65-F5344CB8AC3E}">
        <p14:creationId xmlns:p14="http://schemas.microsoft.com/office/powerpoint/2010/main" val="29854005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The super-ego can also reward us through the ideal self when we behave ‘properly’ by making us feel proud</a:t>
            </a:r>
            <a:r>
              <a:rPr lang="en-US" dirty="0" smtClean="0">
                <a:latin typeface="Times New Roman" pitchFamily="18" charset="0"/>
                <a:cs typeface="Times New Roman" pitchFamily="18" charset="0"/>
              </a:rPr>
              <a:t>.</a:t>
            </a:r>
          </a:p>
          <a:p>
            <a:pPr marL="109728" indent="0">
              <a:buNone/>
            </a:pP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The super ego is largely </a:t>
            </a:r>
            <a:r>
              <a:rPr lang="en-US" dirty="0">
                <a:latin typeface="Times New Roman" pitchFamily="18" charset="0"/>
                <a:cs typeface="Times New Roman" pitchFamily="18" charset="0"/>
              </a:rPr>
              <a:t>determined in </a:t>
            </a:r>
            <a:r>
              <a:rPr lang="en-US" dirty="0" smtClean="0">
                <a:latin typeface="Times New Roman" pitchFamily="18" charset="0"/>
                <a:cs typeface="Times New Roman" pitchFamily="18" charset="0"/>
              </a:rPr>
              <a:t>childhood</a:t>
            </a:r>
            <a:r>
              <a:rPr lang="en-US" dirty="0">
                <a:latin typeface="Times New Roman" pitchFamily="18" charset="0"/>
                <a:cs typeface="Times New Roman" pitchFamily="18" charset="0"/>
              </a:rPr>
              <a:t> from parental values and how you were brought up.</a:t>
            </a:r>
          </a:p>
        </p:txBody>
      </p:sp>
      <p:sp>
        <p:nvSpPr>
          <p:cNvPr id="2" name="Title 1"/>
          <p:cNvSpPr>
            <a:spLocks noGrp="1"/>
          </p:cNvSpPr>
          <p:nvPr>
            <p:ph type="title"/>
          </p:nvPr>
        </p:nvSpPr>
        <p:spPr/>
        <p:txBody>
          <a:bodyPr/>
          <a:lstStyle/>
          <a:p>
            <a:r>
              <a:rPr lang="en-US" dirty="0" smtClean="0"/>
              <a:t>Super Ego</a:t>
            </a:r>
            <a:endParaRPr lang="en-US" dirty="0"/>
          </a:p>
        </p:txBody>
      </p:sp>
    </p:spTree>
    <p:extLst>
      <p:ext uri="{BB962C8B-B14F-4D97-AF65-F5344CB8AC3E}">
        <p14:creationId xmlns:p14="http://schemas.microsoft.com/office/powerpoint/2010/main" val="10470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dirty="0">
                <a:latin typeface="Times New Roman" pitchFamily="18" charset="0"/>
                <a:cs typeface="Times New Roman" pitchFamily="18" charset="0"/>
              </a:rPr>
              <a:t>Defense mechanisms are psychological strategies that are unconsciously used to protect a person from anxiety arising from unacceptable thoughts or feelings</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We use defense mechanisms to protect ourselves from feelings of anxiety or guilt, which arise because we feel threatened, or because our id or superego becomes too demanding</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Ego-defense mechanisms are natural and normal.  When they get out of proportion (i.e., used with frequency), neuroses develop, such as anxiety states, phobias, obsessions, or hysteria.</a:t>
            </a:r>
          </a:p>
        </p:txBody>
      </p:sp>
      <p:sp>
        <p:nvSpPr>
          <p:cNvPr id="2" name="Title 1"/>
          <p:cNvSpPr>
            <a:spLocks noGrp="1"/>
          </p:cNvSpPr>
          <p:nvPr>
            <p:ph type="title"/>
          </p:nvPr>
        </p:nvSpPr>
        <p:spPr/>
        <p:txBody>
          <a:bodyPr/>
          <a:lstStyle/>
          <a:p>
            <a:r>
              <a:rPr lang="en-US" dirty="0"/>
              <a:t>Defense mechanisms</a:t>
            </a:r>
          </a:p>
        </p:txBody>
      </p:sp>
    </p:spTree>
    <p:extLst>
      <p:ext uri="{BB962C8B-B14F-4D97-AF65-F5344CB8AC3E}">
        <p14:creationId xmlns:p14="http://schemas.microsoft.com/office/powerpoint/2010/main" val="4240636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92162"/>
          </a:xfrm>
        </p:spPr>
        <p:txBody>
          <a:bodyPr/>
          <a:lstStyle/>
          <a:p>
            <a:r>
              <a:rPr lang="en-US" dirty="0"/>
              <a:t>Defense mechanisms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173570286"/>
              </p:ext>
            </p:extLst>
          </p:nvPr>
        </p:nvGraphicFramePr>
        <p:xfrm>
          <a:off x="685799" y="1143000"/>
          <a:ext cx="8153399" cy="4800600"/>
        </p:xfrm>
        <a:graphic>
          <a:graphicData uri="http://schemas.openxmlformats.org/drawingml/2006/table">
            <a:tbl>
              <a:tblPr firstRow="1" firstCol="1" bandRow="1">
                <a:tableStyleId>{5C22544A-7EE6-4342-B048-85BDC9FD1C3A}</a:tableStyleId>
              </a:tblPr>
              <a:tblGrid>
                <a:gridCol w="1524001"/>
                <a:gridCol w="6629398"/>
              </a:tblGrid>
              <a:tr h="995857">
                <a:tc>
                  <a:txBody>
                    <a:bodyPr/>
                    <a:lstStyle/>
                    <a:p>
                      <a:pPr marL="0" marR="0">
                        <a:lnSpc>
                          <a:spcPct val="115000"/>
                        </a:lnSpc>
                        <a:spcBef>
                          <a:spcPts val="0"/>
                        </a:spcBef>
                        <a:spcAft>
                          <a:spcPts val="0"/>
                        </a:spcAft>
                      </a:pPr>
                      <a:r>
                        <a:rPr lang="en-US" sz="1800" dirty="0">
                          <a:effectLst/>
                        </a:rPr>
                        <a:t>Repression</a:t>
                      </a:r>
                      <a:endParaRPr lang="en-US" sz="18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Repression is an unconscious mechanism used by the ego to keep disturbing or threatening thoughts from becoming conscious </a:t>
                      </a:r>
                      <a:endParaRPr lang="en-US" sz="1600" dirty="0">
                        <a:effectLst/>
                        <a:latin typeface="Calibri"/>
                        <a:ea typeface="Calibri"/>
                        <a:cs typeface="Times New Roman"/>
                      </a:endParaRPr>
                    </a:p>
                  </a:txBody>
                  <a:tcPr marL="68580" marR="68580" marT="0" marB="0"/>
                </a:tc>
              </a:tr>
              <a:tr h="2115288">
                <a:tc>
                  <a:txBody>
                    <a:bodyPr/>
                    <a:lstStyle/>
                    <a:p>
                      <a:pPr marL="0" marR="0">
                        <a:lnSpc>
                          <a:spcPct val="115000"/>
                        </a:lnSpc>
                        <a:spcBef>
                          <a:spcPts val="0"/>
                        </a:spcBef>
                        <a:spcAft>
                          <a:spcPts val="0"/>
                        </a:spcAft>
                      </a:pPr>
                      <a:r>
                        <a:rPr lang="en-US" sz="1600" dirty="0">
                          <a:effectLst/>
                        </a:rPr>
                        <a:t>Denial</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Denial involves blocking external events from awareness. If some situation is just too much to handle the person just refuses to experience it.</a:t>
                      </a:r>
                    </a:p>
                    <a:p>
                      <a:pPr marL="0" marR="0">
                        <a:lnSpc>
                          <a:spcPct val="115000"/>
                        </a:lnSpc>
                        <a:spcBef>
                          <a:spcPts val="0"/>
                        </a:spcBef>
                        <a:spcAft>
                          <a:spcPts val="0"/>
                        </a:spcAft>
                      </a:pPr>
                      <a:r>
                        <a:rPr lang="en-US" sz="1600" dirty="0">
                          <a:effectLst/>
                        </a:rPr>
                        <a:t>For Example: smokers may refuse to admit to themselves that smoking is bad for their health</a:t>
                      </a:r>
                      <a:endParaRPr lang="en-US" sz="1600" dirty="0">
                        <a:effectLst/>
                        <a:latin typeface="Calibri"/>
                        <a:ea typeface="Calibri"/>
                        <a:cs typeface="Times New Roman"/>
                      </a:endParaRPr>
                    </a:p>
                  </a:txBody>
                  <a:tcPr marL="68580" marR="68580" marT="0" marB="0"/>
                </a:tc>
              </a:tr>
              <a:tr h="1689455">
                <a:tc>
                  <a:txBody>
                    <a:bodyPr/>
                    <a:lstStyle/>
                    <a:p>
                      <a:pPr marL="0" marR="0">
                        <a:lnSpc>
                          <a:spcPct val="115000"/>
                        </a:lnSpc>
                        <a:spcBef>
                          <a:spcPts val="0"/>
                        </a:spcBef>
                        <a:spcAft>
                          <a:spcPts val="0"/>
                        </a:spcAft>
                      </a:pPr>
                      <a:r>
                        <a:rPr lang="en-US" sz="1600" dirty="0">
                          <a:effectLst/>
                        </a:rPr>
                        <a:t>Displacement</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Shifting negative feelings about one person or situation onto another </a:t>
                      </a:r>
                      <a:endParaRPr lang="en-US" sz="1600" dirty="0" smtClean="0">
                        <a:effectLst/>
                      </a:endParaRPr>
                    </a:p>
                    <a:p>
                      <a:pPr marL="0" marR="0">
                        <a:lnSpc>
                          <a:spcPct val="115000"/>
                        </a:lnSpc>
                        <a:spcBef>
                          <a:spcPts val="0"/>
                        </a:spcBef>
                        <a:spcAft>
                          <a:spcPts val="0"/>
                        </a:spcAft>
                      </a:pPr>
                      <a:r>
                        <a:rPr lang="en-US" sz="1600" dirty="0" smtClean="0">
                          <a:effectLst/>
                        </a:rPr>
                        <a:t>Example: A </a:t>
                      </a:r>
                      <a:r>
                        <a:rPr lang="en-US" sz="1600" dirty="0">
                          <a:effectLst/>
                        </a:rPr>
                        <a:t>husband or wife who are angry with their boss at work, who is threatening as an authority figure, is transposed into anger at wife/husband, a safer target</a:t>
                      </a:r>
                      <a:r>
                        <a:rPr lang="en-US" sz="1600" dirty="0" smtClean="0">
                          <a:effectLst/>
                        </a:rPr>
                        <a:t>.</a:t>
                      </a:r>
                      <a:endParaRPr lang="en-US" sz="16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9857142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74069699"/>
              </p:ext>
            </p:extLst>
          </p:nvPr>
        </p:nvGraphicFramePr>
        <p:xfrm>
          <a:off x="304800" y="762000"/>
          <a:ext cx="8382000" cy="5105401"/>
        </p:xfrm>
        <a:graphic>
          <a:graphicData uri="http://schemas.openxmlformats.org/drawingml/2006/table">
            <a:tbl>
              <a:tblPr firstRow="1" firstCol="1" bandRow="1">
                <a:tableStyleId>{5C22544A-7EE6-4342-B048-85BDC9FD1C3A}</a:tableStyleId>
              </a:tblPr>
              <a:tblGrid>
                <a:gridCol w="1670098"/>
                <a:gridCol w="6711902"/>
              </a:tblGrid>
              <a:tr h="1089738">
                <a:tc>
                  <a:txBody>
                    <a:bodyPr/>
                    <a:lstStyle/>
                    <a:p>
                      <a:pPr marL="0" marR="0">
                        <a:lnSpc>
                          <a:spcPct val="115000"/>
                        </a:lnSpc>
                        <a:spcBef>
                          <a:spcPts val="0"/>
                        </a:spcBef>
                        <a:spcAft>
                          <a:spcPts val="0"/>
                        </a:spcAft>
                      </a:pPr>
                      <a:r>
                        <a:rPr lang="en-US" sz="1600" dirty="0">
                          <a:effectLst/>
                        </a:rPr>
                        <a:t>Projection</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Attributing unacceptable thoughts and feelings to others</a:t>
                      </a:r>
                    </a:p>
                    <a:p>
                      <a:pPr marL="0" marR="0">
                        <a:lnSpc>
                          <a:spcPct val="115000"/>
                        </a:lnSpc>
                        <a:spcBef>
                          <a:spcPts val="0"/>
                        </a:spcBef>
                        <a:spcAft>
                          <a:spcPts val="0"/>
                        </a:spcAft>
                      </a:pPr>
                      <a:r>
                        <a:rPr lang="en-US" sz="1600" dirty="0">
                          <a:effectLst/>
                        </a:rPr>
                        <a:t>Example : a person might hate someone but instead he feels that that person hates him</a:t>
                      </a:r>
                      <a:endParaRPr lang="en-US" sz="1600" dirty="0">
                        <a:effectLst/>
                        <a:latin typeface="Calibri"/>
                        <a:ea typeface="Calibri"/>
                        <a:cs typeface="Times New Roman"/>
                      </a:endParaRPr>
                    </a:p>
                  </a:txBody>
                  <a:tcPr marL="68580" marR="68580" marT="0" marB="0"/>
                </a:tc>
              </a:tr>
              <a:tr h="1456975">
                <a:tc>
                  <a:txBody>
                    <a:bodyPr/>
                    <a:lstStyle/>
                    <a:p>
                      <a:pPr marL="0" marR="0">
                        <a:lnSpc>
                          <a:spcPct val="115000"/>
                        </a:lnSpc>
                        <a:spcBef>
                          <a:spcPts val="0"/>
                        </a:spcBef>
                        <a:spcAft>
                          <a:spcPts val="0"/>
                        </a:spcAft>
                      </a:pPr>
                      <a:r>
                        <a:rPr lang="en-US" sz="1600" dirty="0">
                          <a:effectLst/>
                        </a:rPr>
                        <a:t>Reaction Formation</a:t>
                      </a:r>
                      <a:endParaRPr lang="en-US" sz="16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Replacing an unwanted unconscious impulse with its opposite in conscious behavior</a:t>
                      </a:r>
                    </a:p>
                    <a:p>
                      <a:pPr marL="0" marR="0">
                        <a:lnSpc>
                          <a:spcPct val="115000"/>
                        </a:lnSpc>
                        <a:spcBef>
                          <a:spcPts val="0"/>
                        </a:spcBef>
                        <a:spcAft>
                          <a:spcPts val="0"/>
                        </a:spcAft>
                      </a:pPr>
                      <a:r>
                        <a:rPr lang="en-US" sz="1600" dirty="0">
                          <a:effectLst/>
                        </a:rPr>
                        <a:t>Example: A person cannot bear to be angry with his boss, so during a conflict he convinces himself that the boss is worthy of loyalty.</a:t>
                      </a:r>
                      <a:endParaRPr lang="en-US" sz="1600" dirty="0">
                        <a:effectLst/>
                        <a:latin typeface="Calibri"/>
                        <a:ea typeface="Calibri"/>
                        <a:cs typeface="Times New Roman"/>
                      </a:endParaRPr>
                    </a:p>
                  </a:txBody>
                  <a:tcPr marL="68580" marR="68580" marT="0" marB="0"/>
                </a:tc>
              </a:tr>
              <a:tr h="2558688">
                <a:tc>
                  <a:txBody>
                    <a:bodyPr/>
                    <a:lstStyle/>
                    <a:p>
                      <a:pPr marL="0" marR="0">
                        <a:lnSpc>
                          <a:spcPct val="115000"/>
                        </a:lnSpc>
                        <a:spcBef>
                          <a:spcPts val="0"/>
                        </a:spcBef>
                        <a:spcAft>
                          <a:spcPts val="0"/>
                        </a:spcAft>
                      </a:pPr>
                      <a:r>
                        <a:rPr lang="en-US" sz="1600">
                          <a:effectLst/>
                        </a:rPr>
                        <a:t>Regression</a:t>
                      </a:r>
                      <a:endParaRPr lang="en-US" sz="160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600" dirty="0">
                          <a:effectLst/>
                        </a:rPr>
                        <a:t>Resuming behaviors associated with an earlier developmental stage or level of functioning in order to avoid present anxiety. The behavior may help to resolve the anxiety</a:t>
                      </a:r>
                    </a:p>
                    <a:p>
                      <a:pPr marL="0" marR="0">
                        <a:lnSpc>
                          <a:spcPct val="115000"/>
                        </a:lnSpc>
                        <a:spcBef>
                          <a:spcPts val="0"/>
                        </a:spcBef>
                        <a:spcAft>
                          <a:spcPts val="0"/>
                        </a:spcAft>
                      </a:pPr>
                      <a:r>
                        <a:rPr lang="en-US" sz="1600" dirty="0">
                          <a:effectLst/>
                        </a:rPr>
                        <a:t>Example: A young man throws a temper tantrum as a means of discharging his frustration when he cannot master a task on his computer. The startled computer technician, who had been reluctant to attend to the situation, now comes forth to provide assistance.</a:t>
                      </a:r>
                      <a:endParaRPr lang="en-US" sz="1600" dirty="0">
                        <a:effectLst/>
                        <a:latin typeface="Calibri"/>
                        <a:ea typeface="Calibri"/>
                        <a:cs typeface="Times New Roman"/>
                      </a:endParaRPr>
                    </a:p>
                  </a:txBody>
                  <a:tcPr marL="68580" marR="68580" marT="0" marB="0"/>
                </a:tc>
              </a:tr>
            </a:tbl>
          </a:graphicData>
        </a:graphic>
      </p:graphicFrame>
      <p:sp>
        <p:nvSpPr>
          <p:cNvPr id="3" name="Title 2"/>
          <p:cNvSpPr>
            <a:spLocks noGrp="1"/>
          </p:cNvSpPr>
          <p:nvPr>
            <p:ph type="title"/>
          </p:nvPr>
        </p:nvSpPr>
        <p:spPr>
          <a:xfrm>
            <a:off x="457200" y="274638"/>
            <a:ext cx="8229600" cy="487362"/>
          </a:xfrm>
        </p:spPr>
        <p:txBody>
          <a:bodyPr>
            <a:normAutofit fontScale="90000"/>
          </a:bodyPr>
          <a:lstStyle/>
          <a:p>
            <a:r>
              <a:rPr lang="en-US" dirty="0" smtClean="0">
                <a:latin typeface="Times New Roman" pitchFamily="18" charset="0"/>
                <a:cs typeface="Times New Roman" pitchFamily="18" charset="0"/>
              </a:rPr>
              <a:t>Defense mechanisms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7876021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109728" indent="0" algn="ctr">
              <a:buNone/>
            </a:pPr>
            <a:r>
              <a:rPr lang="en-US" sz="4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Interventions</a:t>
            </a:r>
            <a:endParaRPr lang="en-US" sz="4800" dirty="0"/>
          </a:p>
        </p:txBody>
      </p:sp>
      <p:sp>
        <p:nvSpPr>
          <p:cNvPr id="3" name="Title 2"/>
          <p:cNvSpPr>
            <a:spLocks noGrp="1"/>
          </p:cNvSpPr>
          <p:nvPr>
            <p:ph type="title"/>
          </p:nvPr>
        </p:nvSpPr>
        <p:spPr/>
        <p:txBody>
          <a:bodyPr/>
          <a:lstStyle/>
          <a:p>
            <a:r>
              <a:rPr lang="en-US" dirty="0" smtClean="0"/>
              <a:t>.</a:t>
            </a:r>
            <a:endParaRPr lang="en-US" dirty="0"/>
          </a:p>
        </p:txBody>
      </p:sp>
    </p:spTree>
    <p:extLst>
      <p:ext uri="{BB962C8B-B14F-4D97-AF65-F5344CB8AC3E}">
        <p14:creationId xmlns:p14="http://schemas.microsoft.com/office/powerpoint/2010/main" val="2818134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sz="2400" dirty="0">
                <a:latin typeface="Times New Roman" pitchFamily="18" charset="0"/>
                <a:cs typeface="Times New Roman" pitchFamily="18" charset="0"/>
              </a:rPr>
              <a:t>Ego psychology incorporates two basic types of intervention </a:t>
            </a:r>
            <a:r>
              <a:rPr lang="en-US" sz="2400" dirty="0" smtClean="0">
                <a:latin typeface="Times New Roman" pitchFamily="18" charset="0"/>
                <a:cs typeface="Times New Roman" pitchFamily="18" charset="0"/>
              </a:rPr>
              <a:t>strategies</a:t>
            </a:r>
          </a:p>
          <a:p>
            <a:pPr marL="624078" indent="-514350">
              <a:buAutoNum type="arabicParenR"/>
            </a:pPr>
            <a:r>
              <a:rPr lang="en-US" sz="2400" b="1" u="sng" dirty="0">
                <a:latin typeface="Times New Roman" pitchFamily="18" charset="0"/>
                <a:cs typeface="Times New Roman" pitchFamily="18" charset="0"/>
              </a:rPr>
              <a:t>E</a:t>
            </a:r>
            <a:r>
              <a:rPr lang="en-US" sz="2400" b="1" u="sng" dirty="0" smtClean="0">
                <a:latin typeface="Times New Roman" pitchFamily="18" charset="0"/>
                <a:cs typeface="Times New Roman" pitchFamily="18" charset="0"/>
              </a:rPr>
              <a:t>xploration/description/ventilation:</a:t>
            </a:r>
          </a:p>
          <a:p>
            <a:pPr marL="109728" indent="0">
              <a:buNone/>
            </a:pPr>
            <a:r>
              <a:rPr lang="en-US" sz="2400" dirty="0">
                <a:latin typeface="Times New Roman" pitchFamily="18" charset="0"/>
                <a:cs typeface="Times New Roman" pitchFamily="18" charset="0"/>
              </a:rPr>
              <a:t>E</a:t>
            </a:r>
            <a:r>
              <a:rPr lang="en-US" sz="2400" dirty="0" smtClean="0">
                <a:latin typeface="Times New Roman" pitchFamily="18" charset="0"/>
                <a:cs typeface="Times New Roman" pitchFamily="18" charset="0"/>
              </a:rPr>
              <a:t>ncouraging </a:t>
            </a:r>
            <a:r>
              <a:rPr lang="en-US" sz="2400" dirty="0">
                <a:latin typeface="Times New Roman" pitchFamily="18" charset="0"/>
                <a:cs typeface="Times New Roman" pitchFamily="18" charset="0"/>
              </a:rPr>
              <a:t>the client’s emotional expressions for stress relief and to gain objectivity about </a:t>
            </a:r>
            <a:r>
              <a:rPr lang="en-US" sz="2400" dirty="0" smtClean="0">
                <a:latin typeface="Times New Roman" pitchFamily="18" charset="0"/>
                <a:cs typeface="Times New Roman" pitchFamily="18" charset="0"/>
              </a:rPr>
              <a:t>problems</a:t>
            </a:r>
          </a:p>
          <a:p>
            <a:pPr marL="566928" indent="-457200">
              <a:buFont typeface="+mj-lt"/>
              <a:buAutoNum type="arabicParenR" startAt="2"/>
            </a:pPr>
            <a:r>
              <a:rPr lang="en-US" sz="2400" b="1" u="sng" dirty="0">
                <a:latin typeface="Times New Roman" pitchFamily="18" charset="0"/>
                <a:cs typeface="Times New Roman" pitchFamily="18" charset="0"/>
              </a:rPr>
              <a:t>Person-Situation </a:t>
            </a:r>
            <a:r>
              <a:rPr lang="en-US" sz="2400" b="1" u="sng" dirty="0" smtClean="0">
                <a:latin typeface="Times New Roman" pitchFamily="18" charset="0"/>
                <a:cs typeface="Times New Roman" pitchFamily="18" charset="0"/>
              </a:rPr>
              <a:t>Reflection:</a:t>
            </a:r>
          </a:p>
          <a:p>
            <a:pPr marL="109728" indent="0">
              <a:buNone/>
            </a:pPr>
            <a:r>
              <a:rPr lang="en-US" sz="2400" dirty="0">
                <a:latin typeface="Times New Roman" pitchFamily="18" charset="0"/>
                <a:cs typeface="Times New Roman" pitchFamily="18" charset="0"/>
              </a:rPr>
              <a:t>With this strategy the social worker first facilitates exploration/description/ventilation, and then guides the client into a focused, detailed review of thoughts and feelings related to the presenting </a:t>
            </a:r>
            <a:r>
              <a:rPr lang="en-US" sz="2400" dirty="0" smtClean="0">
                <a:latin typeface="Times New Roman" pitchFamily="18" charset="0"/>
                <a:cs typeface="Times New Roman" pitchFamily="18" charset="0"/>
              </a:rPr>
              <a:t>issue.</a:t>
            </a:r>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noAutofit/>
          </a:bodyPr>
          <a:lstStyle/>
          <a:p>
            <a:r>
              <a:rPr lang="en-US" sz="3200" dirty="0" smtClean="0">
                <a:latin typeface="Times New Roman" pitchFamily="18" charset="0"/>
                <a:cs typeface="Times New Roman" pitchFamily="18" charset="0"/>
              </a:rPr>
              <a:t>Intervention in psychoanalytic theory</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7247033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109728" indent="0">
              <a:buNone/>
            </a:pPr>
            <a:r>
              <a:rPr lang="en-US" dirty="0">
                <a:latin typeface="Times New Roman" pitchFamily="18" charset="0"/>
                <a:cs typeface="Times New Roman" pitchFamily="18" charset="0"/>
              </a:rPr>
              <a:t>The social worker </a:t>
            </a:r>
            <a:r>
              <a:rPr lang="en-US" dirty="0" smtClean="0">
                <a:latin typeface="Times New Roman" pitchFamily="18" charset="0"/>
                <a:cs typeface="Times New Roman" pitchFamily="18" charset="0"/>
              </a:rPr>
              <a:t>extract the </a:t>
            </a:r>
            <a:r>
              <a:rPr lang="en-US" dirty="0">
                <a:latin typeface="Times New Roman" pitchFamily="18" charset="0"/>
                <a:cs typeface="Times New Roman" pitchFamily="18" charset="0"/>
              </a:rPr>
              <a:t>client’s thoughts and feelings about an area of concern and helps the client to express and explore them. The practitioner keeps the client on the topic, but </a:t>
            </a:r>
            <a:r>
              <a:rPr lang="en-US" dirty="0" smtClean="0">
                <a:latin typeface="Times New Roman" pitchFamily="18" charset="0"/>
                <a:cs typeface="Times New Roman" pitchFamily="18" charset="0"/>
              </a:rPr>
              <a:t>allows </a:t>
            </a:r>
            <a:r>
              <a:rPr lang="en-US" dirty="0">
                <a:latin typeface="Times New Roman" pitchFamily="18" charset="0"/>
                <a:cs typeface="Times New Roman" pitchFamily="18" charset="0"/>
              </a:rPr>
              <a:t>the client to drive the process. As a result, the client is helped to</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Feel </a:t>
            </a:r>
            <a:r>
              <a:rPr lang="en-US" dirty="0">
                <a:latin typeface="Times New Roman" pitchFamily="18" charset="0"/>
                <a:cs typeface="Times New Roman" pitchFamily="18" charset="0"/>
              </a:rPr>
              <a:t>less alone and overwhelmed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Gain </a:t>
            </a:r>
            <a:r>
              <a:rPr lang="en-US" dirty="0">
                <a:latin typeface="Times New Roman" pitchFamily="18" charset="0"/>
                <a:cs typeface="Times New Roman" pitchFamily="18" charset="0"/>
              </a:rPr>
              <a:t>control of incapacitating </a:t>
            </a:r>
            <a:r>
              <a:rPr lang="en-US" dirty="0" smtClean="0">
                <a:latin typeface="Times New Roman" pitchFamily="18" charset="0"/>
                <a:cs typeface="Times New Roman" pitchFamily="18" charset="0"/>
              </a:rPr>
              <a:t>emotions</a:t>
            </a:r>
          </a:p>
          <a:p>
            <a:r>
              <a:rPr lang="en-US" dirty="0" smtClean="0">
                <a:latin typeface="Times New Roman" pitchFamily="18" charset="0"/>
                <a:cs typeface="Times New Roman" pitchFamily="18" charset="0"/>
              </a:rPr>
              <a:t>See </a:t>
            </a:r>
            <a:r>
              <a:rPr lang="en-US" dirty="0">
                <a:latin typeface="Times New Roman" pitchFamily="18" charset="0"/>
                <a:cs typeface="Times New Roman" pitchFamily="18" charset="0"/>
              </a:rPr>
              <a:t>problems as more manageable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Become </a:t>
            </a:r>
            <a:r>
              <a:rPr lang="en-US" dirty="0">
                <a:latin typeface="Times New Roman" pitchFamily="18" charset="0"/>
                <a:cs typeface="Times New Roman" pitchFamily="18" charset="0"/>
              </a:rPr>
              <a:t>motivated to take action </a:t>
            </a:r>
          </a:p>
          <a:p>
            <a:r>
              <a:rPr lang="en-US" dirty="0" smtClean="0">
                <a:latin typeface="Times New Roman" pitchFamily="18" charset="0"/>
                <a:cs typeface="Times New Roman" pitchFamily="18" charset="0"/>
              </a:rPr>
              <a:t>Develop </a:t>
            </a:r>
            <a:r>
              <a:rPr lang="en-US" dirty="0">
                <a:latin typeface="Times New Roman" pitchFamily="18" charset="0"/>
                <a:cs typeface="Times New Roman" pitchFamily="18" charset="0"/>
              </a:rPr>
              <a:t>greater hope, confidence, motivation, and </a:t>
            </a:r>
            <a:r>
              <a:rPr lang="en-US" dirty="0" smtClean="0">
                <a:latin typeface="Times New Roman" pitchFamily="18" charset="0"/>
                <a:cs typeface="Times New Roman" pitchFamily="18" charset="0"/>
              </a:rPr>
              <a:t>self-acceptance</a:t>
            </a:r>
          </a:p>
          <a:p>
            <a:r>
              <a:rPr lang="en-US" dirty="0" smtClean="0">
                <a:latin typeface="Times New Roman" pitchFamily="18" charset="0"/>
                <a:cs typeface="Times New Roman" pitchFamily="18" charset="0"/>
              </a:rPr>
              <a:t>More </a:t>
            </a:r>
            <a:r>
              <a:rPr lang="en-US" dirty="0">
                <a:latin typeface="Times New Roman" pitchFamily="18" charset="0"/>
                <a:cs typeface="Times New Roman" pitchFamily="18" charset="0"/>
              </a:rPr>
              <a:t>clearly recognize and understand his or her emotional reactions </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Acquire </a:t>
            </a:r>
            <a:r>
              <a:rPr lang="en-US" dirty="0">
                <a:latin typeface="Times New Roman" pitchFamily="18" charset="0"/>
                <a:cs typeface="Times New Roman" pitchFamily="18" charset="0"/>
              </a:rPr>
              <a:t>greater insight </a:t>
            </a:r>
          </a:p>
          <a:p>
            <a:r>
              <a:rPr lang="en-US" dirty="0" smtClean="0">
                <a:latin typeface="Times New Roman" pitchFamily="18" charset="0"/>
                <a:cs typeface="Times New Roman" pitchFamily="18" charset="0"/>
              </a:rPr>
              <a:t>Reduce </a:t>
            </a:r>
            <a:r>
              <a:rPr lang="en-US" dirty="0">
                <a:latin typeface="Times New Roman" pitchFamily="18" charset="0"/>
                <a:cs typeface="Times New Roman" pitchFamily="18" charset="0"/>
              </a:rPr>
              <a:t>his or her defensiveness </a:t>
            </a:r>
            <a:endParaRPr lang="en-US"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For </a:t>
            </a:r>
            <a:r>
              <a:rPr lang="en-US" dirty="0">
                <a:latin typeface="Times New Roman" pitchFamily="18" charset="0"/>
                <a:cs typeface="Times New Roman" pitchFamily="18" charset="0"/>
              </a:rPr>
              <a:t>some clients with considerable ego strength who are anxious or in crisis, this intervention may be sufficient to resolve the problem.</a:t>
            </a:r>
          </a:p>
        </p:txBody>
      </p:sp>
      <p:sp>
        <p:nvSpPr>
          <p:cNvPr id="3" name="Title 2"/>
          <p:cNvSpPr>
            <a:spLocks noGrp="1"/>
          </p:cNvSpPr>
          <p:nvPr>
            <p:ph type="title"/>
          </p:nvPr>
        </p:nvSpPr>
        <p:spPr/>
        <p:txBody>
          <a:bodyPr>
            <a:noAutofit/>
          </a:bodyPr>
          <a:lstStyle/>
          <a:p>
            <a:r>
              <a:rPr lang="en-US" sz="2800" dirty="0">
                <a:latin typeface="Times New Roman" pitchFamily="18" charset="0"/>
                <a:cs typeface="Times New Roman" pitchFamily="18" charset="0"/>
              </a:rPr>
              <a:t>1) Exploration/Description/Ventilation</a:t>
            </a:r>
          </a:p>
        </p:txBody>
      </p:sp>
    </p:spTree>
    <p:extLst>
      <p:ext uri="{BB962C8B-B14F-4D97-AF65-F5344CB8AC3E}">
        <p14:creationId xmlns:p14="http://schemas.microsoft.com/office/powerpoint/2010/main" val="3951820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2100" dirty="0">
                <a:latin typeface="Times New Roman" pitchFamily="18" charset="0"/>
                <a:cs typeface="Times New Roman" pitchFamily="18" charset="0"/>
              </a:rPr>
              <a:t>With this strategy the social worker first facilitates exploration/description/ventilation, and then guides the client into a focused, detailed review of thoughts and feelings related to the presenting issue. The social </a:t>
            </a:r>
            <a:r>
              <a:rPr lang="en-US" sz="2100" dirty="0" smtClean="0">
                <a:latin typeface="Times New Roman" pitchFamily="18" charset="0"/>
                <a:cs typeface="Times New Roman" pitchFamily="18" charset="0"/>
              </a:rPr>
              <a:t>worker:</a:t>
            </a:r>
          </a:p>
          <a:p>
            <a:r>
              <a:rPr lang="en-US" sz="2100" dirty="0" smtClean="0">
                <a:latin typeface="Times New Roman" pitchFamily="18" charset="0"/>
                <a:cs typeface="Times New Roman" pitchFamily="18" charset="0"/>
              </a:rPr>
              <a:t>Makes </a:t>
            </a:r>
            <a:r>
              <a:rPr lang="en-US" sz="2100" dirty="0">
                <a:latin typeface="Times New Roman" pitchFamily="18" charset="0"/>
                <a:cs typeface="Times New Roman" pitchFamily="18" charset="0"/>
              </a:rPr>
              <a:t>comments, asks questions, offers tentative explanations, and provides nonverbal communications that promote the client’s reflective </a:t>
            </a:r>
            <a:r>
              <a:rPr lang="en-US" sz="2100" dirty="0" smtClean="0">
                <a:latin typeface="Times New Roman" pitchFamily="18" charset="0"/>
                <a:cs typeface="Times New Roman" pitchFamily="18" charset="0"/>
              </a:rPr>
              <a:t>capacity</a:t>
            </a:r>
          </a:p>
          <a:p>
            <a:r>
              <a:rPr lang="en-US" sz="2100" dirty="0" smtClean="0">
                <a:latin typeface="Times New Roman" pitchFamily="18" charset="0"/>
                <a:cs typeface="Times New Roman" pitchFamily="18" charset="0"/>
              </a:rPr>
              <a:t>Leads </a:t>
            </a:r>
            <a:r>
              <a:rPr lang="en-US" sz="2100" dirty="0">
                <a:latin typeface="Times New Roman" pitchFamily="18" charset="0"/>
                <a:cs typeface="Times New Roman" pitchFamily="18" charset="0"/>
              </a:rPr>
              <a:t>discussions of the pros and cons of the client’s taking certain </a:t>
            </a:r>
            <a:r>
              <a:rPr lang="en-US" sz="2100" dirty="0" smtClean="0">
                <a:latin typeface="Times New Roman" pitchFamily="18" charset="0"/>
                <a:cs typeface="Times New Roman" pitchFamily="18" charset="0"/>
              </a:rPr>
              <a:t>actions</a:t>
            </a:r>
          </a:p>
          <a:p>
            <a:r>
              <a:rPr lang="en-US" sz="2100" dirty="0" smtClean="0">
                <a:latin typeface="Times New Roman" pitchFamily="18" charset="0"/>
                <a:cs typeface="Times New Roman" pitchFamily="18" charset="0"/>
              </a:rPr>
              <a:t>Assumes </a:t>
            </a:r>
            <a:r>
              <a:rPr lang="en-US" sz="2100" dirty="0">
                <a:latin typeface="Times New Roman" pitchFamily="18" charset="0"/>
                <a:cs typeface="Times New Roman" pitchFamily="18" charset="0"/>
              </a:rPr>
              <a:t>a moderately </a:t>
            </a:r>
            <a:r>
              <a:rPr lang="en-US" sz="2100" dirty="0" smtClean="0">
                <a:latin typeface="Times New Roman" pitchFamily="18" charset="0"/>
                <a:cs typeface="Times New Roman" pitchFamily="18" charset="0"/>
              </a:rPr>
              <a:t>directive stance</a:t>
            </a:r>
            <a:r>
              <a:rPr lang="en-US" sz="2100" dirty="0">
                <a:latin typeface="Times New Roman" pitchFamily="18" charset="0"/>
                <a:cs typeface="Times New Roman" pitchFamily="18" charset="0"/>
              </a:rPr>
              <a:t>, perhaps including confrontation </a:t>
            </a:r>
          </a:p>
          <a:p>
            <a:r>
              <a:rPr lang="en-US" sz="2100" dirty="0" smtClean="0">
                <a:latin typeface="Times New Roman" pitchFamily="18" charset="0"/>
                <a:cs typeface="Times New Roman" pitchFamily="18" charset="0"/>
              </a:rPr>
              <a:t>Provides </a:t>
            </a:r>
            <a:r>
              <a:rPr lang="en-US" sz="2100" dirty="0">
                <a:latin typeface="Times New Roman" pitchFamily="18" charset="0"/>
                <a:cs typeface="Times New Roman" pitchFamily="18" charset="0"/>
              </a:rPr>
              <a:t>here-and-now interpretations of client behavior</a:t>
            </a:r>
          </a:p>
        </p:txBody>
      </p:sp>
      <p:sp>
        <p:nvSpPr>
          <p:cNvPr id="3" name="Title 2"/>
          <p:cNvSpPr>
            <a:spLocks noGrp="1"/>
          </p:cNvSpPr>
          <p:nvPr>
            <p:ph type="title"/>
          </p:nvPr>
        </p:nvSpPr>
        <p:spPr/>
        <p:txBody>
          <a:bodyPr>
            <a:normAutofit/>
          </a:bodyPr>
          <a:lstStyle/>
          <a:p>
            <a:r>
              <a:rPr lang="en-US" sz="3200" dirty="0">
                <a:latin typeface="Times New Roman" pitchFamily="18" charset="0"/>
                <a:cs typeface="Times New Roman" pitchFamily="18" charset="0"/>
              </a:rPr>
              <a:t>2) Person-Situation Reflection</a:t>
            </a:r>
          </a:p>
        </p:txBody>
      </p:sp>
    </p:spTree>
    <p:extLst>
      <p:ext uri="{BB962C8B-B14F-4D97-AF65-F5344CB8AC3E}">
        <p14:creationId xmlns:p14="http://schemas.microsoft.com/office/powerpoint/2010/main" val="38303953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109728" indent="0" algn="ctr">
              <a:buNone/>
            </a:pPr>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Questions and Answers </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Title 2"/>
          <p:cNvSpPr>
            <a:spLocks noGrp="1"/>
          </p:cNvSpPr>
          <p:nvPr>
            <p:ph type="title"/>
          </p:nvPr>
        </p:nvSpPr>
        <p:spPr/>
        <p:txBody>
          <a:bodyPr/>
          <a:lstStyle/>
          <a:p>
            <a:r>
              <a:rPr lang="en-US" dirty="0" smtClean="0"/>
              <a:t>.</a:t>
            </a:r>
            <a:endParaRPr lang="en-US" dirty="0"/>
          </a:p>
        </p:txBody>
      </p:sp>
    </p:spTree>
    <p:extLst>
      <p:ext uri="{BB962C8B-B14F-4D97-AF65-F5344CB8AC3E}">
        <p14:creationId xmlns:p14="http://schemas.microsoft.com/office/powerpoint/2010/main" val="5458199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Definition of theory</a:t>
            </a:r>
          </a:p>
          <a:p>
            <a:r>
              <a:rPr lang="en-US" dirty="0" smtClean="0">
                <a:latin typeface="Times New Roman" pitchFamily="18" charset="0"/>
                <a:cs typeface="Times New Roman" pitchFamily="18" charset="0"/>
              </a:rPr>
              <a:t>Concept of theory</a:t>
            </a:r>
          </a:p>
          <a:p>
            <a:r>
              <a:rPr lang="en-US" dirty="0" smtClean="0">
                <a:latin typeface="Times New Roman" pitchFamily="18" charset="0"/>
                <a:cs typeface="Times New Roman" pitchFamily="18" charset="0"/>
              </a:rPr>
              <a:t>The structure of the theory</a:t>
            </a:r>
          </a:p>
          <a:p>
            <a:pPr marL="681228" indent="-571500">
              <a:buFont typeface="+mj-lt"/>
              <a:buAutoNum type="romanUcPeriod"/>
            </a:pPr>
            <a:r>
              <a:rPr lang="en-US" dirty="0" smtClean="0">
                <a:latin typeface="Times New Roman" pitchFamily="18" charset="0"/>
                <a:cs typeface="Times New Roman" pitchFamily="18" charset="0"/>
              </a:rPr>
              <a:t>Id </a:t>
            </a:r>
          </a:p>
          <a:p>
            <a:pPr marL="681228" indent="-571500">
              <a:buFont typeface="+mj-lt"/>
              <a:buAutoNum type="romanUcPeriod"/>
            </a:pPr>
            <a:r>
              <a:rPr lang="en-US" dirty="0" smtClean="0">
                <a:latin typeface="Times New Roman" pitchFamily="18" charset="0"/>
                <a:cs typeface="Times New Roman" pitchFamily="18" charset="0"/>
              </a:rPr>
              <a:t>Ego </a:t>
            </a:r>
          </a:p>
          <a:p>
            <a:pPr marL="681228" indent="-571500">
              <a:buFont typeface="+mj-lt"/>
              <a:buAutoNum type="romanUcPeriod"/>
            </a:pPr>
            <a:r>
              <a:rPr lang="en-US" dirty="0" smtClean="0">
                <a:latin typeface="Times New Roman" pitchFamily="18" charset="0"/>
                <a:cs typeface="Times New Roman" pitchFamily="18" charset="0"/>
              </a:rPr>
              <a:t>Super ego</a:t>
            </a:r>
          </a:p>
          <a:p>
            <a:r>
              <a:rPr lang="en-US" dirty="0" smtClean="0">
                <a:latin typeface="Times New Roman" pitchFamily="18" charset="0"/>
                <a:cs typeface="Times New Roman" pitchFamily="18" charset="0"/>
              </a:rPr>
              <a:t>Freud </a:t>
            </a:r>
            <a:r>
              <a:rPr lang="en-US" dirty="0">
                <a:latin typeface="Times New Roman" pitchFamily="18" charset="0"/>
                <a:cs typeface="Times New Roman" pitchFamily="18" charset="0"/>
              </a:rPr>
              <a:t>Stages of </a:t>
            </a:r>
            <a:r>
              <a:rPr lang="en-US" dirty="0" smtClean="0">
                <a:latin typeface="Times New Roman" pitchFamily="18" charset="0"/>
                <a:cs typeface="Times New Roman" pitchFamily="18" charset="0"/>
              </a:rPr>
              <a:t>personality Development</a:t>
            </a:r>
          </a:p>
          <a:p>
            <a:r>
              <a:rPr lang="en-US" dirty="0" smtClean="0">
                <a:latin typeface="Times New Roman" pitchFamily="18" charset="0"/>
                <a:cs typeface="Times New Roman" pitchFamily="18" charset="0"/>
              </a:rPr>
              <a:t>The defense mechanism</a:t>
            </a:r>
          </a:p>
          <a:p>
            <a:r>
              <a:rPr lang="en-US" dirty="0" smtClean="0">
                <a:latin typeface="Times New Roman" pitchFamily="18" charset="0"/>
                <a:cs typeface="Times New Roman" pitchFamily="18" charset="0"/>
              </a:rPr>
              <a:t>Intervention strategies based on psychoanalytic theory</a:t>
            </a:r>
            <a:endParaRPr lang="en-US" dirty="0">
              <a:latin typeface="Times New Roman" pitchFamily="18" charset="0"/>
              <a:cs typeface="Times New Roman" pitchFamily="18" charset="0"/>
            </a:endParaRPr>
          </a:p>
          <a:p>
            <a:endParaRPr lang="en-US" dirty="0" smtClean="0"/>
          </a:p>
          <a:p>
            <a:endParaRPr lang="en-US" dirty="0"/>
          </a:p>
        </p:txBody>
      </p:sp>
      <p:sp>
        <p:nvSpPr>
          <p:cNvPr id="3" name="Title 2"/>
          <p:cNvSpPr>
            <a:spLocks noGrp="1"/>
          </p:cNvSpPr>
          <p:nvPr>
            <p:ph type="title"/>
          </p:nvPr>
        </p:nvSpPr>
        <p:spPr/>
        <p:txBody>
          <a:bodyPr/>
          <a:lstStyle/>
          <a:p>
            <a:r>
              <a:rPr lang="en-US" dirty="0" smtClean="0"/>
              <a:t>Contents </a:t>
            </a:r>
            <a:endParaRPr lang="en-US" dirty="0"/>
          </a:p>
        </p:txBody>
      </p:sp>
    </p:spTree>
    <p:extLst>
      <p:ext uri="{BB962C8B-B14F-4D97-AF65-F5344CB8AC3E}">
        <p14:creationId xmlns:p14="http://schemas.microsoft.com/office/powerpoint/2010/main" val="7940867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dirty="0" smtClean="0">
                <a:latin typeface="Times New Roman" pitchFamily="18" charset="0"/>
                <a:cs typeface="Times New Roman" pitchFamily="18" charset="0"/>
              </a:rPr>
              <a:t>The psychoanalytic </a:t>
            </a:r>
            <a:r>
              <a:rPr lang="en-US" dirty="0">
                <a:latin typeface="Times New Roman" pitchFamily="18" charset="0"/>
                <a:cs typeface="Times New Roman" pitchFamily="18" charset="0"/>
              </a:rPr>
              <a:t>theory of personality </a:t>
            </a:r>
            <a:r>
              <a:rPr lang="en-US" dirty="0" smtClean="0">
                <a:latin typeface="Times New Roman" pitchFamily="18" charset="0"/>
                <a:cs typeface="Times New Roman" pitchFamily="18" charset="0"/>
              </a:rPr>
              <a:t>was developed by </a:t>
            </a:r>
            <a:r>
              <a:rPr lang="en-US" dirty="0">
                <a:latin typeface="Times New Roman" pitchFamily="18" charset="0"/>
                <a:cs typeface="Times New Roman" pitchFamily="18" charset="0"/>
              </a:rPr>
              <a:t>Sigmund </a:t>
            </a:r>
            <a:r>
              <a:rPr lang="en-US" dirty="0" smtClean="0">
                <a:latin typeface="Times New Roman" pitchFamily="18" charset="0"/>
                <a:cs typeface="Times New Roman" pitchFamily="18" charset="0"/>
              </a:rPr>
              <a:t>Freud.</a:t>
            </a:r>
          </a:p>
          <a:p>
            <a:pPr marL="109728" indent="0">
              <a:buNone/>
            </a:pPr>
            <a:endParaRPr lang="en-US" dirty="0" smtClean="0">
              <a:latin typeface="Times New Roman" pitchFamily="18" charset="0"/>
              <a:cs typeface="Times New Roman" pitchFamily="18" charset="0"/>
            </a:endParaRPr>
          </a:p>
          <a:p>
            <a:pPr marL="109728" indent="0">
              <a:buNone/>
            </a:pPr>
            <a:r>
              <a:rPr lang="en-US" b="1" u="sng" dirty="0" smtClean="0">
                <a:latin typeface="Times New Roman" pitchFamily="18" charset="0"/>
                <a:cs typeface="Times New Roman" pitchFamily="18" charset="0"/>
              </a:rPr>
              <a:t>Definition Psychoanalytic theory:</a:t>
            </a:r>
          </a:p>
          <a:p>
            <a:pPr marL="109728" indent="0">
              <a:buNone/>
            </a:pPr>
            <a:endParaRPr lang="en-US" b="1" u="sng"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This theory stats that human </a:t>
            </a:r>
            <a:r>
              <a:rPr lang="en-US" dirty="0">
                <a:latin typeface="Times New Roman" pitchFamily="18" charset="0"/>
                <a:cs typeface="Times New Roman" pitchFamily="18" charset="0"/>
              </a:rPr>
              <a:t>behavior is the result of the interactions among three component parts of the </a:t>
            </a:r>
            <a:r>
              <a:rPr lang="en-US" dirty="0" smtClean="0">
                <a:latin typeface="Times New Roman" pitchFamily="18" charset="0"/>
                <a:cs typeface="Times New Roman" pitchFamily="18" charset="0"/>
              </a:rPr>
              <a:t>mind</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a:t>
            </a:r>
            <a:r>
              <a:rPr lang="en-US" b="1" dirty="0" smtClean="0">
                <a:latin typeface="Times New Roman" pitchFamily="18" charset="0"/>
                <a:cs typeface="Times New Roman" pitchFamily="18" charset="0"/>
              </a:rPr>
              <a:t>id, ego and supper ego</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This </a:t>
            </a:r>
            <a:r>
              <a:rPr lang="en-US" dirty="0" smtClean="0">
                <a:latin typeface="Times New Roman" pitchFamily="18" charset="0"/>
                <a:cs typeface="Times New Roman" pitchFamily="18" charset="0"/>
              </a:rPr>
              <a:t>theory places </a:t>
            </a:r>
            <a:r>
              <a:rPr lang="en-US" dirty="0">
                <a:latin typeface="Times New Roman" pitchFamily="18" charset="0"/>
                <a:cs typeface="Times New Roman" pitchFamily="18" charset="0"/>
              </a:rPr>
              <a:t>great emphasis on the role of unconscious </a:t>
            </a:r>
            <a:r>
              <a:rPr lang="en-US" dirty="0" smtClean="0">
                <a:latin typeface="Times New Roman" pitchFamily="18" charset="0"/>
                <a:cs typeface="Times New Roman" pitchFamily="18" charset="0"/>
              </a:rPr>
              <a:t>mental processes in </a:t>
            </a:r>
            <a:r>
              <a:rPr lang="en-US" dirty="0">
                <a:latin typeface="Times New Roman" pitchFamily="18" charset="0"/>
                <a:cs typeface="Times New Roman" pitchFamily="18" charset="0"/>
              </a:rPr>
              <a:t>shaping behavior and personality.</a:t>
            </a:r>
          </a:p>
        </p:txBody>
      </p:sp>
      <p:sp>
        <p:nvSpPr>
          <p:cNvPr id="2" name="Title 1"/>
          <p:cNvSpPr>
            <a:spLocks noGrp="1"/>
          </p:cNvSpPr>
          <p:nvPr>
            <p:ph type="title"/>
          </p:nvPr>
        </p:nvSpPr>
        <p:spPr/>
        <p:txBody>
          <a:bodyPr>
            <a:normAutofit fontScale="90000"/>
          </a:bodyPr>
          <a:lstStyle/>
          <a:p>
            <a:r>
              <a:rPr lang="en-US" dirty="0">
                <a:effectLst/>
              </a:rPr>
              <a:t>Psychoanalytic Theory </a:t>
            </a:r>
            <a:br>
              <a:rPr lang="en-US" dirty="0">
                <a:effectLst/>
              </a:rPr>
            </a:br>
            <a:endParaRPr lang="en-US" dirty="0"/>
          </a:p>
        </p:txBody>
      </p:sp>
    </p:spTree>
    <p:extLst>
      <p:ext uri="{BB962C8B-B14F-4D97-AF65-F5344CB8AC3E}">
        <p14:creationId xmlns:p14="http://schemas.microsoft.com/office/powerpoint/2010/main" val="41005064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09728" indent="0">
              <a:buNone/>
            </a:pPr>
            <a:endParaRPr lang="en-US"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According </a:t>
            </a:r>
            <a:r>
              <a:rPr lang="en-US" dirty="0">
                <a:latin typeface="Times New Roman" pitchFamily="18" charset="0"/>
                <a:cs typeface="Times New Roman" pitchFamily="18" charset="0"/>
              </a:rPr>
              <a:t>to Freud, our personality develops from the interactions among </a:t>
            </a: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three fundamental structures of the </a:t>
            </a:r>
            <a:r>
              <a:rPr lang="en-US" dirty="0" smtClean="0">
                <a:latin typeface="Times New Roman" pitchFamily="18" charset="0"/>
                <a:cs typeface="Times New Roman" pitchFamily="18" charset="0"/>
              </a:rPr>
              <a:t>mind</a:t>
            </a:r>
            <a:r>
              <a:rPr lang="en-US" dirty="0">
                <a:latin typeface="Times New Roman" pitchFamily="18" charset="0"/>
                <a:cs typeface="Times New Roman" pitchFamily="18" charset="0"/>
              </a:rPr>
              <a:t>: the id, ego, and superego. Conflicts among these three structures, and our efforts to find balance among what each of them </a:t>
            </a:r>
            <a:r>
              <a:rPr lang="en-US" dirty="0">
                <a:solidFill>
                  <a:srgbClr val="FF0000"/>
                </a:solidFill>
                <a:latin typeface="Times New Roman" pitchFamily="18" charset="0"/>
                <a:cs typeface="Times New Roman" pitchFamily="18" charset="0"/>
              </a:rPr>
              <a:t>“desires,” </a:t>
            </a:r>
            <a:r>
              <a:rPr lang="en-US" dirty="0">
                <a:latin typeface="Times New Roman" pitchFamily="18" charset="0"/>
                <a:cs typeface="Times New Roman" pitchFamily="18" charset="0"/>
              </a:rPr>
              <a:t>determines how we behave and approach the world. </a:t>
            </a:r>
            <a:endParaRPr lang="en-US"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In any situation we try to make a balance between: </a:t>
            </a:r>
            <a:r>
              <a:rPr lang="en-US" dirty="0">
                <a:solidFill>
                  <a:schemeClr val="accent2"/>
                </a:solidFill>
                <a:latin typeface="Times New Roman" pitchFamily="18" charset="0"/>
                <a:cs typeface="Times New Roman" pitchFamily="18" charset="0"/>
              </a:rPr>
              <a:t>our biological aggressive and pleasure-seeking drives</a:t>
            </a:r>
            <a:r>
              <a:rPr lang="en-US" dirty="0">
                <a:latin typeface="Times New Roman" pitchFamily="18" charset="0"/>
                <a:cs typeface="Times New Roman" pitchFamily="18" charset="0"/>
              </a:rPr>
              <a:t> </a:t>
            </a:r>
            <a:r>
              <a:rPr lang="en-US" b="1" dirty="0" err="1" smtClean="0">
                <a:latin typeface="Times New Roman" pitchFamily="18" charset="0"/>
                <a:cs typeface="Times New Roman" pitchFamily="18" charset="0"/>
              </a:rPr>
              <a:t>vs</a:t>
            </a:r>
            <a:r>
              <a:rPr lang="en-US" dirty="0">
                <a:solidFill>
                  <a:srgbClr val="00B050"/>
                </a:solidFill>
                <a:latin typeface="Times New Roman" pitchFamily="18" charset="0"/>
                <a:cs typeface="Times New Roman" pitchFamily="18" charset="0"/>
              </a:rPr>
              <a:t> </a:t>
            </a:r>
            <a:r>
              <a:rPr lang="en-US" dirty="0" smtClean="0">
                <a:solidFill>
                  <a:srgbClr val="00B050"/>
                </a:solidFill>
                <a:latin typeface="Times New Roman" pitchFamily="18" charset="0"/>
                <a:cs typeface="Times New Roman" pitchFamily="18" charset="0"/>
              </a:rPr>
              <a:t>our </a:t>
            </a:r>
            <a:r>
              <a:rPr lang="en-US" dirty="0">
                <a:solidFill>
                  <a:srgbClr val="00B050"/>
                </a:solidFill>
                <a:latin typeface="Times New Roman" pitchFamily="18" charset="0"/>
                <a:cs typeface="Times New Roman" pitchFamily="18" charset="0"/>
              </a:rPr>
              <a:t>socialized internal control over those drives.</a:t>
            </a:r>
          </a:p>
        </p:txBody>
      </p:sp>
      <p:sp>
        <p:nvSpPr>
          <p:cNvPr id="2" name="Title 1"/>
          <p:cNvSpPr>
            <a:spLocks noGrp="1"/>
          </p:cNvSpPr>
          <p:nvPr>
            <p:ph type="title"/>
          </p:nvPr>
        </p:nvSpPr>
        <p:spPr/>
        <p:txBody>
          <a:bodyPr>
            <a:normAutofit/>
          </a:bodyPr>
          <a:lstStyle/>
          <a:p>
            <a:r>
              <a:rPr lang="en-US" dirty="0" smtClean="0">
                <a:latin typeface="Times New Roman" pitchFamily="18" charset="0"/>
                <a:cs typeface="Times New Roman" pitchFamily="18" charset="0"/>
              </a:rPr>
              <a:t>Concept of Psychoanalytic theory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30013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66775" y="1862931"/>
            <a:ext cx="7410450" cy="2099469"/>
          </a:xfrm>
        </p:spPr>
      </p:pic>
      <p:sp>
        <p:nvSpPr>
          <p:cNvPr id="2" name="Title 1"/>
          <p:cNvSpPr>
            <a:spLocks noGrp="1"/>
          </p:cNvSpPr>
          <p:nvPr>
            <p:ph type="title"/>
          </p:nvPr>
        </p:nvSpPr>
        <p:spPr/>
        <p:txBody>
          <a:bodyPr/>
          <a:lstStyle/>
          <a:p>
            <a:r>
              <a:rPr lang="en-US" dirty="0" smtClean="0"/>
              <a:t>Id ego supper ego</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0" y="4343400"/>
            <a:ext cx="6257925" cy="1981200"/>
          </a:xfrm>
          <a:prstGeom prst="rect">
            <a:avLst/>
          </a:prstGeom>
        </p:spPr>
      </p:pic>
    </p:spTree>
    <p:extLst>
      <p:ext uri="{BB962C8B-B14F-4D97-AF65-F5344CB8AC3E}">
        <p14:creationId xmlns:p14="http://schemas.microsoft.com/office/powerpoint/2010/main" val="4033294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The id is the </a:t>
            </a:r>
            <a:r>
              <a:rPr lang="en-US" dirty="0" smtClean="0">
                <a:latin typeface="Times New Roman" pitchFamily="18" charset="0"/>
                <a:cs typeface="Times New Roman" pitchFamily="18" charset="0"/>
              </a:rPr>
              <a:t>first and unconscious component </a:t>
            </a:r>
            <a:r>
              <a:rPr lang="en-US" dirty="0">
                <a:latin typeface="Times New Roman" pitchFamily="18" charset="0"/>
                <a:cs typeface="Times New Roman" pitchFamily="18" charset="0"/>
              </a:rPr>
              <a:t>of personality.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id is the impulsive </a:t>
            </a:r>
            <a:r>
              <a:rPr lang="en-US" dirty="0" smtClean="0">
                <a:latin typeface="Times New Roman" pitchFamily="18" charset="0"/>
                <a:cs typeface="Times New Roman" pitchFamily="18" charset="0"/>
              </a:rPr>
              <a:t>(hasty) </a:t>
            </a:r>
            <a:r>
              <a:rPr lang="en-US" dirty="0">
                <a:latin typeface="Times New Roman" pitchFamily="18" charset="0"/>
                <a:cs typeface="Times New Roman" pitchFamily="18" charset="0"/>
              </a:rPr>
              <a:t>part of our psyche which responds directly and immediately to the </a:t>
            </a:r>
            <a:r>
              <a:rPr lang="en-US" dirty="0" smtClean="0">
                <a:latin typeface="Times New Roman" pitchFamily="18" charset="0"/>
                <a:cs typeface="Times New Roman" pitchFamily="18" charset="0"/>
              </a:rPr>
              <a:t>stimulus. </a:t>
            </a:r>
            <a:r>
              <a:rPr lang="en-US" dirty="0">
                <a:latin typeface="Times New Roman" pitchFamily="18" charset="0"/>
                <a:cs typeface="Times New Roman" pitchFamily="18" charset="0"/>
              </a:rPr>
              <a:t>The personality of the newborn child is all id and only later does it develop an ego and super-ego.</a:t>
            </a:r>
          </a:p>
          <a:p>
            <a:r>
              <a:rPr lang="en-US" dirty="0">
                <a:latin typeface="Times New Roman" pitchFamily="18" charset="0"/>
                <a:cs typeface="Times New Roman" pitchFamily="18" charset="0"/>
              </a:rPr>
              <a:t>The id remains infantile in its function throughout a persons life and does not change with time or experience, as it is not in touch with the external world. The id is not affected by reality, logic or the everyday world, as it operates within the unconscious part of the mind.</a:t>
            </a:r>
          </a:p>
          <a:p>
            <a:pPr marL="109728" indent="0">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The ID</a:t>
            </a:r>
            <a:endParaRPr lang="en-US" dirty="0"/>
          </a:p>
        </p:txBody>
      </p:sp>
    </p:spTree>
    <p:extLst>
      <p:ext uri="{BB962C8B-B14F-4D97-AF65-F5344CB8AC3E}">
        <p14:creationId xmlns:p14="http://schemas.microsoft.com/office/powerpoint/2010/main" val="1349631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dirty="0">
                <a:latin typeface="Times New Roman" pitchFamily="18" charset="0"/>
                <a:cs typeface="Times New Roman" pitchFamily="18" charset="0"/>
              </a:rPr>
              <a:t>The id operates on the pleasure </a:t>
            </a:r>
            <a:r>
              <a:rPr lang="en-US" dirty="0" smtClean="0">
                <a:latin typeface="Times New Roman" pitchFamily="18" charset="0"/>
                <a:cs typeface="Times New Roman" pitchFamily="18" charset="0"/>
              </a:rPr>
              <a:t>principle, </a:t>
            </a:r>
            <a:r>
              <a:rPr lang="en-US" dirty="0">
                <a:latin typeface="Times New Roman" pitchFamily="18" charset="0"/>
                <a:cs typeface="Times New Roman" pitchFamily="18" charset="0"/>
              </a:rPr>
              <a:t>which is the idea that every wishful impulse should be satisfied immediately, regardless of the consequences. When the id achieves its demands, we experience pleasure when it is denied we experience </a:t>
            </a:r>
            <a:r>
              <a:rPr lang="en-US" dirty="0" smtClean="0">
                <a:latin typeface="Times New Roman" pitchFamily="18" charset="0"/>
                <a:cs typeface="Times New Roman" pitchFamily="18" charset="0"/>
              </a:rPr>
              <a:t>‘unpleased’ </a:t>
            </a:r>
            <a:r>
              <a:rPr lang="en-US" dirty="0">
                <a:latin typeface="Times New Roman" pitchFamily="18" charset="0"/>
                <a:cs typeface="Times New Roman" pitchFamily="18" charset="0"/>
              </a:rPr>
              <a:t>or tension</a:t>
            </a:r>
            <a:r>
              <a:rPr lang="en-US" dirty="0" smtClean="0">
                <a:latin typeface="Times New Roman" pitchFamily="18" charset="0"/>
                <a:cs typeface="Times New Roman" pitchFamily="18" charset="0"/>
              </a:rPr>
              <a:t>.</a:t>
            </a:r>
          </a:p>
          <a:p>
            <a:pPr marL="109728" indent="0">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ID…</a:t>
            </a:r>
            <a:endParaRPr lang="en-US" dirty="0"/>
          </a:p>
        </p:txBody>
      </p:sp>
    </p:spTree>
    <p:extLst>
      <p:ext uri="{BB962C8B-B14F-4D97-AF65-F5344CB8AC3E}">
        <p14:creationId xmlns:p14="http://schemas.microsoft.com/office/powerpoint/2010/main" val="26175378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The ego develops to mediate between the unrealistic id and the external real world. It is the decision-making component of personality. Ideally, the ego works by reason, whereas the id is chaotic and unreasonable.</a:t>
            </a:r>
          </a:p>
          <a:p>
            <a:r>
              <a:rPr lang="en-US" dirty="0">
                <a:latin typeface="Times New Roman" pitchFamily="18" charset="0"/>
                <a:cs typeface="Times New Roman" pitchFamily="18" charset="0"/>
              </a:rPr>
              <a:t>The ego operates according to the reality principle, working out realistic ways of satisfying the id’s demands, often compromising or postponing satisfaction to avoid negative consequences of society. The ego considers social realities and norms, etiquette and rules in deciding how to behave.</a:t>
            </a:r>
          </a:p>
          <a:p>
            <a:r>
              <a:rPr lang="en-US" dirty="0">
                <a:latin typeface="Times New Roman" pitchFamily="18" charset="0"/>
                <a:cs typeface="Times New Roman" pitchFamily="18" charset="0"/>
              </a:rPr>
              <a:t>Like the id, the ego seeks pleasure (i.e., tension reduction) and avoids pain, but unlike the id, the ego is concerned with devising a realistic strategy to obtain pleasure.</a:t>
            </a:r>
          </a:p>
          <a:p>
            <a:pPr marL="109728" indent="0">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Ego…</a:t>
            </a:r>
            <a:endParaRPr lang="en-US" dirty="0"/>
          </a:p>
        </p:txBody>
      </p:sp>
    </p:spTree>
    <p:extLst>
      <p:ext uri="{BB962C8B-B14F-4D97-AF65-F5344CB8AC3E}">
        <p14:creationId xmlns:p14="http://schemas.microsoft.com/office/powerpoint/2010/main" val="4917028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a:latin typeface="Times New Roman" pitchFamily="18" charset="0"/>
                <a:cs typeface="Times New Roman" pitchFamily="18" charset="0"/>
              </a:rPr>
              <a:t>If the ego fails in its attempt to use the reality principle, and anxiety is experienced, </a:t>
            </a:r>
            <a:r>
              <a:rPr lang="en-US" sz="2400" dirty="0">
                <a:latin typeface="Times New Roman" pitchFamily="18" charset="0"/>
                <a:cs typeface="Times New Roman" pitchFamily="18" charset="0"/>
                <a:hlinkClick r:id="rId2"/>
              </a:rPr>
              <a:t>unconscious defense mechanisms</a:t>
            </a:r>
            <a:r>
              <a:rPr lang="en-US" sz="2400" dirty="0">
                <a:latin typeface="Times New Roman" pitchFamily="18" charset="0"/>
                <a:cs typeface="Times New Roman" pitchFamily="18" charset="0"/>
              </a:rPr>
              <a:t> are employed, to help </a:t>
            </a:r>
            <a:r>
              <a:rPr lang="en-US" sz="2400" dirty="0" smtClean="0">
                <a:latin typeface="Times New Roman" pitchFamily="18" charset="0"/>
                <a:cs typeface="Times New Roman" pitchFamily="18" charset="0"/>
              </a:rPr>
              <a:t>tackle unpleasant </a:t>
            </a:r>
            <a:r>
              <a:rPr lang="en-US" sz="2400" dirty="0">
                <a:latin typeface="Times New Roman" pitchFamily="18" charset="0"/>
                <a:cs typeface="Times New Roman" pitchFamily="18" charset="0"/>
              </a:rPr>
              <a:t>feelings (i.e., anxiety</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The ego engages in secondary process thinking, which is rational, realistic, and orientated towards problem-solving</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If a plan of action does not work, then it is thought through again until a solution is found. This is known as reality </a:t>
            </a:r>
            <a:r>
              <a:rPr lang="en-US" sz="2400" dirty="0" smtClean="0">
                <a:latin typeface="Times New Roman" pitchFamily="18" charset="0"/>
                <a:cs typeface="Times New Roman" pitchFamily="18" charset="0"/>
              </a:rPr>
              <a:t>testing</a:t>
            </a:r>
          </a:p>
          <a:p>
            <a:r>
              <a:rPr lang="en-US" sz="2400" dirty="0">
                <a:latin typeface="Times New Roman" pitchFamily="18" charset="0"/>
                <a:cs typeface="Times New Roman" pitchFamily="18" charset="0"/>
              </a:rPr>
              <a:t>An important feature of clinical and social work is to enhance ego functioning and help the client test reality through assisting the client to think through their options.</a:t>
            </a:r>
            <a:endParaRPr lang="en-US" sz="2400" dirty="0" smtClean="0">
              <a:latin typeface="Times New Roman" pitchFamily="18" charset="0"/>
              <a:cs typeface="Times New Roman" pitchFamily="18" charset="0"/>
            </a:endParaRPr>
          </a:p>
          <a:p>
            <a:pPr marL="109728" indent="0">
              <a:buNone/>
            </a:pPr>
            <a:endParaRPr lang="en-US" sz="24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Ego…</a:t>
            </a:r>
            <a:endParaRPr lang="en-US" dirty="0"/>
          </a:p>
        </p:txBody>
      </p:sp>
    </p:spTree>
    <p:extLst>
      <p:ext uri="{BB962C8B-B14F-4D97-AF65-F5344CB8AC3E}">
        <p14:creationId xmlns:p14="http://schemas.microsoft.com/office/powerpoint/2010/main" val="14248549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292</TotalTime>
  <Words>1091</Words>
  <Application>Microsoft Office PowerPoint</Application>
  <PresentationFormat>On-screen Show (4:3)</PresentationFormat>
  <Paragraphs>95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Psychoanalytic Theory  </vt:lpstr>
      <vt:lpstr>Contents </vt:lpstr>
      <vt:lpstr>Psychoanalytic Theory  </vt:lpstr>
      <vt:lpstr>Concept of Psychoanalytic theory</vt:lpstr>
      <vt:lpstr>Id ego supper ego</vt:lpstr>
      <vt:lpstr>The ID</vt:lpstr>
      <vt:lpstr>ID…</vt:lpstr>
      <vt:lpstr>Ego…</vt:lpstr>
      <vt:lpstr>Ego…</vt:lpstr>
      <vt:lpstr>Super Ego</vt:lpstr>
      <vt:lpstr>Super Ego</vt:lpstr>
      <vt:lpstr>Defense mechanisms</vt:lpstr>
      <vt:lpstr>Defense mechanisms</vt:lpstr>
      <vt:lpstr>Defense mechanisms</vt:lpstr>
      <vt:lpstr>.</vt:lpstr>
      <vt:lpstr>Intervention in psychoanalytic theory</vt:lpstr>
      <vt:lpstr>1) Exploration/Description/Ventilation</vt:lpstr>
      <vt:lpstr>2) Person-Situation Reflection</vt:lpstr>
      <vt:lpstr>.</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Psychoanalytic Theory  </dc:title>
  <dc:creator>Home</dc:creator>
  <cp:lastModifiedBy>Home</cp:lastModifiedBy>
  <cp:revision>44</cp:revision>
  <dcterms:created xsi:type="dcterms:W3CDTF">2006-08-16T00:00:00Z</dcterms:created>
  <dcterms:modified xsi:type="dcterms:W3CDTF">2020-07-09T17:33:48Z</dcterms:modified>
</cp:coreProperties>
</file>