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7" r:id="rId3"/>
    <p:sldId id="288" r:id="rId4"/>
    <p:sldId id="257" r:id="rId5"/>
    <p:sldId id="258" r:id="rId6"/>
    <p:sldId id="259" r:id="rId7"/>
    <p:sldId id="280" r:id="rId8"/>
    <p:sldId id="260" r:id="rId9"/>
    <p:sldId id="268" r:id="rId10"/>
    <p:sldId id="269" r:id="rId11"/>
    <p:sldId id="271" r:id="rId12"/>
    <p:sldId id="272" r:id="rId13"/>
    <p:sldId id="273" r:id="rId14"/>
    <p:sldId id="274" r:id="rId15"/>
    <p:sldId id="275" r:id="rId16"/>
    <p:sldId id="267" r:id="rId17"/>
    <p:sldId id="276" r:id="rId18"/>
    <p:sldId id="284" r:id="rId19"/>
    <p:sldId id="285" r:id="rId20"/>
    <p:sldId id="286" r:id="rId21"/>
    <p:sldId id="26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68" autoAdjust="0"/>
    <p:restoredTop sz="94660"/>
  </p:normalViewPr>
  <p:slideViewPr>
    <p:cSldViewPr>
      <p:cViewPr varScale="1">
        <p:scale>
          <a:sx n="65" d="100"/>
          <a:sy n="65" d="100"/>
        </p:scale>
        <p:origin x="1464" y="6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B8561380-207D-4A53-A72C-1F89CD72C527}" type="datetimeFigureOut">
              <a:rPr lang="en-US" smtClean="0"/>
              <a:pPr/>
              <a:t>29-May-20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9F5911C9-2122-43F2-B9BD-5880E7909D67}"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8561380-207D-4A53-A72C-1F89CD72C527}" type="datetimeFigureOut">
              <a:rPr lang="en-US" smtClean="0"/>
              <a:pPr/>
              <a:t>29-May-20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5911C9-2122-43F2-B9BD-5880E7909D6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8561380-207D-4A53-A72C-1F89CD72C527}" type="datetimeFigureOut">
              <a:rPr lang="en-US" smtClean="0"/>
              <a:pPr/>
              <a:t>29-May-20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5911C9-2122-43F2-B9BD-5880E7909D6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8561380-207D-4A53-A72C-1F89CD72C527}" type="datetimeFigureOut">
              <a:rPr lang="en-US" smtClean="0"/>
              <a:pPr/>
              <a:t>29-May-20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5911C9-2122-43F2-B9BD-5880E7909D6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B8561380-207D-4A53-A72C-1F89CD72C527}" type="datetimeFigureOut">
              <a:rPr lang="en-US" smtClean="0"/>
              <a:pPr/>
              <a:t>29-May-20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5911C9-2122-43F2-B9BD-5880E7909D67}"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B8561380-207D-4A53-A72C-1F89CD72C527}" type="datetimeFigureOut">
              <a:rPr lang="en-US" smtClean="0"/>
              <a:pPr/>
              <a:t>29-May-20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5911C9-2122-43F2-B9BD-5880E7909D6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B8561380-207D-4A53-A72C-1F89CD72C527}" type="datetimeFigureOut">
              <a:rPr lang="en-US" smtClean="0"/>
              <a:pPr/>
              <a:t>29-May-20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F5911C9-2122-43F2-B9BD-5880E7909D6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B8561380-207D-4A53-A72C-1F89CD72C527}" type="datetimeFigureOut">
              <a:rPr lang="en-US" smtClean="0"/>
              <a:pPr/>
              <a:t>29-May-20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5911C9-2122-43F2-B9BD-5880E7909D6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561380-207D-4A53-A72C-1F89CD72C527}" type="datetimeFigureOut">
              <a:rPr lang="en-US" smtClean="0"/>
              <a:pPr/>
              <a:t>29-May-20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F5911C9-2122-43F2-B9BD-5880E7909D6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B8561380-207D-4A53-A72C-1F89CD72C527}" type="datetimeFigureOut">
              <a:rPr lang="en-US" smtClean="0"/>
              <a:pPr/>
              <a:t>29-May-20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5911C9-2122-43F2-B9BD-5880E7909D6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B8561380-207D-4A53-A72C-1F89CD72C527}" type="datetimeFigureOut">
              <a:rPr lang="en-US" smtClean="0"/>
              <a:pPr/>
              <a:t>29-May-20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9F5911C9-2122-43F2-B9BD-5880E7909D67}"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8561380-207D-4A53-A72C-1F89CD72C527}" type="datetimeFigureOut">
              <a:rPr lang="en-US" smtClean="0"/>
              <a:pPr/>
              <a:t>29-May-20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F5911C9-2122-43F2-B9BD-5880E7909D67}"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a:t>Introduction to Linguistics</a:t>
            </a:r>
          </a:p>
        </p:txBody>
      </p:sp>
      <p:sp>
        <p:nvSpPr>
          <p:cNvPr id="3" name="Subtitle 2"/>
          <p:cNvSpPr>
            <a:spLocks noGrp="1"/>
          </p:cNvSpPr>
          <p:nvPr>
            <p:ph type="subTitle" idx="1"/>
          </p:nvPr>
        </p:nvSpPr>
        <p:spPr/>
        <p:txBody>
          <a:bodyPr/>
          <a:lstStyle/>
          <a:p>
            <a:r>
              <a:rPr lang="en-US" dirty="0"/>
              <a:t>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Brief History of Linguistics</a:t>
            </a:r>
          </a:p>
        </p:txBody>
      </p:sp>
      <p:sp>
        <p:nvSpPr>
          <p:cNvPr id="3" name="Content Placeholder 2"/>
          <p:cNvSpPr>
            <a:spLocks noGrp="1"/>
          </p:cNvSpPr>
          <p:nvPr>
            <p:ph idx="1"/>
          </p:nvPr>
        </p:nvSpPr>
        <p:spPr/>
        <p:txBody>
          <a:bodyPr/>
          <a:lstStyle/>
          <a:p>
            <a:r>
              <a:rPr lang="en-US" dirty="0"/>
              <a:t>Myths about the origin of language</a:t>
            </a:r>
          </a:p>
          <a:p>
            <a:r>
              <a:rPr lang="en-US" dirty="0"/>
              <a:t>In order to pursue scientific linguistics, we should aim at universality (i.e. our results should be valid for the whole world) and objectivity (i.e. everyone should reasonably believe our conclusions).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According to Guy </a:t>
            </a:r>
            <a:r>
              <a:rPr lang="en-US" dirty="0" err="1"/>
              <a:t>Deutscher</a:t>
            </a:r>
            <a:r>
              <a:rPr lang="en-US" dirty="0"/>
              <a:t> (2005):</a:t>
            </a:r>
          </a:p>
          <a:p>
            <a:r>
              <a:rPr lang="en-US" dirty="0"/>
              <a:t>Human languages have a complex structure but it was not crafted by some genius like some gods or goddesses.</a:t>
            </a:r>
          </a:p>
          <a:p>
            <a:r>
              <a:rPr lang="en-US" dirty="0"/>
              <a:t>This structure arose through natural forces which keep changing all the time. Who changes it?</a:t>
            </a:r>
          </a:p>
          <a:p>
            <a:r>
              <a:rPr lang="en-US" dirty="0"/>
              <a:t>Why do they do that?</a:t>
            </a:r>
          </a:p>
          <a:p>
            <a:r>
              <a:rPr lang="en-US" dirty="0"/>
              <a:t>Words are borrowed, coined and their pronunciation changes by the passage of time.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first Language</a:t>
            </a:r>
          </a:p>
        </p:txBody>
      </p:sp>
      <p:sp>
        <p:nvSpPr>
          <p:cNvPr id="3" name="Content Placeholder 2"/>
          <p:cNvSpPr>
            <a:spLocks noGrp="1"/>
          </p:cNvSpPr>
          <p:nvPr>
            <p:ph idx="1"/>
          </p:nvPr>
        </p:nvSpPr>
        <p:spPr/>
        <p:txBody>
          <a:bodyPr>
            <a:normAutofit/>
          </a:bodyPr>
          <a:lstStyle/>
          <a:p>
            <a:r>
              <a:rPr lang="en-US" dirty="0"/>
              <a:t>If language arose with the Homo Sapiens (sapient=wise) then it was born about 150,000 years ago probably in Africa, though it is possible that several humanoid groups arose in places within years of each other. This has been calculated on a present-day variation of a form of DNA passed by the female line. The rate at which it mutates can be calculated and that gives us this approximate figure (</a:t>
            </a:r>
            <a:r>
              <a:rPr lang="en-US" dirty="0" err="1"/>
              <a:t>Corballis</a:t>
            </a:r>
            <a:r>
              <a:rPr lang="en-US" dirty="0"/>
              <a:t> 2002: 42).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But we still do not know what this early humanoid spoke. </a:t>
            </a:r>
          </a:p>
          <a:p>
            <a:r>
              <a:rPr lang="en-US" dirty="0"/>
              <a:t>Some people argue that the earliest form of communication was the gesture.</a:t>
            </a:r>
          </a:p>
          <a:p>
            <a:r>
              <a:rPr lang="en-US" dirty="0"/>
              <a:t>Another question is whether there is a natural or ‘original’ language of humanity?</a:t>
            </a:r>
          </a:p>
          <a:p>
            <a:r>
              <a:rPr lang="en-US" dirty="0"/>
              <a:t>Feral children do not know any human languages but do try to make sounds of animals.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Are some languages superior and others inferior?</a:t>
            </a:r>
          </a:p>
        </p:txBody>
      </p:sp>
      <p:sp>
        <p:nvSpPr>
          <p:cNvPr id="3" name="Content Placeholder 2"/>
          <p:cNvSpPr>
            <a:spLocks noGrp="1"/>
          </p:cNvSpPr>
          <p:nvPr>
            <p:ph idx="1"/>
          </p:nvPr>
        </p:nvSpPr>
        <p:spPr/>
        <p:txBody>
          <a:bodyPr/>
          <a:lstStyle/>
          <a:p>
            <a:pPr>
              <a:buFont typeface="Arial" pitchFamily="34" charset="0"/>
              <a:buChar char="•"/>
            </a:pPr>
            <a:r>
              <a:rPr lang="en-US" dirty="0"/>
              <a:t>Functional superiority </a:t>
            </a:r>
            <a:r>
              <a:rPr lang="en-US" dirty="0" err="1"/>
              <a:t>vs</a:t>
            </a:r>
            <a:r>
              <a:rPr lang="en-US" dirty="0"/>
              <a:t> structural superiority</a:t>
            </a:r>
          </a:p>
          <a:p>
            <a:pPr>
              <a:buFont typeface="Arial" pitchFamily="34" charset="0"/>
              <a:buChar char="•"/>
            </a:pPr>
            <a:r>
              <a:rPr lang="en-US" dirty="0"/>
              <a:t>There are no scientific grounds for saying that any language is intrinsically (i.e. structurally) inferior or superior to any other language. </a:t>
            </a:r>
          </a:p>
          <a:p>
            <a:pPr>
              <a:buFont typeface="Arial" pitchFamily="34" charset="0"/>
              <a:buChar char="•"/>
            </a:pPr>
            <a:r>
              <a:rPr lang="en-US" dirty="0"/>
              <a:t>As for functional suitability , any language can be changed to perform any function.</a:t>
            </a:r>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Languages in the world</a:t>
            </a:r>
          </a:p>
        </p:txBody>
      </p:sp>
      <p:sp>
        <p:nvSpPr>
          <p:cNvPr id="3" name="Content Placeholder 2"/>
          <p:cNvSpPr>
            <a:spLocks noGrp="1"/>
          </p:cNvSpPr>
          <p:nvPr>
            <p:ph idx="1"/>
          </p:nvPr>
        </p:nvSpPr>
        <p:spPr/>
        <p:txBody>
          <a:bodyPr/>
          <a:lstStyle/>
          <a:p>
            <a:r>
              <a:rPr lang="en-US" dirty="0"/>
              <a:t>How many languages exist in South Asia?</a:t>
            </a:r>
          </a:p>
          <a:p>
            <a:r>
              <a:rPr lang="en-US" dirty="0"/>
              <a:t>India: 461 (14 are extinct)</a:t>
            </a:r>
          </a:p>
          <a:p>
            <a:r>
              <a:rPr lang="en-US" dirty="0"/>
              <a:t>Nepal: 122 (2 are extinct)</a:t>
            </a:r>
          </a:p>
          <a:p>
            <a:r>
              <a:rPr lang="en-US" dirty="0"/>
              <a:t>Pakistan: 72</a:t>
            </a:r>
          </a:p>
          <a:p>
            <a:r>
              <a:rPr lang="en-US" dirty="0"/>
              <a:t>Bhutan: 24</a:t>
            </a:r>
          </a:p>
          <a:p>
            <a:r>
              <a:rPr lang="en-US" dirty="0"/>
              <a:t>Bangladesh: 41</a:t>
            </a:r>
          </a:p>
          <a:p>
            <a:r>
              <a:rPr lang="en-US" dirty="0"/>
              <a:t>Maldives: 02</a:t>
            </a:r>
          </a:p>
          <a:p>
            <a:endParaRPr lang="en-US" dirty="0"/>
          </a:p>
          <a:p>
            <a:pPr>
              <a:buNone/>
            </a:pPr>
            <a:r>
              <a:rPr lang="en-US" sz="1400" dirty="0"/>
              <a:t>(Source: Lewis, M. Paul, (ed.), 2009. Online version retrieved on 2 October 2014)</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Languages in the World</a:t>
            </a:r>
          </a:p>
        </p:txBody>
      </p:sp>
      <p:sp>
        <p:nvSpPr>
          <p:cNvPr id="3" name="Content Placeholder 2"/>
          <p:cNvSpPr>
            <a:spLocks noGrp="1"/>
          </p:cNvSpPr>
          <p:nvPr>
            <p:ph idx="1"/>
          </p:nvPr>
        </p:nvSpPr>
        <p:spPr/>
        <p:txBody>
          <a:bodyPr>
            <a:normAutofit/>
          </a:bodyPr>
          <a:lstStyle/>
          <a:p>
            <a:r>
              <a:rPr lang="en-US" dirty="0"/>
              <a:t>There are about 6,900 languages currently spoken on Earth. Those languages can be grouped by similarities into around 128 different families.</a:t>
            </a:r>
          </a:p>
          <a:p>
            <a:r>
              <a:rPr lang="en-US" dirty="0"/>
              <a:t>English has become a dominant world language.</a:t>
            </a:r>
          </a:p>
          <a:p>
            <a:r>
              <a:rPr lang="en-US" dirty="0"/>
              <a:t>There are at least 350,000,000 speakers of English who learned it as babies. Depending on how you restrict the label English, there are probably one billion speakers of some kind of English. </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Language Variation</a:t>
            </a:r>
          </a:p>
        </p:txBody>
      </p:sp>
      <p:sp>
        <p:nvSpPr>
          <p:cNvPr id="3" name="Content Placeholder 2"/>
          <p:cNvSpPr>
            <a:spLocks noGrp="1"/>
          </p:cNvSpPr>
          <p:nvPr>
            <p:ph idx="1"/>
          </p:nvPr>
        </p:nvSpPr>
        <p:spPr/>
        <p:txBody>
          <a:bodyPr>
            <a:normAutofit fontScale="92500" lnSpcReduction="10000"/>
          </a:bodyPr>
          <a:lstStyle/>
          <a:p>
            <a:r>
              <a:rPr lang="en-US" dirty="0"/>
              <a:t>With that many speakers, a lot of variation is introduced into a language every day, and that diversity provides us with opportunities to examine how language works.</a:t>
            </a:r>
          </a:p>
          <a:p>
            <a:r>
              <a:rPr lang="en-US" dirty="0"/>
              <a:t>For example, people in the United States usually call a small, movable room that rises and falls between floors in a building an elevator. In England, the same object would be called a lift. We say that there is variation in the words because we note the differences in form. </a:t>
            </a:r>
          </a:p>
          <a:p>
            <a:r>
              <a:rPr lang="en-US" dirty="0"/>
              <a:t>Having different sounds for the same object may not happen in any other species, but it is a basic feature of human language. Language variation tells us important information about human language.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Variation through time</a:t>
            </a:r>
          </a:p>
        </p:txBody>
      </p:sp>
      <p:sp>
        <p:nvSpPr>
          <p:cNvPr id="3" name="Content Placeholder 2"/>
          <p:cNvSpPr>
            <a:spLocks noGrp="1"/>
          </p:cNvSpPr>
          <p:nvPr>
            <p:ph idx="1"/>
          </p:nvPr>
        </p:nvSpPr>
        <p:spPr/>
        <p:txBody>
          <a:bodyPr>
            <a:normAutofit/>
          </a:bodyPr>
          <a:lstStyle/>
          <a:p>
            <a:r>
              <a:rPr lang="en-US" dirty="0"/>
              <a:t>Living languages change. No exceptions have ever been found in this regard.</a:t>
            </a:r>
          </a:p>
          <a:p>
            <a:r>
              <a:rPr lang="en-US" dirty="0"/>
              <a:t>For example, English, in its roughly 1,500 year history, has changed dramatically. In the beginning, the first varieties of English were a collection of West Germanic dialects spoken by invaders to Britain. Those varieties, be they spoken or written, are completely unintelligible to untrained audiences today. Yet, as a living language, English is now spoken by vast numbers of people.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Variation Today</a:t>
            </a:r>
          </a:p>
        </p:txBody>
      </p:sp>
      <p:sp>
        <p:nvSpPr>
          <p:cNvPr id="3" name="Content Placeholder 2"/>
          <p:cNvSpPr>
            <a:spLocks noGrp="1"/>
          </p:cNvSpPr>
          <p:nvPr>
            <p:ph idx="1"/>
          </p:nvPr>
        </p:nvSpPr>
        <p:spPr/>
        <p:txBody>
          <a:bodyPr/>
          <a:lstStyle/>
          <a:p>
            <a:r>
              <a:rPr lang="en-US" dirty="0"/>
              <a:t>For those languages not on the verge of extinction, language variation is part of daily life.</a:t>
            </a:r>
          </a:p>
          <a:p>
            <a:r>
              <a:rPr lang="en-US" dirty="0"/>
              <a:t>Englishes vary across region, ethnicity, social class, gender, sexual orientation, and many other human boundaries.</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DF0CAD-4B41-4A34-9770-651DD1DA2B8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79C9756-D7DE-4A8E-B6E9-DCA7585FDECD}"/>
              </a:ext>
            </a:extLst>
          </p:cNvPr>
          <p:cNvSpPr>
            <a:spLocks noGrp="1"/>
          </p:cNvSpPr>
          <p:nvPr>
            <p:ph idx="1"/>
          </p:nvPr>
        </p:nvSpPr>
        <p:spPr/>
        <p:txBody>
          <a:bodyPr/>
          <a:lstStyle/>
          <a:p>
            <a:r>
              <a:rPr lang="en-US" dirty="0"/>
              <a:t>Course Name: Introduction to Linguistics</a:t>
            </a:r>
          </a:p>
          <a:p>
            <a:r>
              <a:rPr lang="en-US" dirty="0"/>
              <a:t>Course Code: 606</a:t>
            </a:r>
          </a:p>
          <a:p>
            <a:r>
              <a:rPr lang="en-US" dirty="0"/>
              <a:t>Course Instructor: Ghulam Rasool</a:t>
            </a:r>
          </a:p>
          <a:p>
            <a:r>
              <a:rPr lang="en-US" dirty="0"/>
              <a:t>Recommended Text: “Linguistics for Beginners: Basic Concepts” By Tariq Rahman</a:t>
            </a:r>
          </a:p>
        </p:txBody>
      </p:sp>
    </p:spTree>
    <p:extLst>
      <p:ext uri="{BB962C8B-B14F-4D97-AF65-F5344CB8AC3E}">
        <p14:creationId xmlns:p14="http://schemas.microsoft.com/office/powerpoint/2010/main" val="885669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Variation Today</a:t>
            </a:r>
          </a:p>
        </p:txBody>
      </p:sp>
      <p:sp>
        <p:nvSpPr>
          <p:cNvPr id="3" name="Content Placeholder 2"/>
          <p:cNvSpPr>
            <a:spLocks noGrp="1"/>
          </p:cNvSpPr>
          <p:nvPr>
            <p:ph idx="1"/>
          </p:nvPr>
        </p:nvSpPr>
        <p:spPr/>
        <p:txBody>
          <a:bodyPr/>
          <a:lstStyle/>
          <a:p>
            <a:r>
              <a:rPr lang="en-US" dirty="0"/>
              <a:t>Since language is an important part of how we identify ourselves, people systematically mark themselves as different with various levels of language, from sounds to sentences. British speakers pronounce schedule with the same initial sound as in shed; US speakers use the initial sounds as in skip.</a:t>
            </a:r>
          </a:p>
          <a:p>
            <a:r>
              <a:rPr lang="en-US" dirty="0"/>
              <a:t>Whether these differences are “consciously” chosen or not, they are part of the language variation patterns found in all living languages.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ctr">
              <a:buNone/>
            </a:pPr>
            <a:endParaRPr lang="en-US" dirty="0"/>
          </a:p>
          <a:p>
            <a:pPr algn="ctr">
              <a:buNone/>
            </a:pPr>
            <a:endParaRPr lang="en-US" dirty="0"/>
          </a:p>
          <a:p>
            <a:pPr algn="ctr">
              <a:buNone/>
            </a:pPr>
            <a:endParaRPr lang="en-US" dirty="0"/>
          </a:p>
          <a:p>
            <a:pPr algn="ctr">
              <a:buNone/>
            </a:pPr>
            <a:r>
              <a:rPr lang="en-US" sz="4400" dirty="0">
                <a:latin typeface="Monotype Corsiva" pitchFamily="66" charset="0"/>
              </a:rPr>
              <a:t>Thank you!</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668E-560E-4005-BFE4-A87053C4B37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B8F7448-F472-4347-B7B5-7CEC54784652}"/>
              </a:ext>
            </a:extLst>
          </p:cNvPr>
          <p:cNvSpPr>
            <a:spLocks noGrp="1"/>
          </p:cNvSpPr>
          <p:nvPr>
            <p:ph idx="1"/>
          </p:nvPr>
        </p:nvSpPr>
        <p:spPr/>
        <p:txBody>
          <a:bodyPr>
            <a:normAutofit/>
          </a:bodyPr>
          <a:lstStyle/>
          <a:p>
            <a:pPr marL="0" indent="0" algn="ctr">
              <a:buNone/>
            </a:pPr>
            <a:endParaRPr lang="en-US" sz="4800" dirty="0"/>
          </a:p>
          <a:p>
            <a:pPr marL="0" indent="0" algn="ctr">
              <a:buNone/>
            </a:pPr>
            <a:r>
              <a:rPr lang="en-US" sz="4800" dirty="0"/>
              <a:t>Lecture: 1</a:t>
            </a:r>
          </a:p>
        </p:txBody>
      </p:sp>
    </p:spTree>
    <p:extLst>
      <p:ext uri="{BB962C8B-B14F-4D97-AF65-F5344CB8AC3E}">
        <p14:creationId xmlns:p14="http://schemas.microsoft.com/office/powerpoint/2010/main" val="39918340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Linguistics?</a:t>
            </a:r>
          </a:p>
        </p:txBody>
      </p:sp>
      <p:sp>
        <p:nvSpPr>
          <p:cNvPr id="3" name="Content Placeholder 2"/>
          <p:cNvSpPr>
            <a:spLocks noGrp="1"/>
          </p:cNvSpPr>
          <p:nvPr>
            <p:ph idx="1"/>
          </p:nvPr>
        </p:nvSpPr>
        <p:spPr/>
        <p:txBody>
          <a:bodyPr/>
          <a:lstStyle/>
          <a:p>
            <a:r>
              <a:rPr lang="en-US" dirty="0"/>
              <a:t>Scientific or systematic study of language</a:t>
            </a:r>
          </a:p>
          <a:p>
            <a:r>
              <a:rPr lang="en-US" dirty="0"/>
              <a:t>Why Science?</a:t>
            </a:r>
          </a:p>
          <a:p>
            <a:pPr>
              <a:buFont typeface="Wingdings" pitchFamily="2" charset="2"/>
              <a:buChar char="Ø"/>
            </a:pPr>
            <a:r>
              <a:rPr lang="en-US" dirty="0"/>
              <a:t>Scientifically studies the rules, systems and principles of human languages.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Language?</a:t>
            </a:r>
          </a:p>
        </p:txBody>
      </p:sp>
      <p:sp>
        <p:nvSpPr>
          <p:cNvPr id="3" name="Content Placeholder 2"/>
          <p:cNvSpPr>
            <a:spLocks noGrp="1"/>
          </p:cNvSpPr>
          <p:nvPr>
            <p:ph idx="1"/>
          </p:nvPr>
        </p:nvSpPr>
        <p:spPr/>
        <p:txBody>
          <a:bodyPr>
            <a:normAutofit/>
          </a:bodyPr>
          <a:lstStyle/>
          <a:p>
            <a:r>
              <a:rPr lang="en-US" dirty="0"/>
              <a:t>Means of communication</a:t>
            </a:r>
          </a:p>
          <a:p>
            <a:r>
              <a:rPr lang="en-US" dirty="0"/>
              <a:t>According to Edward Sapir (1884-1939):</a:t>
            </a:r>
          </a:p>
          <a:p>
            <a:pPr>
              <a:buNone/>
            </a:pPr>
            <a:r>
              <a:rPr lang="en-US" b="1" dirty="0"/>
              <a:t>    “</a:t>
            </a:r>
            <a:r>
              <a:rPr lang="en-US" dirty="0"/>
              <a:t>Language is a purely human and </a:t>
            </a:r>
            <a:r>
              <a:rPr lang="en-US" dirty="0" err="1"/>
              <a:t>noninstinctive</a:t>
            </a:r>
            <a:r>
              <a:rPr lang="en-US" dirty="0"/>
              <a:t> method of communicating ideas, emotions, and desires by means of a system of voluntarily produced symbols”.</a:t>
            </a:r>
          </a:p>
          <a:p>
            <a:r>
              <a:rPr lang="en-US" dirty="0"/>
              <a:t>R.H </a:t>
            </a:r>
            <a:r>
              <a:rPr lang="en-US" dirty="0" err="1"/>
              <a:t>Hobbins</a:t>
            </a:r>
            <a:r>
              <a:rPr lang="en-US" dirty="0"/>
              <a:t> (1990):</a:t>
            </a:r>
          </a:p>
          <a:p>
            <a:pPr>
              <a:buNone/>
            </a:pPr>
            <a:r>
              <a:rPr lang="en-US" dirty="0"/>
              <a:t>    “Language is a form of communication by means of a system of symbols principally transmitted by vocal sounds”.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Language?</a:t>
            </a:r>
          </a:p>
        </p:txBody>
      </p:sp>
      <p:sp>
        <p:nvSpPr>
          <p:cNvPr id="3" name="Content Placeholder 2"/>
          <p:cNvSpPr>
            <a:spLocks noGrp="1"/>
          </p:cNvSpPr>
          <p:nvPr>
            <p:ph idx="1"/>
          </p:nvPr>
        </p:nvSpPr>
        <p:spPr/>
        <p:txBody>
          <a:bodyPr/>
          <a:lstStyle/>
          <a:p>
            <a:pPr>
              <a:buFont typeface="Arial" pitchFamily="34" charset="0"/>
              <a:buChar char="•"/>
            </a:pPr>
            <a:r>
              <a:rPr lang="en-US" dirty="0"/>
              <a:t>According to </a:t>
            </a:r>
            <a:r>
              <a:rPr lang="en-US" dirty="0" err="1"/>
              <a:t>Wardhaugh</a:t>
            </a:r>
            <a:r>
              <a:rPr lang="en-US" dirty="0"/>
              <a:t> (1972):</a:t>
            </a:r>
          </a:p>
          <a:p>
            <a:pPr>
              <a:buNone/>
            </a:pPr>
            <a:r>
              <a:rPr lang="en-US" dirty="0"/>
              <a:t>   “Language is a system of arbitrary vocal symbols used for human communication” (</a:t>
            </a:r>
            <a:r>
              <a:rPr lang="en-US" dirty="0" err="1"/>
              <a:t>Wardhaugh</a:t>
            </a:r>
            <a:r>
              <a:rPr lang="en-US" dirty="0"/>
              <a:t>, 1972).</a:t>
            </a:r>
          </a:p>
          <a:p>
            <a:pPr>
              <a:buFont typeface="Courier New" pitchFamily="49" charset="0"/>
              <a:buChar char="o"/>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Arbitrariness</a:t>
            </a:r>
          </a:p>
        </p:txBody>
      </p:sp>
      <p:sp>
        <p:nvSpPr>
          <p:cNvPr id="3" name="Content Placeholder 2"/>
          <p:cNvSpPr>
            <a:spLocks noGrp="1"/>
          </p:cNvSpPr>
          <p:nvPr>
            <p:ph idx="1"/>
          </p:nvPr>
        </p:nvSpPr>
        <p:spPr/>
        <p:txBody>
          <a:bodyPr/>
          <a:lstStyle/>
          <a:p>
            <a:r>
              <a:rPr lang="en-US" dirty="0"/>
              <a:t>The connection between the form of a word like tree and its meaning in the mind is a cultural convention. Yet the natural relationship between form and meaning is considered arbitrary, and this quality is called arbitrariness. </a:t>
            </a:r>
          </a:p>
          <a:p>
            <a:r>
              <a:rPr lang="en-US" dirty="0"/>
              <a:t>The quality of arbitrariness allows for all the possible sound combinations to be possibly paired with all the possible meanings, yielding a mind-boggling amount of variation. It allows for humans to create so many different words through cultural choices.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endParaRPr lang="en-US" dirty="0"/>
          </a:p>
        </p:txBody>
      </p:sp>
      <p:sp>
        <p:nvSpPr>
          <p:cNvPr id="3" name="Content Placeholder 2"/>
          <p:cNvSpPr>
            <a:spLocks noGrp="1"/>
          </p:cNvSpPr>
          <p:nvPr>
            <p:ph idx="1"/>
          </p:nvPr>
        </p:nvSpPr>
        <p:spPr/>
        <p:txBody>
          <a:bodyPr/>
          <a:lstStyle/>
          <a:p>
            <a:r>
              <a:rPr lang="en-US" dirty="0"/>
              <a:t>What is the difference between the communication of human beings and animals?</a:t>
            </a:r>
          </a:p>
          <a:p>
            <a:pPr>
              <a:buFont typeface="Wingdings" pitchFamily="2" charset="2"/>
              <a:buChar char="Ø"/>
            </a:pPr>
            <a:r>
              <a:rPr lang="en-US" dirty="0"/>
              <a:t>Human beings communicate with language.</a:t>
            </a:r>
          </a:p>
          <a:p>
            <a:pPr>
              <a:buFont typeface="Wingdings" pitchFamily="2" charset="2"/>
              <a:buChar char="Ø"/>
            </a:pPr>
            <a:r>
              <a:rPr lang="en-US" dirty="0"/>
              <a:t>Whereas, animals communicate with  their instinct.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Importance of Language</a:t>
            </a:r>
          </a:p>
        </p:txBody>
      </p:sp>
      <p:sp>
        <p:nvSpPr>
          <p:cNvPr id="3" name="Content Placeholder 2"/>
          <p:cNvSpPr>
            <a:spLocks noGrp="1"/>
          </p:cNvSpPr>
          <p:nvPr>
            <p:ph idx="1"/>
          </p:nvPr>
        </p:nvSpPr>
        <p:spPr/>
        <p:txBody>
          <a:bodyPr/>
          <a:lstStyle/>
          <a:p>
            <a:r>
              <a:rPr lang="en-US" dirty="0"/>
              <a:t>Without language we would have no conversation, no songs, no stories, no jokes, and no civilization as we understand the term. Indeed, perhaps we would be like intelligent monkeys but would we be human?</a:t>
            </a:r>
          </a:p>
          <a:p>
            <a:r>
              <a:rPr lang="en-US" dirty="0"/>
              <a:t>Language distinguishes us from animals.</a:t>
            </a:r>
          </a:p>
          <a:p>
            <a:r>
              <a:rPr lang="en-US" dirty="0"/>
              <a:t>Human language is an object of interest in itself. Those who are interested in its study are called linguists and the scientific study of language is called linguistics.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1472</TotalTime>
  <Words>1134</Words>
  <Application>Microsoft Office PowerPoint</Application>
  <PresentationFormat>On-screen Show (4:3)</PresentationFormat>
  <Paragraphs>81</Paragraphs>
  <Slides>21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21</vt:i4>
      </vt:variant>
    </vt:vector>
  </HeadingPairs>
  <TitlesOfParts>
    <vt:vector size="29" baseType="lpstr">
      <vt:lpstr>Arial</vt:lpstr>
      <vt:lpstr>Calibri</vt:lpstr>
      <vt:lpstr>Constantia</vt:lpstr>
      <vt:lpstr>Courier New</vt:lpstr>
      <vt:lpstr>Monotype Corsiva</vt:lpstr>
      <vt:lpstr>Wingdings</vt:lpstr>
      <vt:lpstr>Wingdings 2</vt:lpstr>
      <vt:lpstr>Flow</vt:lpstr>
      <vt:lpstr>Introduction to Linguistics</vt:lpstr>
      <vt:lpstr>PowerPoint Presentation</vt:lpstr>
      <vt:lpstr>PowerPoint Presentation</vt:lpstr>
      <vt:lpstr>What is Linguistics?</vt:lpstr>
      <vt:lpstr>What is Language?</vt:lpstr>
      <vt:lpstr>What is Language?</vt:lpstr>
      <vt:lpstr>Arbitrariness</vt:lpstr>
      <vt:lpstr> </vt:lpstr>
      <vt:lpstr>Importance of Language</vt:lpstr>
      <vt:lpstr>A Brief History of Linguistics</vt:lpstr>
      <vt:lpstr>PowerPoint Presentation</vt:lpstr>
      <vt:lpstr>The first Language</vt:lpstr>
      <vt:lpstr>PowerPoint Presentation</vt:lpstr>
      <vt:lpstr>Are some languages superior and others inferior?</vt:lpstr>
      <vt:lpstr>Languages in the world</vt:lpstr>
      <vt:lpstr>Languages in the World</vt:lpstr>
      <vt:lpstr>Language Variation</vt:lpstr>
      <vt:lpstr>Variation through time</vt:lpstr>
      <vt:lpstr>Variation Today</vt:lpstr>
      <vt:lpstr>Variation Today</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cvi</dc:creator>
  <cp:lastModifiedBy>Ghulam Rasool</cp:lastModifiedBy>
  <cp:revision>139</cp:revision>
  <dcterms:created xsi:type="dcterms:W3CDTF">2018-11-27T19:53:46Z</dcterms:created>
  <dcterms:modified xsi:type="dcterms:W3CDTF">2020-05-28T19:24:18Z</dcterms:modified>
</cp:coreProperties>
</file>