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315" r:id="rId2"/>
    <p:sldId id="316"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737" autoAdjust="0"/>
  </p:normalViewPr>
  <p:slideViewPr>
    <p:cSldViewPr snapToGrid="0">
      <p:cViewPr varScale="1">
        <p:scale>
          <a:sx n="68" d="100"/>
          <a:sy n="68" d="100"/>
        </p:scale>
        <p:origin x="84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88719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292040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787780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2E06512-D75C-4088-8FE1-1CC5CEBC23D0}"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1260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782430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662588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458497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5738757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2E06512-D75C-4088-8FE1-1CC5CEBC23D0}" type="slidenum">
              <a:rPr lang="en-US" smtClean="0"/>
              <a:t>‹#›</a:t>
            </a:fld>
            <a:endParaRPr lang="en-US" dirty="0"/>
          </a:p>
        </p:txBody>
      </p:sp>
    </p:spTree>
    <p:extLst>
      <p:ext uri="{BB962C8B-B14F-4D97-AF65-F5344CB8AC3E}">
        <p14:creationId xmlns:p14="http://schemas.microsoft.com/office/powerpoint/2010/main" val="3990496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1C0C283-DDAC-4788-A9FD-C2C99F1325C1}" type="datetimeFigureOut">
              <a:rPr lang="en-US" smtClean="0"/>
              <a:pPr/>
              <a:t>6/3/2020</a:t>
            </a:fld>
            <a:endParaRPr lang="en-US" dirty="0"/>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42E06512-D75C-4088-8FE1-1CC5CEBC23D0}" type="slidenum">
              <a:rPr lang="en-US" smtClean="0"/>
              <a:pPr/>
              <a:t>‹#›</a:t>
            </a:fld>
            <a:endParaRPr lang="en-US" dirty="0"/>
          </a:p>
        </p:txBody>
      </p:sp>
    </p:spTree>
    <p:extLst>
      <p:ext uri="{BB962C8B-B14F-4D97-AF65-F5344CB8AC3E}">
        <p14:creationId xmlns:p14="http://schemas.microsoft.com/office/powerpoint/2010/main" val="327031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412399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011671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619945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07684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62480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749959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13144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1C0C283-DDAC-4788-A9FD-C2C99F1325C1}" type="datetimeFigureOut">
              <a:rPr lang="en-US" smtClean="0"/>
              <a:t>6/3/2020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2E06512-D75C-4088-8FE1-1CC5CEBC23D0}" type="slidenum">
              <a:rPr lang="en-US" smtClean="0"/>
              <a:t>‹#›</a:t>
            </a:fld>
            <a:endParaRPr lang="en-US" dirty="0"/>
          </a:p>
        </p:txBody>
      </p:sp>
    </p:spTree>
    <p:extLst>
      <p:ext uri="{BB962C8B-B14F-4D97-AF65-F5344CB8AC3E}">
        <p14:creationId xmlns:p14="http://schemas.microsoft.com/office/powerpoint/2010/main" val="227448562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 / Network Devices</a:t>
            </a:r>
          </a:p>
        </p:txBody>
      </p:sp>
      <p:sp>
        <p:nvSpPr>
          <p:cNvPr id="3" name="Content Placeholder 2"/>
          <p:cNvSpPr>
            <a:spLocks noGrp="1"/>
          </p:cNvSpPr>
          <p:nvPr>
            <p:ph idx="1"/>
          </p:nvPr>
        </p:nvSpPr>
        <p:spPr>
          <a:xfrm>
            <a:off x="680321" y="1990164"/>
            <a:ext cx="9613861" cy="4867835"/>
          </a:xfrm>
        </p:spPr>
        <p:txBody>
          <a:bodyPr/>
          <a:lstStyle/>
          <a:p>
            <a:r>
              <a:rPr lang="en-US" dirty="0"/>
              <a:t>NIC</a:t>
            </a:r>
          </a:p>
          <a:p>
            <a:r>
              <a:rPr lang="en-US" dirty="0"/>
              <a:t>Network HUB</a:t>
            </a:r>
          </a:p>
          <a:p>
            <a:r>
              <a:rPr lang="en-US" dirty="0"/>
              <a:t>Network Switch</a:t>
            </a:r>
          </a:p>
          <a:p>
            <a:r>
              <a:rPr lang="en-US" dirty="0"/>
              <a:t>Router</a:t>
            </a:r>
          </a:p>
          <a:p>
            <a:r>
              <a:rPr lang="en-US" dirty="0"/>
              <a:t>Firewall</a:t>
            </a:r>
          </a:p>
          <a:p>
            <a:r>
              <a:rPr lang="en-US" dirty="0"/>
              <a:t>Access Point</a:t>
            </a:r>
          </a:p>
          <a:p>
            <a:r>
              <a:rPr lang="en-US" dirty="0"/>
              <a:t>DSL</a:t>
            </a:r>
          </a:p>
          <a:p>
            <a:r>
              <a:rPr lang="en-US" dirty="0"/>
              <a:t>Repeater</a:t>
            </a:r>
          </a:p>
          <a:p>
            <a:r>
              <a:rPr lang="en-US" dirty="0"/>
              <a:t>Bridge</a:t>
            </a:r>
          </a:p>
          <a:p>
            <a:pPr marL="0" indent="0">
              <a:buNone/>
            </a:pPr>
            <a:endParaRPr lang="en-US" dirty="0"/>
          </a:p>
        </p:txBody>
      </p:sp>
    </p:spTree>
    <p:extLst>
      <p:ext uri="{BB962C8B-B14F-4D97-AF65-F5344CB8AC3E}">
        <p14:creationId xmlns:p14="http://schemas.microsoft.com/office/powerpoint/2010/main" val="56136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Bridge</a:t>
            </a:r>
          </a:p>
        </p:txBody>
      </p:sp>
      <p:sp>
        <p:nvSpPr>
          <p:cNvPr id="3" name="Content Placeholder 2"/>
          <p:cNvSpPr>
            <a:spLocks noGrp="1"/>
          </p:cNvSpPr>
          <p:nvPr>
            <p:ph idx="1"/>
          </p:nvPr>
        </p:nvSpPr>
        <p:spPr>
          <a:xfrm>
            <a:off x="680321" y="2336873"/>
            <a:ext cx="5370855" cy="3599316"/>
          </a:xfrm>
        </p:spPr>
        <p:txBody>
          <a:bodyPr/>
          <a:lstStyle/>
          <a:p>
            <a:pPr algn="just"/>
            <a:r>
              <a:rPr lang="en-US" dirty="0"/>
              <a:t>A </a:t>
            </a:r>
            <a:r>
              <a:rPr lang="en-US" b="1" dirty="0"/>
              <a:t>computer bridge</a:t>
            </a:r>
            <a:r>
              <a:rPr lang="en-US" dirty="0"/>
              <a:t> is a device that connects two local-area networks (LANs), or two segments of the same LAN. Unlike a router, bridges are protocol -independent. They forward packets without analyzing and re-routing messages.</a:t>
            </a:r>
          </a:p>
        </p:txBody>
      </p:sp>
      <p:pic>
        <p:nvPicPr>
          <p:cNvPr id="17410" name="Picture 2" descr="http://www.iusmentis.com/technology/tcpip/networks/tcpipnetworksfig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285" y="2531315"/>
            <a:ext cx="5791977" cy="1865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514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Motherboard in System Unit?</a:t>
            </a:r>
          </a:p>
        </p:txBody>
      </p:sp>
      <p:sp>
        <p:nvSpPr>
          <p:cNvPr id="3" name="Content Placeholder 2"/>
          <p:cNvSpPr>
            <a:spLocks noGrp="1"/>
          </p:cNvSpPr>
          <p:nvPr>
            <p:ph idx="1"/>
          </p:nvPr>
        </p:nvSpPr>
        <p:spPr>
          <a:xfrm>
            <a:off x="680321" y="2003612"/>
            <a:ext cx="6406279" cy="4854388"/>
          </a:xfrm>
        </p:spPr>
        <p:txBody>
          <a:bodyPr>
            <a:normAutofit fontScale="92500"/>
          </a:bodyPr>
          <a:lstStyle/>
          <a:p>
            <a:pPr algn="just"/>
            <a:r>
              <a:rPr lang="en-US" dirty="0"/>
              <a:t>Alternatively referred to as the </a:t>
            </a:r>
            <a:r>
              <a:rPr lang="en-US" b="1" dirty="0" err="1"/>
              <a:t>mb</a:t>
            </a:r>
            <a:r>
              <a:rPr lang="en-US" dirty="0"/>
              <a:t>, </a:t>
            </a:r>
            <a:r>
              <a:rPr lang="en-US" b="1" dirty="0"/>
              <a:t>mainboard</a:t>
            </a:r>
            <a:r>
              <a:rPr lang="en-US" dirty="0"/>
              <a:t>, </a:t>
            </a:r>
            <a:r>
              <a:rPr lang="en-US" b="1" dirty="0" err="1"/>
              <a:t>mobo</a:t>
            </a:r>
            <a:r>
              <a:rPr lang="en-US" dirty="0"/>
              <a:t>, </a:t>
            </a:r>
            <a:r>
              <a:rPr lang="en-US" b="1" dirty="0" err="1"/>
              <a:t>mobd</a:t>
            </a:r>
            <a:r>
              <a:rPr lang="en-US" dirty="0"/>
              <a:t>, </a:t>
            </a:r>
            <a:r>
              <a:rPr lang="en-US" b="1" dirty="0"/>
              <a:t>backplane board</a:t>
            </a:r>
            <a:r>
              <a:rPr lang="en-US" dirty="0"/>
              <a:t>, </a:t>
            </a:r>
            <a:r>
              <a:rPr lang="en-US" b="1" dirty="0"/>
              <a:t>base board</a:t>
            </a:r>
            <a:r>
              <a:rPr lang="en-US" dirty="0"/>
              <a:t>, </a:t>
            </a:r>
            <a:r>
              <a:rPr lang="en-US" b="1" dirty="0"/>
              <a:t>main circuit board</a:t>
            </a:r>
            <a:r>
              <a:rPr lang="en-US" dirty="0"/>
              <a:t>, </a:t>
            </a:r>
            <a:r>
              <a:rPr lang="en-US" b="1" dirty="0"/>
              <a:t>planar board</a:t>
            </a:r>
            <a:r>
              <a:rPr lang="en-US" dirty="0"/>
              <a:t>, </a:t>
            </a:r>
            <a:r>
              <a:rPr lang="en-US" b="1" dirty="0"/>
              <a:t>system board</a:t>
            </a:r>
            <a:r>
              <a:rPr lang="en-US" dirty="0"/>
              <a:t>, or a </a:t>
            </a:r>
            <a:r>
              <a:rPr lang="en-US" b="1" dirty="0"/>
              <a:t>logic board </a:t>
            </a:r>
            <a:r>
              <a:rPr lang="en-US" dirty="0"/>
              <a:t>on Apple computers. The </a:t>
            </a:r>
            <a:r>
              <a:rPr lang="en-US" b="1" dirty="0"/>
              <a:t>motherboard</a:t>
            </a:r>
            <a:r>
              <a:rPr lang="en-US" dirty="0"/>
              <a:t> is a printed circuit board that is the foundation of a computer, located at the bottom of the computer case. It allocates power to the CPU, RAM, and all other computer hardware components and allows them to communicate with one another. </a:t>
            </a:r>
          </a:p>
          <a:p>
            <a:pPr algn="just"/>
            <a:r>
              <a:rPr lang="en-US" dirty="0"/>
              <a:t>In Right side pic is a graphic illustration of the ASUS P5AD2-E motherboard and some basic explanations of each of the major portions of the motherboard. Clicking on the image below gives you a larger more detailed version of the picture below.</a:t>
            </a:r>
          </a:p>
        </p:txBody>
      </p:sp>
      <p:pic>
        <p:nvPicPr>
          <p:cNvPr id="18434" name="Picture 2" descr="http://cdn.computerhope.com/bigmb.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3855"/>
          <a:stretch/>
        </p:blipFill>
        <p:spPr bwMode="auto">
          <a:xfrm>
            <a:off x="7086600" y="2003612"/>
            <a:ext cx="5082063" cy="3697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2070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Motherboard </a:t>
            </a:r>
            <a:r>
              <a:rPr lang="en-US" i="1" dirty="0"/>
              <a:t>(Cont)</a:t>
            </a:r>
          </a:p>
        </p:txBody>
      </p:sp>
      <p:pic>
        <p:nvPicPr>
          <p:cNvPr id="4" name="Picture 2" descr="http://cdn.computerhope.com/bigmb.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3855"/>
          <a:stretch/>
        </p:blipFill>
        <p:spPr bwMode="auto">
          <a:xfrm>
            <a:off x="2111189" y="1976718"/>
            <a:ext cx="6629399" cy="4823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348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Motherboard components</a:t>
            </a:r>
            <a:endParaRPr lang="en-US" dirty="0"/>
          </a:p>
        </p:txBody>
      </p:sp>
      <p:sp>
        <p:nvSpPr>
          <p:cNvPr id="3" name="Content Placeholder 2"/>
          <p:cNvSpPr>
            <a:spLocks noGrp="1"/>
          </p:cNvSpPr>
          <p:nvPr>
            <p:ph idx="1"/>
          </p:nvPr>
        </p:nvSpPr>
        <p:spPr>
          <a:xfrm>
            <a:off x="680321" y="1990164"/>
            <a:ext cx="11511679" cy="4867835"/>
          </a:xfrm>
        </p:spPr>
        <p:txBody>
          <a:bodyPr numCol="3">
            <a:normAutofit/>
          </a:bodyPr>
          <a:lstStyle/>
          <a:p>
            <a:r>
              <a:rPr lang="en-US" dirty="0"/>
              <a:t>Expansion slots (PCI Express, PCI, and AGP)</a:t>
            </a:r>
          </a:p>
          <a:p>
            <a:r>
              <a:rPr lang="en-US" dirty="0"/>
              <a:t>3-pin case fan connectors</a:t>
            </a:r>
          </a:p>
          <a:p>
            <a:r>
              <a:rPr lang="en-US" dirty="0"/>
              <a:t>Back pane connectors</a:t>
            </a:r>
          </a:p>
          <a:p>
            <a:r>
              <a:rPr lang="en-US" dirty="0" err="1"/>
              <a:t>Heatsink</a:t>
            </a:r>
            <a:endParaRPr lang="en-US" dirty="0"/>
          </a:p>
          <a:p>
            <a:r>
              <a:rPr lang="en-US" dirty="0"/>
              <a:t>4-Pin (P4) power connector</a:t>
            </a:r>
          </a:p>
          <a:p>
            <a:r>
              <a:rPr lang="en-US" dirty="0"/>
              <a:t>Inductor</a:t>
            </a:r>
          </a:p>
          <a:p>
            <a:r>
              <a:rPr lang="en-US" dirty="0"/>
              <a:t>Capacitor</a:t>
            </a:r>
          </a:p>
          <a:p>
            <a:r>
              <a:rPr lang="en-US" dirty="0"/>
              <a:t>CPU Socket</a:t>
            </a:r>
          </a:p>
          <a:p>
            <a:r>
              <a:rPr lang="en-US" dirty="0"/>
              <a:t>Northbridge</a:t>
            </a:r>
          </a:p>
          <a:p>
            <a:r>
              <a:rPr lang="en-US" dirty="0"/>
              <a:t>Screw hole</a:t>
            </a:r>
          </a:p>
          <a:p>
            <a:r>
              <a:rPr lang="en-US" dirty="0"/>
              <a:t>Memory slot</a:t>
            </a:r>
          </a:p>
          <a:p>
            <a:r>
              <a:rPr lang="en-US" dirty="0"/>
              <a:t>Super I/O</a:t>
            </a:r>
          </a:p>
          <a:p>
            <a:r>
              <a:rPr lang="en-US" dirty="0"/>
              <a:t>Floppy connection</a:t>
            </a:r>
          </a:p>
          <a:p>
            <a:r>
              <a:rPr lang="en-US" dirty="0"/>
              <a:t>ATA (IDE) disk drive primary connection</a:t>
            </a:r>
          </a:p>
          <a:p>
            <a:r>
              <a:rPr lang="en-US" dirty="0"/>
              <a:t>24-pin ATX power Supply connector</a:t>
            </a:r>
          </a:p>
          <a:p>
            <a:r>
              <a:rPr lang="en-US" dirty="0"/>
              <a:t>Serial ATA connections</a:t>
            </a:r>
          </a:p>
          <a:p>
            <a:r>
              <a:rPr lang="en-US" dirty="0"/>
              <a:t>Coin cell battery (CMOS backup battery)</a:t>
            </a:r>
          </a:p>
          <a:p>
            <a:r>
              <a:rPr lang="en-US" dirty="0"/>
              <a:t>RAID</a:t>
            </a:r>
          </a:p>
          <a:p>
            <a:r>
              <a:rPr lang="en-US" dirty="0"/>
              <a:t>System panel connectors</a:t>
            </a:r>
          </a:p>
          <a:p>
            <a:r>
              <a:rPr lang="en-US" dirty="0"/>
              <a:t>FWH</a:t>
            </a:r>
          </a:p>
          <a:p>
            <a:r>
              <a:rPr lang="en-US" dirty="0"/>
              <a:t>Southbridge</a:t>
            </a:r>
          </a:p>
          <a:p>
            <a:r>
              <a:rPr lang="en-US" dirty="0"/>
              <a:t>Serial port connector</a:t>
            </a:r>
          </a:p>
          <a:p>
            <a:r>
              <a:rPr lang="en-US" dirty="0"/>
              <a:t>USB headers</a:t>
            </a:r>
          </a:p>
          <a:p>
            <a:r>
              <a:rPr lang="en-US" dirty="0"/>
              <a:t>Jumpers</a:t>
            </a:r>
          </a:p>
          <a:p>
            <a:r>
              <a:rPr lang="en-US" dirty="0"/>
              <a:t>Integrated circuit</a:t>
            </a:r>
          </a:p>
          <a:p>
            <a:r>
              <a:rPr lang="en-US" dirty="0"/>
              <a:t>1394 headers</a:t>
            </a:r>
          </a:p>
          <a:p>
            <a:r>
              <a:rPr lang="en-US" dirty="0"/>
              <a:t>SPDIF</a:t>
            </a:r>
          </a:p>
          <a:p>
            <a:r>
              <a:rPr lang="en-US" dirty="0"/>
              <a:t>CD-IN</a:t>
            </a:r>
          </a:p>
          <a:p>
            <a:pPr algn="just"/>
            <a:endParaRPr lang="en-US" dirty="0"/>
          </a:p>
        </p:txBody>
      </p:sp>
    </p:spTree>
    <p:extLst>
      <p:ext uri="{BB962C8B-B14F-4D97-AF65-F5344CB8AC3E}">
        <p14:creationId xmlns:p14="http://schemas.microsoft.com/office/powerpoint/2010/main" val="588428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Other motherboard components</a:t>
            </a:r>
            <a:endParaRPr lang="en-US" dirty="0"/>
          </a:p>
        </p:txBody>
      </p:sp>
      <p:sp>
        <p:nvSpPr>
          <p:cNvPr id="3" name="Content Placeholder 2"/>
          <p:cNvSpPr>
            <a:spLocks noGrp="1"/>
          </p:cNvSpPr>
          <p:nvPr>
            <p:ph idx="1"/>
          </p:nvPr>
        </p:nvSpPr>
        <p:spPr>
          <a:xfrm>
            <a:off x="680321" y="2030506"/>
            <a:ext cx="11511679" cy="4827494"/>
          </a:xfrm>
        </p:spPr>
        <p:txBody>
          <a:bodyPr numCol="3">
            <a:normAutofit/>
          </a:bodyPr>
          <a:lstStyle/>
          <a:p>
            <a:r>
              <a:rPr lang="en-US" dirty="0"/>
              <a:t>BIOS</a:t>
            </a:r>
          </a:p>
          <a:p>
            <a:r>
              <a:rPr lang="en-US" dirty="0"/>
              <a:t>Bus</a:t>
            </a:r>
          </a:p>
          <a:p>
            <a:r>
              <a:rPr lang="en-US" dirty="0"/>
              <a:t>Cache memory</a:t>
            </a:r>
          </a:p>
          <a:p>
            <a:r>
              <a:rPr lang="en-US" dirty="0"/>
              <a:t>Chipset</a:t>
            </a:r>
          </a:p>
          <a:p>
            <a:r>
              <a:rPr lang="en-US" dirty="0"/>
              <a:t>Diode</a:t>
            </a:r>
          </a:p>
          <a:p>
            <a:r>
              <a:rPr lang="en-US" dirty="0"/>
              <a:t>Dip switches</a:t>
            </a:r>
          </a:p>
          <a:p>
            <a:r>
              <a:rPr lang="en-US" dirty="0"/>
              <a:t>Electrolytic</a:t>
            </a:r>
          </a:p>
          <a:p>
            <a:r>
              <a:rPr lang="en-US" dirty="0"/>
              <a:t>Fuse</a:t>
            </a:r>
          </a:p>
          <a:p>
            <a:r>
              <a:rPr lang="en-US" dirty="0"/>
              <a:t>Game port and MIDI header</a:t>
            </a:r>
          </a:p>
          <a:p>
            <a:r>
              <a:rPr lang="en-US" dirty="0"/>
              <a:t>Internal speaker</a:t>
            </a:r>
          </a:p>
          <a:p>
            <a:r>
              <a:rPr lang="en-US" dirty="0"/>
              <a:t>Keyboard controller</a:t>
            </a:r>
          </a:p>
          <a:p>
            <a:r>
              <a:rPr lang="en-US" dirty="0"/>
              <a:t>LCC</a:t>
            </a:r>
          </a:p>
          <a:p>
            <a:r>
              <a:rPr lang="en-US" dirty="0"/>
              <a:t>Network header</a:t>
            </a:r>
          </a:p>
          <a:p>
            <a:r>
              <a:rPr lang="en-US" dirty="0"/>
              <a:t>Obsolete expansion slots (AMR, CNR, EISA, ISA, VESA)</a:t>
            </a:r>
          </a:p>
          <a:p>
            <a:r>
              <a:rPr lang="en-US" dirty="0"/>
              <a:t>Obsolete memory slots (SIMM)</a:t>
            </a:r>
          </a:p>
          <a:p>
            <a:r>
              <a:rPr lang="en-US" dirty="0"/>
              <a:t>Onboard LED</a:t>
            </a:r>
          </a:p>
          <a:p>
            <a:r>
              <a:rPr lang="en-US" dirty="0"/>
              <a:t>Parallel port header</a:t>
            </a:r>
          </a:p>
          <a:p>
            <a:r>
              <a:rPr lang="en-US" dirty="0"/>
              <a:t>PS/2 header</a:t>
            </a:r>
          </a:p>
          <a:p>
            <a:r>
              <a:rPr lang="en-US" dirty="0"/>
              <a:t>Resistor</a:t>
            </a:r>
          </a:p>
          <a:p>
            <a:r>
              <a:rPr lang="en-US" dirty="0"/>
              <a:t>RTC</a:t>
            </a:r>
          </a:p>
          <a:p>
            <a:r>
              <a:rPr lang="en-US" dirty="0"/>
              <a:t>Serial port header</a:t>
            </a:r>
          </a:p>
          <a:p>
            <a:r>
              <a:rPr lang="en-US" dirty="0"/>
              <a:t>Screw hole aka mounting hole</a:t>
            </a:r>
          </a:p>
          <a:p>
            <a:r>
              <a:rPr lang="en-US" dirty="0"/>
              <a:t>SCSI</a:t>
            </a:r>
          </a:p>
          <a:p>
            <a:r>
              <a:rPr lang="en-US" dirty="0"/>
              <a:t>Solenoid</a:t>
            </a:r>
          </a:p>
          <a:p>
            <a:r>
              <a:rPr lang="en-US" dirty="0"/>
              <a:t>Voltage regulator</a:t>
            </a:r>
          </a:p>
          <a:p>
            <a:r>
              <a:rPr lang="en-US" dirty="0"/>
              <a:t>Voltage regulator module (VRM)</a:t>
            </a:r>
          </a:p>
          <a:p>
            <a:endParaRPr lang="en-US" dirty="0"/>
          </a:p>
        </p:txBody>
      </p:sp>
    </p:spTree>
    <p:extLst>
      <p:ext uri="{BB962C8B-B14F-4D97-AF65-F5344CB8AC3E}">
        <p14:creationId xmlns:p14="http://schemas.microsoft.com/office/powerpoint/2010/main" val="3831383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Supply</a:t>
            </a:r>
          </a:p>
        </p:txBody>
      </p:sp>
      <p:sp>
        <p:nvSpPr>
          <p:cNvPr id="3" name="Content Placeholder 2"/>
          <p:cNvSpPr>
            <a:spLocks noGrp="1"/>
          </p:cNvSpPr>
          <p:nvPr>
            <p:ph idx="1"/>
          </p:nvPr>
        </p:nvSpPr>
        <p:spPr>
          <a:xfrm>
            <a:off x="680321" y="2003612"/>
            <a:ext cx="6070103" cy="4854387"/>
          </a:xfrm>
        </p:spPr>
        <p:txBody>
          <a:bodyPr>
            <a:normAutofit/>
          </a:bodyPr>
          <a:lstStyle/>
          <a:p>
            <a:pPr algn="just"/>
            <a:r>
              <a:rPr lang="en-US" dirty="0"/>
              <a:t>Short for </a:t>
            </a:r>
            <a:r>
              <a:rPr lang="en-US" b="1" dirty="0"/>
              <a:t>Power Supply</a:t>
            </a:r>
            <a:r>
              <a:rPr lang="en-US" dirty="0"/>
              <a:t> and sometimes abbreviated as </a:t>
            </a:r>
            <a:r>
              <a:rPr lang="en-US" b="1" dirty="0"/>
              <a:t>PSU</a:t>
            </a:r>
            <a:r>
              <a:rPr lang="en-US" dirty="0"/>
              <a:t>, which is short for </a:t>
            </a:r>
            <a:r>
              <a:rPr lang="en-US" b="1" dirty="0"/>
              <a:t>Power Supply Unit</a:t>
            </a:r>
            <a:r>
              <a:rPr lang="en-US" dirty="0"/>
              <a:t>. The </a:t>
            </a:r>
            <a:r>
              <a:rPr lang="en-US" b="1" dirty="0"/>
              <a:t>PS</a:t>
            </a:r>
            <a:r>
              <a:rPr lang="en-US" dirty="0"/>
              <a:t> is an internal hardware component used to supply the components in a computer with power by converting potentially lethal 110-115 or 220-230 volt alternating current (AC) into a steady low-voltage direct current (DC) usable by the computer. A power supply is rated by the number of watts it generates. For example, the image to the right, is of an Antec True 330, a 330 Watt power supply and an example of what a computer power supply looks like.</a:t>
            </a:r>
          </a:p>
        </p:txBody>
      </p:sp>
      <p:pic>
        <p:nvPicPr>
          <p:cNvPr id="19460" name="Picture 4" descr="http://www.dansdata.com/images/twopsus/600w_psu_128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1788" y="2324100"/>
            <a:ext cx="5002119" cy="4292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046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NIC</a:t>
            </a:r>
          </a:p>
        </p:txBody>
      </p:sp>
      <p:sp>
        <p:nvSpPr>
          <p:cNvPr id="3" name="Content Placeholder 2"/>
          <p:cNvSpPr>
            <a:spLocks noGrp="1"/>
          </p:cNvSpPr>
          <p:nvPr>
            <p:ph idx="1"/>
          </p:nvPr>
        </p:nvSpPr>
        <p:spPr>
          <a:xfrm>
            <a:off x="680321" y="2003612"/>
            <a:ext cx="6554197" cy="4854387"/>
          </a:xfrm>
        </p:spPr>
        <p:txBody>
          <a:bodyPr>
            <a:normAutofit fontScale="92500"/>
          </a:bodyPr>
          <a:lstStyle/>
          <a:p>
            <a:pPr algn="just"/>
            <a:r>
              <a:rPr lang="en-US" dirty="0"/>
              <a:t>Short for </a:t>
            </a:r>
            <a:r>
              <a:rPr lang="en-US" b="1" dirty="0"/>
              <a:t>Network Interface Card</a:t>
            </a:r>
            <a:r>
              <a:rPr lang="en-US" dirty="0"/>
              <a:t>, a </a:t>
            </a:r>
            <a:r>
              <a:rPr lang="en-US" b="1" dirty="0"/>
              <a:t>NIC</a:t>
            </a:r>
            <a:r>
              <a:rPr lang="en-US" dirty="0"/>
              <a:t> is also commonly referred to as an </a:t>
            </a:r>
            <a:r>
              <a:rPr lang="en-US" b="1" dirty="0"/>
              <a:t>Ethernet card</a:t>
            </a:r>
            <a:r>
              <a:rPr lang="en-US" dirty="0"/>
              <a:t> and </a:t>
            </a:r>
            <a:r>
              <a:rPr lang="en-US" b="1" dirty="0"/>
              <a:t>network adapter</a:t>
            </a:r>
            <a:r>
              <a:rPr lang="en-US" dirty="0"/>
              <a:t> and is an expansion card that enables a computer to connect to a network such as a home network or the Internet using an Ethernet cable with a RJ-45 connector. The picture is an example of a SMC EZ Card 10/100 PCI network card, a network card commonly found in most desktop computers today that do not already have an onboard network on their motherboard.</a:t>
            </a:r>
          </a:p>
          <a:p>
            <a:pPr algn="just"/>
            <a:r>
              <a:rPr lang="en-US" dirty="0"/>
              <a:t>The second picture is another example of a network card, a PC Card SMC EZ Card 10/100 wireless network card. These cards are used in laptop computers that do not have a built-in wireless network.</a:t>
            </a:r>
          </a:p>
        </p:txBody>
      </p:sp>
      <p:pic>
        <p:nvPicPr>
          <p:cNvPr id="9218" name="Picture 2" descr="Network Interface Card or NIC"/>
          <p:cNvPicPr>
            <a:picLocks noChangeAspect="1" noChangeArrowheads="1"/>
          </p:cNvPicPr>
          <p:nvPr/>
        </p:nvPicPr>
        <p:blipFill rotWithShape="1">
          <a:blip r:embed="rId2">
            <a:extLst>
              <a:ext uri="{28A0092B-C50C-407E-A947-70E740481C1C}">
                <a14:useLocalDpi xmlns:a14="http://schemas.microsoft.com/office/drawing/2010/main" val="0"/>
              </a:ext>
            </a:extLst>
          </a:blip>
          <a:srcRect b="1621"/>
          <a:stretch/>
        </p:blipFill>
        <p:spPr bwMode="auto">
          <a:xfrm>
            <a:off x="7558775" y="2115856"/>
            <a:ext cx="4459908" cy="3262967"/>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Wireless network c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3391" y="5457825"/>
            <a:ext cx="1590675" cy="140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0755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Hub</a:t>
            </a:r>
            <a:br>
              <a:rPr lang="en-US" b="1" dirty="0"/>
            </a:br>
            <a:endParaRPr lang="en-US" dirty="0"/>
          </a:p>
        </p:txBody>
      </p:sp>
      <p:sp>
        <p:nvSpPr>
          <p:cNvPr id="3" name="Content Placeholder 2"/>
          <p:cNvSpPr>
            <a:spLocks noGrp="1"/>
          </p:cNvSpPr>
          <p:nvPr>
            <p:ph idx="1"/>
          </p:nvPr>
        </p:nvSpPr>
        <p:spPr>
          <a:xfrm>
            <a:off x="680322" y="1976718"/>
            <a:ext cx="6903820" cy="4881282"/>
          </a:xfrm>
        </p:spPr>
        <p:txBody>
          <a:bodyPr/>
          <a:lstStyle/>
          <a:p>
            <a:pPr algn="just"/>
            <a:r>
              <a:rPr lang="en-US" dirty="0"/>
              <a:t>When referring to a network, a </a:t>
            </a:r>
            <a:r>
              <a:rPr lang="en-US" b="1" dirty="0"/>
              <a:t>hub</a:t>
            </a:r>
            <a:r>
              <a:rPr lang="en-US" dirty="0"/>
              <a:t> is the most basic networking device that connects multiple computers or other network devices together. Unlike a network switch or router, a network hub has no routing tables or intelligence on where to send information and broadcasts all network data across each connection. Most hubs can detect basic network errors such as collisions, but having all information broadcast to multiple ports can be a security risk and cause bottlenecks. In the past network hubs were popular because they were much cheaper than a switch and router, but today most switches do not cost much more than a hub and are a much better solution for any network.</a:t>
            </a:r>
          </a:p>
        </p:txBody>
      </p:sp>
      <p:pic>
        <p:nvPicPr>
          <p:cNvPr id="10242" name="Picture 2" descr="http://www.wifinotes.com/images/computer-hu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5847" y="2687170"/>
            <a:ext cx="4126940" cy="3095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1568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Switch</a:t>
            </a:r>
          </a:p>
        </p:txBody>
      </p:sp>
      <p:sp>
        <p:nvSpPr>
          <p:cNvPr id="3" name="Content Placeholder 2"/>
          <p:cNvSpPr>
            <a:spLocks noGrp="1"/>
          </p:cNvSpPr>
          <p:nvPr>
            <p:ph idx="1"/>
          </p:nvPr>
        </p:nvSpPr>
        <p:spPr>
          <a:xfrm>
            <a:off x="680321" y="2017058"/>
            <a:ext cx="6486961" cy="4840941"/>
          </a:xfrm>
        </p:spPr>
        <p:txBody>
          <a:bodyPr>
            <a:normAutofit/>
          </a:bodyPr>
          <a:lstStyle/>
          <a:p>
            <a:pPr algn="just"/>
            <a:r>
              <a:rPr lang="en-US" dirty="0"/>
              <a:t>On a network, a </a:t>
            </a:r>
            <a:r>
              <a:rPr lang="en-US" b="1" dirty="0"/>
              <a:t>switch</a:t>
            </a:r>
            <a:r>
              <a:rPr lang="en-US" dirty="0"/>
              <a:t> is a hardware device that filters and forwards packets through the network, but often not capable of much more. The first network device that was added to the Internet was a switch called the IMP, which helped send the first message on October 29, 1969. A network switch is more advanced than a hub but not as advanced as a router. The picture shows an example of a NETGEAR 5 port switch.</a:t>
            </a:r>
          </a:p>
        </p:txBody>
      </p:sp>
      <p:pic>
        <p:nvPicPr>
          <p:cNvPr id="11266" name="Picture 2" descr="NETGEAR network swit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6625" y="2561851"/>
            <a:ext cx="4759427" cy="2601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1914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Router</a:t>
            </a:r>
            <a:br>
              <a:rPr lang="en-US" b="1" dirty="0"/>
            </a:br>
            <a:endParaRPr lang="en-US" dirty="0"/>
          </a:p>
        </p:txBody>
      </p:sp>
      <p:sp>
        <p:nvSpPr>
          <p:cNvPr id="3" name="Content Placeholder 2"/>
          <p:cNvSpPr>
            <a:spLocks noGrp="1"/>
          </p:cNvSpPr>
          <p:nvPr>
            <p:ph idx="1"/>
          </p:nvPr>
        </p:nvSpPr>
        <p:spPr>
          <a:xfrm>
            <a:off x="680322" y="2003612"/>
            <a:ext cx="6702114" cy="4854388"/>
          </a:xfrm>
        </p:spPr>
        <p:txBody>
          <a:bodyPr>
            <a:normAutofit fontScale="92500" lnSpcReduction="20000"/>
          </a:bodyPr>
          <a:lstStyle/>
          <a:p>
            <a:pPr algn="just"/>
            <a:r>
              <a:rPr lang="en-US" dirty="0"/>
              <a:t>A hardware device designed to take incoming packets, analyze the packets, moving the packets to another network, converting the packets to another network interface, dropping the packets, directing packets to the appropriate locations, and performing any other number of other actions. The picture shows the Linksys BEFSR11 </a:t>
            </a:r>
            <a:r>
              <a:rPr lang="en-US" b="1" dirty="0"/>
              <a:t>router</a:t>
            </a:r>
            <a:r>
              <a:rPr lang="en-US" dirty="0"/>
              <a:t> and is what most home routers resemble.</a:t>
            </a:r>
          </a:p>
          <a:p>
            <a:pPr algn="just"/>
            <a:r>
              <a:rPr lang="en-US" dirty="0"/>
              <a:t>A </a:t>
            </a:r>
            <a:r>
              <a:rPr lang="en-US" b="1" dirty="0"/>
              <a:t>router</a:t>
            </a:r>
            <a:r>
              <a:rPr lang="en-US" dirty="0"/>
              <a:t> has a lot more capabilities than other network devices such as a hub or a switch that are only able to perform basic network functions. For example, a hub is often used to transfer data between computers or network devices, but does not analyze or do anything with the data it is transferring. Routers however can analyze the data being sent over a network, change how it is packaged and send it to another network or over a different network. For example, routers are commonly used in home networks to share a single Internet connection with multiple computers.</a:t>
            </a:r>
          </a:p>
          <a:p>
            <a:endParaRPr lang="en-US" dirty="0"/>
          </a:p>
        </p:txBody>
      </p:sp>
      <p:pic>
        <p:nvPicPr>
          <p:cNvPr id="12290" name="Picture 2" descr="http://assets2.usedcisco.com/images/app/header/categories/cisco_2600_routers.jpg?140173608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8647" y="2335305"/>
            <a:ext cx="4863353" cy="3056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3806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Firewall</a:t>
            </a:r>
          </a:p>
        </p:txBody>
      </p:sp>
      <p:sp>
        <p:nvSpPr>
          <p:cNvPr id="3" name="Content Placeholder 2"/>
          <p:cNvSpPr>
            <a:spLocks noGrp="1"/>
          </p:cNvSpPr>
          <p:nvPr>
            <p:ph idx="1"/>
          </p:nvPr>
        </p:nvSpPr>
        <p:spPr>
          <a:xfrm>
            <a:off x="680322" y="1990164"/>
            <a:ext cx="7226550" cy="4867835"/>
          </a:xfrm>
        </p:spPr>
        <p:txBody>
          <a:bodyPr>
            <a:normAutofit fontScale="92500" lnSpcReduction="10000"/>
          </a:bodyPr>
          <a:lstStyle/>
          <a:p>
            <a:pPr algn="just"/>
            <a:r>
              <a:rPr lang="en-US" dirty="0"/>
              <a:t>A </a:t>
            </a:r>
            <a:r>
              <a:rPr lang="en-US" b="1" dirty="0"/>
              <a:t>firewall</a:t>
            </a:r>
            <a:r>
              <a:rPr lang="en-US" dirty="0"/>
              <a:t> is a software utility or hardware device that limits outside network access to a computer or local network by blocking or restricting network ports. Firewalls are a great step for helping prevent un-authorized access to a company or home network. The picture is an example of a hardware firewall, the </a:t>
            </a:r>
            <a:r>
              <a:rPr lang="en-US" dirty="0" err="1"/>
              <a:t>ZyXEL</a:t>
            </a:r>
            <a:r>
              <a:rPr lang="en-US" dirty="0"/>
              <a:t> </a:t>
            </a:r>
            <a:r>
              <a:rPr lang="en-US" dirty="0" err="1"/>
              <a:t>ZyWALL</a:t>
            </a:r>
            <a:r>
              <a:rPr lang="en-US" dirty="0"/>
              <a:t> a Unified Security Gateway with a Firewall and other security features.</a:t>
            </a:r>
          </a:p>
          <a:p>
            <a:pPr algn="just"/>
            <a:r>
              <a:rPr lang="en-US" dirty="0"/>
              <a:t>In addition to hardware firewalls like that shown above, basic hardware firewalls are also commonly found in most network routers and can be configured and setup through the router setup. </a:t>
            </a:r>
            <a:r>
              <a:rPr lang="en-US" b="1" dirty="0"/>
              <a:t>Software firewalls</a:t>
            </a:r>
            <a:r>
              <a:rPr lang="en-US" dirty="0"/>
              <a:t> are designed to protect the computer they are installed onto by blocking any unrestricted programs from sending and receiving information from the network or Internet. A good example of a software Firewall is the Windows Firewall that is included with Microsoft Windows.</a:t>
            </a:r>
          </a:p>
        </p:txBody>
      </p:sp>
      <p:pic>
        <p:nvPicPr>
          <p:cNvPr id="13314" name="Picture 2" descr="http://www.vicomsoft.com/images/learning-center/firewalls/firewalldiagram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06872" y="2452034"/>
            <a:ext cx="4076700" cy="2905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6564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Access point</a:t>
            </a:r>
            <a:endParaRPr lang="en-US" dirty="0"/>
          </a:p>
        </p:txBody>
      </p:sp>
      <p:sp>
        <p:nvSpPr>
          <p:cNvPr id="3" name="Content Placeholder 2"/>
          <p:cNvSpPr>
            <a:spLocks noGrp="1"/>
          </p:cNvSpPr>
          <p:nvPr>
            <p:ph idx="1"/>
          </p:nvPr>
        </p:nvSpPr>
        <p:spPr>
          <a:xfrm>
            <a:off x="680321" y="1976718"/>
            <a:ext cx="6661773" cy="4881282"/>
          </a:xfrm>
        </p:spPr>
        <p:txBody>
          <a:bodyPr/>
          <a:lstStyle/>
          <a:p>
            <a:pPr algn="just"/>
            <a:r>
              <a:rPr lang="en-US" dirty="0"/>
              <a:t>Alternatively referred to as a </a:t>
            </a:r>
            <a:r>
              <a:rPr lang="en-US" b="1" dirty="0"/>
              <a:t>base station</a:t>
            </a:r>
            <a:r>
              <a:rPr lang="en-US" dirty="0"/>
              <a:t> and </a:t>
            </a:r>
            <a:r>
              <a:rPr lang="en-US" b="1" dirty="0"/>
              <a:t>wireless router</a:t>
            </a:r>
            <a:r>
              <a:rPr lang="en-US" dirty="0"/>
              <a:t>, an </a:t>
            </a:r>
            <a:r>
              <a:rPr lang="en-US" b="1" dirty="0"/>
              <a:t>access point</a:t>
            </a:r>
            <a:r>
              <a:rPr lang="en-US" dirty="0"/>
              <a:t> is the location of a wireless receiver that enables a user with wireless access to connect to a network or the Internet. This term can refer to both Wi-Fi and Bluetooth devices. The image shows a Linksys wireless access point router; it utilizes multiple antennas to improve the signal.</a:t>
            </a:r>
          </a:p>
        </p:txBody>
      </p:sp>
      <p:pic>
        <p:nvPicPr>
          <p:cNvPr id="14338" name="Picture 2" descr="http://i.testfreaks.co.uk/images/products/600x400/62/linksys-wap54g.7683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7292" y="2310653"/>
            <a:ext cx="4010025" cy="374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6942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DSL Device / Router / Switch</a:t>
            </a:r>
          </a:p>
        </p:txBody>
      </p:sp>
      <p:sp>
        <p:nvSpPr>
          <p:cNvPr id="3" name="Content Placeholder 2"/>
          <p:cNvSpPr>
            <a:spLocks noGrp="1"/>
          </p:cNvSpPr>
          <p:nvPr>
            <p:ph idx="1"/>
          </p:nvPr>
        </p:nvSpPr>
        <p:spPr>
          <a:xfrm>
            <a:off x="680321" y="2124635"/>
            <a:ext cx="6191126" cy="4733365"/>
          </a:xfrm>
        </p:spPr>
        <p:txBody>
          <a:bodyPr/>
          <a:lstStyle/>
          <a:p>
            <a:pPr algn="just"/>
            <a:r>
              <a:rPr lang="en-US" dirty="0"/>
              <a:t>Short for </a:t>
            </a:r>
            <a:r>
              <a:rPr lang="en-US" b="1" dirty="0"/>
              <a:t>Digital Subscriber Line</a:t>
            </a:r>
            <a:r>
              <a:rPr lang="en-US" dirty="0"/>
              <a:t>, </a:t>
            </a:r>
            <a:r>
              <a:rPr lang="en-US" b="1" dirty="0"/>
              <a:t>DSL</a:t>
            </a:r>
            <a:r>
              <a:rPr lang="en-US" dirty="0"/>
              <a:t> is a method for home users and small businesses to have high speed access to the Internet over standard copper lines. Capable of receiving up to 6.1 megabits per second, DSL is a great solution providing it is available in your area. Because of the technology used, you must be within a certain distance from your phone company's CO for DSL to work or be available.</a:t>
            </a:r>
          </a:p>
        </p:txBody>
      </p:sp>
      <p:pic>
        <p:nvPicPr>
          <p:cNvPr id="15362" name="Picture 2" descr="http://images.techhive.com/images/idge/imported/article/cio/2012/08/06/dsl20setup-100337253-ori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1465" y="2326340"/>
            <a:ext cx="4919580" cy="3738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3829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Repeater</a:t>
            </a:r>
          </a:p>
        </p:txBody>
      </p:sp>
      <p:sp>
        <p:nvSpPr>
          <p:cNvPr id="3" name="Content Placeholder 2"/>
          <p:cNvSpPr>
            <a:spLocks noGrp="1"/>
          </p:cNvSpPr>
          <p:nvPr>
            <p:ph idx="1"/>
          </p:nvPr>
        </p:nvSpPr>
        <p:spPr>
          <a:xfrm>
            <a:off x="680321" y="2336873"/>
            <a:ext cx="6002867" cy="3599316"/>
          </a:xfrm>
        </p:spPr>
        <p:txBody>
          <a:bodyPr/>
          <a:lstStyle/>
          <a:p>
            <a:pPr algn="just"/>
            <a:r>
              <a:rPr lang="en-US" dirty="0"/>
              <a:t>A </a:t>
            </a:r>
            <a:r>
              <a:rPr lang="en-US" b="1" dirty="0"/>
              <a:t>repeater</a:t>
            </a:r>
            <a:r>
              <a:rPr lang="en-US" dirty="0"/>
              <a:t> is an object that increases a signal's strength, so it can be transmitted and received over a greater distance without a loss in quality. These devices are commonly used with networks to help the lines running between network devices reach farther destinations.</a:t>
            </a:r>
          </a:p>
        </p:txBody>
      </p:sp>
      <p:pic>
        <p:nvPicPr>
          <p:cNvPr id="16386" name="Picture 2" descr="http://www.matrox.com/graphics/media/image/products/extension/veos/Veos_repeater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2812" y="2336873"/>
            <a:ext cx="4991100" cy="374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88399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TC104033917[[fn=Berlin]]</Template>
  <TotalTime>450</TotalTime>
  <Words>1325</Words>
  <Application>Microsoft Office PowerPoint</Application>
  <PresentationFormat>Widescreen</PresentationFormat>
  <Paragraphs>93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Trebuchet MS</vt:lpstr>
      <vt:lpstr>Berlin</vt:lpstr>
      <vt:lpstr>Communication / Network Devices</vt:lpstr>
      <vt:lpstr>NIC</vt:lpstr>
      <vt:lpstr>Hub </vt:lpstr>
      <vt:lpstr>Switch</vt:lpstr>
      <vt:lpstr>Router </vt:lpstr>
      <vt:lpstr>Firewall</vt:lpstr>
      <vt:lpstr>Access point</vt:lpstr>
      <vt:lpstr>DSL Device / Router / Switch</vt:lpstr>
      <vt:lpstr>Repeater</vt:lpstr>
      <vt:lpstr>Bridge</vt:lpstr>
      <vt:lpstr>What is Motherboard in System Unit?</vt:lpstr>
      <vt:lpstr>Motherboard (Cont)</vt:lpstr>
      <vt:lpstr>Motherboard components</vt:lpstr>
      <vt:lpstr>Other motherboard components</vt:lpstr>
      <vt:lpstr>Power Supply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Balochistan, Quetta</dc:title>
  <dc:creator>Kamal Tarakai</dc:creator>
  <cp:lastModifiedBy>Yasir Jahangir</cp:lastModifiedBy>
  <cp:revision>180</cp:revision>
  <dcterms:created xsi:type="dcterms:W3CDTF">2014-10-13T04:20:31Z</dcterms:created>
  <dcterms:modified xsi:type="dcterms:W3CDTF">2020-06-03T05:46:50Z</dcterms:modified>
</cp:coreProperties>
</file>