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5C0B04-E76C-49BC-B8B5-EC0C266481FB}" type="datetimeFigureOut">
              <a:rPr lang="en-US" smtClean="0"/>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CECA74-4ED1-4A7B-9114-E0B0515026FE}" type="slidenum">
              <a:rPr lang="en-US" smtClean="0"/>
              <a:t>‹#›</a:t>
            </a:fld>
            <a:endParaRPr lang="en-US"/>
          </a:p>
        </p:txBody>
      </p:sp>
    </p:spTree>
    <p:extLst>
      <p:ext uri="{BB962C8B-B14F-4D97-AF65-F5344CB8AC3E}">
        <p14:creationId xmlns:p14="http://schemas.microsoft.com/office/powerpoint/2010/main" val="976264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7D0425-AA1F-4F1C-9F16-BE8196833FA1}"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826BB8-2816-4B80-A682-2FB49F002258}"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FA79C1-FCE9-4F1A-B550-15EE4FD1D9C2}"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6800E-5567-46E2-AAD2-3C22DB7A8163}"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B2EDB0-ACB4-4891-B323-A1BBE5116E6E}"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697EF2-D621-4E5A-96E5-B5139361059B}" type="datetime1">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166579-2F65-4418-B257-DCCB95378B23}" type="datetime1">
              <a:rPr lang="en-US" smtClean="0"/>
              <a:t>5/12/2020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6E3A50-20E6-4CE0-BC13-FE3BD3867DCC}" type="datetime1">
              <a:rPr lang="en-US" smtClean="0"/>
              <a:t>5/12/2020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64EFD0-5D94-4F1A-8092-A4CB100593D1}" type="datetime1">
              <a:rPr lang="en-US" smtClean="0"/>
              <a:t>5/12/2020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21E9CD-454D-4529-9224-9869E83DFB19}" type="datetime1">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E42F5D-C505-4BD5-9E2E-63C4E2825CEF}" type="datetime1">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3F1BF-21BD-4B01-B62E-9F6B655D453B}" type="datetime1">
              <a:rPr lang="en-US" smtClean="0"/>
              <a:t>5/12/2020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The Primates </a:t>
            </a:r>
            <a:br>
              <a:rPr lang="en-US" b="1" dirty="0"/>
            </a:br>
            <a:endParaRPr lang="en-US" dirty="0"/>
          </a:p>
        </p:txBody>
      </p:sp>
      <p:sp>
        <p:nvSpPr>
          <p:cNvPr id="3" name="Subtitle 2"/>
          <p:cNvSpPr>
            <a:spLocks noGrp="1"/>
          </p:cNvSpPr>
          <p:nvPr>
            <p:ph type="subTitle" idx="1"/>
          </p:nvPr>
        </p:nvSpPr>
        <p:spPr>
          <a:xfrm>
            <a:off x="1371600" y="3276600"/>
            <a:ext cx="6400800" cy="2590800"/>
          </a:xfrm>
        </p:spPr>
        <p:txBody>
          <a:bodyPr>
            <a:normAutofit/>
          </a:bodyPr>
          <a:lstStyle/>
          <a:p>
            <a:r>
              <a:rPr lang="en-US" dirty="0"/>
              <a:t>Primate Characteristics </a:t>
            </a:r>
            <a:endParaRPr lang="en-US" b="1" dirty="0"/>
          </a:p>
          <a:p>
            <a:r>
              <a:rPr lang="en-US" dirty="0"/>
              <a:t>Movement and Locomotion  </a:t>
            </a:r>
            <a:endParaRPr lang="en-US" b="1" dirty="0"/>
          </a:p>
          <a:p>
            <a:r>
              <a:rPr lang="en-US" dirty="0"/>
              <a:t>Dentition, Eyesight, and Brain Size </a:t>
            </a:r>
            <a:endParaRPr lang="en-US" b="1" dirty="0"/>
          </a:p>
          <a:p>
            <a:r>
              <a:rPr lang="en-US" dirty="0"/>
              <a:t>Reproduction and Maturation</a:t>
            </a:r>
          </a:p>
        </p:txBody>
      </p:sp>
      <p:sp>
        <p:nvSpPr>
          <p:cNvPr id="4" name="Date Placeholder 3"/>
          <p:cNvSpPr>
            <a:spLocks noGrp="1"/>
          </p:cNvSpPr>
          <p:nvPr>
            <p:ph type="dt" sz="half" idx="10"/>
          </p:nvPr>
        </p:nvSpPr>
        <p:spPr/>
        <p:txBody>
          <a:bodyPr/>
          <a:lstStyle/>
          <a:p>
            <a:fld id="{6F78922C-46C0-4D1D-B969-684F84CCDE9F}"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1469339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Complexity of the Brain</a:t>
            </a:r>
          </a:p>
        </p:txBody>
      </p:sp>
      <p:sp>
        <p:nvSpPr>
          <p:cNvPr id="3" name="Content Placeholder 2"/>
          <p:cNvSpPr>
            <a:spLocks noGrp="1"/>
          </p:cNvSpPr>
          <p:nvPr>
            <p:ph idx="1"/>
          </p:nvPr>
        </p:nvSpPr>
        <p:spPr>
          <a:xfrm>
            <a:off x="457200" y="990600"/>
            <a:ext cx="8229600" cy="5486400"/>
          </a:xfrm>
        </p:spPr>
        <p:txBody>
          <a:bodyPr>
            <a:noAutofit/>
          </a:bodyPr>
          <a:lstStyle/>
          <a:p>
            <a:pPr algn="just"/>
            <a:r>
              <a:rPr lang="en-US" sz="2000" dirty="0"/>
              <a:t>Distinguishing primates </a:t>
            </a:r>
            <a:r>
              <a:rPr lang="en-US" sz="2000" dirty="0" smtClean="0"/>
              <a:t>even more </a:t>
            </a:r>
            <a:r>
              <a:rPr lang="en-US" sz="2000" dirty="0"/>
              <a:t>than the preceding characteristics are the size and </a:t>
            </a:r>
            <a:r>
              <a:rPr lang="en-US" sz="2000" dirty="0" smtClean="0"/>
              <a:t>complexity of </a:t>
            </a:r>
            <a:r>
              <a:rPr lang="en-US" sz="2000" dirty="0"/>
              <a:t>the brain</a:t>
            </a:r>
            <a:r>
              <a:rPr lang="en-US" sz="2000" dirty="0" smtClean="0"/>
              <a:t>.</a:t>
            </a:r>
          </a:p>
          <a:p>
            <a:pPr algn="just"/>
            <a:r>
              <a:rPr lang="en-US" sz="2000" dirty="0" smtClean="0"/>
              <a:t> </a:t>
            </a:r>
            <a:r>
              <a:rPr lang="en-US" sz="2000" dirty="0"/>
              <a:t>This is a trend among the placental </a:t>
            </a:r>
            <a:r>
              <a:rPr lang="en-US" sz="2000" dirty="0" smtClean="0"/>
              <a:t>mammals in </a:t>
            </a:r>
            <a:r>
              <a:rPr lang="en-US" sz="2000" dirty="0"/>
              <a:t>general, but particularly notable among the primates.</a:t>
            </a:r>
          </a:p>
          <a:p>
            <a:pPr algn="just"/>
            <a:r>
              <a:rPr lang="en-US" sz="2000" dirty="0"/>
              <a:t>Relative to body size, primates have larger brains than </a:t>
            </a:r>
            <a:r>
              <a:rPr lang="en-US" sz="2000" dirty="0" smtClean="0"/>
              <a:t>any other </a:t>
            </a:r>
            <a:r>
              <a:rPr lang="en-US" sz="2000" dirty="0"/>
              <a:t>land animal; only the brains of some marine </a:t>
            </a:r>
            <a:r>
              <a:rPr lang="en-US" sz="2000" dirty="0" smtClean="0"/>
              <a:t>mammals are </a:t>
            </a:r>
            <a:r>
              <a:rPr lang="en-US" sz="2000" dirty="0"/>
              <a:t>of comparable relative </a:t>
            </a:r>
            <a:r>
              <a:rPr lang="en-US" sz="2000" dirty="0" smtClean="0"/>
              <a:t>size.</a:t>
            </a:r>
          </a:p>
          <a:p>
            <a:pPr algn="just"/>
            <a:r>
              <a:rPr lang="en-US" sz="2000" dirty="0" smtClean="0"/>
              <a:t>In primates, the </a:t>
            </a:r>
            <a:r>
              <a:rPr lang="en-US" sz="2000" i="1" dirty="0" err="1"/>
              <a:t>neocortex</a:t>
            </a:r>
            <a:r>
              <a:rPr lang="en-US" sz="2000" dirty="0"/>
              <a:t>, the surface portion of the brain </a:t>
            </a:r>
            <a:r>
              <a:rPr lang="en-US" sz="2000" dirty="0" smtClean="0"/>
              <a:t>associated With </a:t>
            </a:r>
            <a:r>
              <a:rPr lang="en-US" sz="2000" dirty="0"/>
              <a:t>sensory messages and voluntary control of movement, </a:t>
            </a:r>
            <a:r>
              <a:rPr lang="en-US" sz="2000" dirty="0" smtClean="0"/>
              <a:t>features a </a:t>
            </a:r>
            <a:r>
              <a:rPr lang="en-US" sz="2000" dirty="0"/>
              <a:t>large number of convolutions, or folds, that </a:t>
            </a:r>
            <a:r>
              <a:rPr lang="en-US" sz="2000" dirty="0" smtClean="0"/>
              <a:t>maximize the </a:t>
            </a:r>
            <a:r>
              <a:rPr lang="en-US" sz="2000" dirty="0"/>
              <a:t>surface </a:t>
            </a:r>
            <a:r>
              <a:rPr lang="en-US" sz="2000" dirty="0" smtClean="0"/>
              <a:t>area.</a:t>
            </a:r>
          </a:p>
          <a:p>
            <a:pPr algn="just"/>
            <a:r>
              <a:rPr lang="en-US" sz="2000" dirty="0" smtClean="0"/>
              <a:t>This </a:t>
            </a:r>
            <a:r>
              <a:rPr lang="en-US" sz="2000" dirty="0"/>
              <a:t>implies development of the brain </a:t>
            </a:r>
            <a:r>
              <a:rPr lang="en-US" sz="2000" dirty="0" smtClean="0"/>
              <a:t>functions associated </a:t>
            </a:r>
            <a:r>
              <a:rPr lang="en-US" sz="2000" dirty="0"/>
              <a:t>with the processing and integration of </a:t>
            </a:r>
            <a:r>
              <a:rPr lang="en-US" sz="2000" dirty="0" smtClean="0"/>
              <a:t>both motor </a:t>
            </a:r>
            <a:r>
              <a:rPr lang="en-US" sz="2000" dirty="0"/>
              <a:t>and sensory functions</a:t>
            </a:r>
            <a:r>
              <a:rPr lang="en-US" sz="2000" dirty="0" smtClean="0"/>
              <a:t>.</a:t>
            </a:r>
          </a:p>
          <a:p>
            <a:pPr algn="just"/>
            <a:r>
              <a:rPr lang="en-US" sz="2000" dirty="0" smtClean="0"/>
              <a:t> </a:t>
            </a:r>
            <a:r>
              <a:rPr lang="en-US" sz="2000" dirty="0"/>
              <a:t>As they evolved, these </a:t>
            </a:r>
            <a:r>
              <a:rPr lang="en-US" sz="2000" dirty="0" smtClean="0"/>
              <a:t>larger, complex </a:t>
            </a:r>
            <a:r>
              <a:rPr lang="en-US" sz="2000" dirty="0"/>
              <a:t>brains undoubtedly helped primates to locate </a:t>
            </a:r>
            <a:r>
              <a:rPr lang="en-US" sz="2000" dirty="0" smtClean="0"/>
              <a:t>and extract </a:t>
            </a:r>
            <a:r>
              <a:rPr lang="en-US" sz="2000" dirty="0"/>
              <a:t>food and to avoid </a:t>
            </a:r>
            <a:r>
              <a:rPr lang="en-US" sz="2000" dirty="0" smtClean="0"/>
              <a:t>predators. </a:t>
            </a:r>
            <a:endParaRPr lang="en-US" sz="2000" dirty="0"/>
          </a:p>
        </p:txBody>
      </p:sp>
      <p:sp>
        <p:nvSpPr>
          <p:cNvPr id="4" name="Date Placeholder 3"/>
          <p:cNvSpPr>
            <a:spLocks noGrp="1"/>
          </p:cNvSpPr>
          <p:nvPr>
            <p:ph type="dt" sz="half" idx="10"/>
          </p:nvPr>
        </p:nvSpPr>
        <p:spPr/>
        <p:txBody>
          <a:bodyPr/>
          <a:lstStyle/>
          <a:p>
            <a:fld id="{A6DBF144-B872-4EF2-970A-AA71A1C557F1}"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625784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dirty="0" smtClean="0"/>
              <a:t>Reproduction and Maturation </a:t>
            </a:r>
            <a:endParaRPr lang="en-US" dirty="0"/>
          </a:p>
        </p:txBody>
      </p:sp>
      <p:sp>
        <p:nvSpPr>
          <p:cNvPr id="3" name="Content Placeholder 2"/>
          <p:cNvSpPr>
            <a:spLocks noGrp="1"/>
          </p:cNvSpPr>
          <p:nvPr>
            <p:ph idx="1"/>
          </p:nvPr>
        </p:nvSpPr>
        <p:spPr>
          <a:xfrm>
            <a:off x="152400" y="838200"/>
            <a:ext cx="8763000" cy="5791200"/>
          </a:xfrm>
        </p:spPr>
        <p:txBody>
          <a:bodyPr>
            <a:noAutofit/>
          </a:bodyPr>
          <a:lstStyle/>
          <a:p>
            <a:pPr algn="just"/>
            <a:r>
              <a:rPr lang="en-US" sz="1800" dirty="0" smtClean="0"/>
              <a:t>In contrast to most other animals, primates reproduce few offspring, and these undergo long periods of growth and development. </a:t>
            </a:r>
          </a:p>
          <a:p>
            <a:pPr algn="just"/>
            <a:r>
              <a:rPr lang="en-US" sz="1800" dirty="0" smtClean="0"/>
              <a:t>The gestation period for primates—that is, the length of time the young spend in the mother’s womb— is longer than that of non primate animals of comparable size. Primate offspring are born helpless and unable to survive on their own.</a:t>
            </a:r>
          </a:p>
          <a:p>
            <a:pPr algn="just"/>
            <a:r>
              <a:rPr lang="en-US" sz="1800" dirty="0" smtClean="0"/>
              <a:t> For this reason, they have long periods of maturation, during which they remain highly dependent</a:t>
            </a:r>
          </a:p>
          <a:p>
            <a:pPr algn="just"/>
            <a:r>
              <a:rPr lang="en-US" sz="1800" dirty="0" smtClean="0"/>
              <a:t>on their parents and other adults.  As an example, a kitten reaches full adulthood at one year, whereas a baboon takes seven or eight years to reach maturity. </a:t>
            </a:r>
          </a:p>
          <a:p>
            <a:pPr algn="just"/>
            <a:r>
              <a:rPr lang="en-US" sz="1800" dirty="0" smtClean="0"/>
              <a:t>Humans, in contrast, have a period of infancy that lasts six years.  Full adulthood, characterized by the appearance of the third molars, or “wisdom teeth,” is reached at 20 years of age. This protracted maturation process has adaptive advantages.</a:t>
            </a:r>
          </a:p>
          <a:p>
            <a:pPr algn="just"/>
            <a:r>
              <a:rPr lang="en-US" sz="1800" dirty="0" smtClean="0"/>
              <a:t>Parents invest much more time in the care and rearing of their offspring, ensuring greater survival rates.</a:t>
            </a:r>
          </a:p>
          <a:p>
            <a:pPr algn="just"/>
            <a:r>
              <a:rPr lang="en-US" sz="1800" dirty="0" smtClean="0"/>
              <a:t>Living in social groups, immature primates learn complex tasks, primarily by observing their mothers and fathers, but also by observing others in their social group. </a:t>
            </a:r>
          </a:p>
          <a:p>
            <a:pPr algn="just"/>
            <a:r>
              <a:rPr lang="en-US" sz="1800" dirty="0" smtClean="0"/>
              <a:t>Through this </a:t>
            </a:r>
            <a:r>
              <a:rPr lang="en-US" sz="1800" i="1" dirty="0" smtClean="0"/>
              <a:t>social learning</a:t>
            </a:r>
            <a:r>
              <a:rPr lang="en-US" sz="1800" dirty="0" smtClean="0"/>
              <a:t>, primates gain the skills needed to locate food and shelter and to elude predators.</a:t>
            </a:r>
            <a:endParaRPr lang="en-US" sz="1800" dirty="0"/>
          </a:p>
        </p:txBody>
      </p:sp>
      <p:sp>
        <p:nvSpPr>
          <p:cNvPr id="4" name="Date Placeholder 3"/>
          <p:cNvSpPr>
            <a:spLocks noGrp="1"/>
          </p:cNvSpPr>
          <p:nvPr>
            <p:ph type="dt" sz="half" idx="10"/>
          </p:nvPr>
        </p:nvSpPr>
        <p:spPr/>
        <p:txBody>
          <a:bodyPr/>
          <a:lstStyle/>
          <a:p>
            <a:fld id="{67D8D0D8-B08E-4937-8B8C-1492838C1806}"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4266511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Primates </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Humans are members of the mammalian order </a:t>
            </a:r>
            <a:r>
              <a:rPr lang="en-US" b="1" dirty="0" smtClean="0"/>
              <a:t>Primates</a:t>
            </a:r>
            <a:r>
              <a:rPr lang="en-US" dirty="0" smtClean="0"/>
              <a:t>, a diverse group of animals that also includes monkeys, </a:t>
            </a:r>
            <a:r>
              <a:rPr lang="en-US" dirty="0" err="1" smtClean="0"/>
              <a:t>prosimians</a:t>
            </a:r>
            <a:r>
              <a:rPr lang="en-US" dirty="0" smtClean="0"/>
              <a:t>, and apes. </a:t>
            </a:r>
          </a:p>
          <a:p>
            <a:pPr algn="just"/>
            <a:r>
              <a:rPr lang="en-US" dirty="0" smtClean="0"/>
              <a:t>While a diverse group, primates share a number of key characteristics, such as large brain size, keen vision, dexterous hands, and a generalized skeleton that allows for great physical agility.</a:t>
            </a:r>
          </a:p>
          <a:p>
            <a:pPr algn="just"/>
            <a:r>
              <a:rPr lang="en-US" dirty="0" smtClean="0"/>
              <a:t> Primates also tend to have smaller litters than other animals, devoting more care and attention to the rearing of their offspring.</a:t>
            </a:r>
          </a:p>
          <a:p>
            <a:pPr algn="just"/>
            <a:r>
              <a:rPr lang="en-US" dirty="0" smtClean="0"/>
              <a:t>However, the unique </a:t>
            </a:r>
            <a:r>
              <a:rPr lang="en-US" i="1" dirty="0" smtClean="0"/>
              <a:t>combination </a:t>
            </a:r>
            <a:r>
              <a:rPr lang="en-US" dirty="0" smtClean="0"/>
              <a:t>of traits found in the primates distinguishes them from other animals.</a:t>
            </a:r>
            <a:endParaRPr lang="en-US" dirty="0"/>
          </a:p>
        </p:txBody>
      </p:sp>
      <p:sp>
        <p:nvSpPr>
          <p:cNvPr id="4" name="Date Placeholder 3"/>
          <p:cNvSpPr>
            <a:spLocks noGrp="1"/>
          </p:cNvSpPr>
          <p:nvPr>
            <p:ph type="dt" sz="half" idx="10"/>
          </p:nvPr>
        </p:nvSpPr>
        <p:spPr/>
        <p:txBody>
          <a:bodyPr/>
          <a:lstStyle/>
          <a:p>
            <a:fld id="{9EC70FDE-6923-4FFC-BF6B-91ED0AD4DFD1}"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710078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706562"/>
          </a:xfrm>
        </p:spPr>
        <p:txBody>
          <a:bodyPr>
            <a:normAutofit/>
          </a:bodyPr>
          <a:lstStyle/>
          <a:p>
            <a:r>
              <a:rPr lang="en-US" sz="3600" dirty="0" smtClean="0"/>
              <a:t>Primate Characteristics </a:t>
            </a:r>
            <a:endParaRPr lang="en-US" sz="3600" dirty="0"/>
          </a:p>
        </p:txBody>
      </p:sp>
      <p:sp>
        <p:nvSpPr>
          <p:cNvPr id="3" name="Content Placeholder 2"/>
          <p:cNvSpPr>
            <a:spLocks noGrp="1"/>
          </p:cNvSpPr>
          <p:nvPr>
            <p:ph idx="1"/>
          </p:nvPr>
        </p:nvSpPr>
        <p:spPr>
          <a:xfrm>
            <a:off x="457200" y="1981200"/>
            <a:ext cx="8458200" cy="4572000"/>
          </a:xfrm>
        </p:spPr>
        <p:txBody>
          <a:bodyPr>
            <a:normAutofit lnSpcReduction="10000"/>
          </a:bodyPr>
          <a:lstStyle/>
          <a:p>
            <a:pPr algn="just"/>
            <a:r>
              <a:rPr lang="en-US" dirty="0"/>
              <a:t>Primate characteristics incorporate a wide variety </a:t>
            </a:r>
            <a:r>
              <a:rPr lang="en-US" dirty="0" smtClean="0"/>
              <a:t>of physical </a:t>
            </a:r>
            <a:r>
              <a:rPr lang="en-US" dirty="0"/>
              <a:t>and anatomical traits that represent </a:t>
            </a:r>
            <a:r>
              <a:rPr lang="en-US" dirty="0" smtClean="0"/>
              <a:t>adaptations to </a:t>
            </a:r>
            <a:r>
              <a:rPr lang="en-US" dirty="0"/>
              <a:t>a variety of environments, particularly </a:t>
            </a:r>
            <a:r>
              <a:rPr lang="en-US" b="1" dirty="0" smtClean="0"/>
              <a:t>arboreal </a:t>
            </a:r>
            <a:r>
              <a:rPr lang="en-US" dirty="0" smtClean="0"/>
              <a:t>adaptations— that </a:t>
            </a:r>
            <a:r>
              <a:rPr lang="en-US" dirty="0"/>
              <a:t>is, life in the </a:t>
            </a:r>
            <a:r>
              <a:rPr lang="en-US" dirty="0" smtClean="0"/>
              <a:t>trees.</a:t>
            </a:r>
          </a:p>
          <a:p>
            <a:pPr algn="just"/>
            <a:r>
              <a:rPr lang="en-US" dirty="0" smtClean="0"/>
              <a:t>They </a:t>
            </a:r>
            <a:r>
              <a:rPr lang="en-US" dirty="0"/>
              <a:t>include features </a:t>
            </a:r>
            <a:r>
              <a:rPr lang="en-US" dirty="0" smtClean="0"/>
              <a:t>related to </a:t>
            </a:r>
            <a:r>
              <a:rPr lang="en-US" dirty="0"/>
              <a:t>locomotion and movement, diet, vision, and </a:t>
            </a:r>
            <a:r>
              <a:rPr lang="en-US" dirty="0" smtClean="0"/>
              <a:t>maturation. </a:t>
            </a:r>
          </a:p>
          <a:p>
            <a:pPr algn="just"/>
            <a:r>
              <a:rPr lang="en-US" dirty="0" smtClean="0"/>
              <a:t>many </a:t>
            </a:r>
            <a:r>
              <a:rPr lang="en-US" dirty="0"/>
              <a:t>of </a:t>
            </a:r>
            <a:r>
              <a:rPr lang="en-US" dirty="0" smtClean="0"/>
              <a:t>these features </a:t>
            </a:r>
            <a:r>
              <a:rPr lang="en-US" dirty="0"/>
              <a:t>were likely important in the adaptive abilities </a:t>
            </a:r>
            <a:r>
              <a:rPr lang="en-US" dirty="0" smtClean="0"/>
              <a:t>of early </a:t>
            </a:r>
            <a:r>
              <a:rPr lang="en-US" dirty="0"/>
              <a:t>human ancestors.</a:t>
            </a:r>
          </a:p>
        </p:txBody>
      </p:sp>
      <p:sp>
        <p:nvSpPr>
          <p:cNvPr id="4" name="Date Placeholder 3"/>
          <p:cNvSpPr>
            <a:spLocks noGrp="1"/>
          </p:cNvSpPr>
          <p:nvPr>
            <p:ph type="dt" sz="half" idx="10"/>
          </p:nvPr>
        </p:nvSpPr>
        <p:spPr/>
        <p:txBody>
          <a:bodyPr/>
          <a:lstStyle/>
          <a:p>
            <a:fld id="{2C476140-C1D8-44CB-AB2D-C6F7890B6D2A}"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76665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Movement and locomotion </a:t>
            </a:r>
            <a:endParaRPr lang="en-US" dirty="0"/>
          </a:p>
        </p:txBody>
      </p:sp>
      <p:sp>
        <p:nvSpPr>
          <p:cNvPr id="3" name="Content Placeholder 2"/>
          <p:cNvSpPr>
            <a:spLocks noGrp="1"/>
          </p:cNvSpPr>
          <p:nvPr>
            <p:ph idx="1"/>
          </p:nvPr>
        </p:nvSpPr>
        <p:spPr>
          <a:xfrm>
            <a:off x="457200" y="914400"/>
            <a:ext cx="8229600" cy="5638800"/>
          </a:xfrm>
        </p:spPr>
        <p:txBody>
          <a:bodyPr>
            <a:normAutofit fontScale="70000" lnSpcReduction="20000"/>
          </a:bodyPr>
          <a:lstStyle/>
          <a:p>
            <a:pPr algn="just"/>
            <a:r>
              <a:rPr lang="en-US" dirty="0"/>
              <a:t>Among the most important physical characteristics of </a:t>
            </a:r>
            <a:r>
              <a:rPr lang="en-US" dirty="0" smtClean="0"/>
              <a:t>primates is </a:t>
            </a:r>
            <a:r>
              <a:rPr lang="en-US" dirty="0"/>
              <a:t>their generalized skeletal structure that allows </a:t>
            </a:r>
            <a:r>
              <a:rPr lang="en-US" dirty="0" smtClean="0"/>
              <a:t>for a </a:t>
            </a:r>
            <a:r>
              <a:rPr lang="en-US" dirty="0"/>
              <a:t>great deal of flexibility in movement. </a:t>
            </a:r>
            <a:endParaRPr lang="en-US" dirty="0" smtClean="0"/>
          </a:p>
          <a:p>
            <a:pPr algn="just"/>
            <a:r>
              <a:rPr lang="en-US" dirty="0" smtClean="0"/>
              <a:t>Consider</a:t>
            </a:r>
            <a:r>
              <a:rPr lang="en-US" dirty="0"/>
              <a:t>, for </a:t>
            </a:r>
            <a:r>
              <a:rPr lang="en-US" dirty="0" smtClean="0"/>
              <a:t>example, the </a:t>
            </a:r>
            <a:r>
              <a:rPr lang="en-US" i="1" dirty="0"/>
              <a:t>clavicle</a:t>
            </a:r>
            <a:r>
              <a:rPr lang="en-US" dirty="0"/>
              <a:t>, or collarbone, a feature found in early mammals</a:t>
            </a:r>
            <a:r>
              <a:rPr lang="en-US" dirty="0" smtClean="0"/>
              <a:t>. </a:t>
            </a:r>
          </a:p>
          <a:p>
            <a:pPr algn="just"/>
            <a:r>
              <a:rPr lang="en-US" dirty="0"/>
              <a:t>In primates, the clavicle </a:t>
            </a:r>
            <a:r>
              <a:rPr lang="en-US" dirty="0" smtClean="0"/>
              <a:t>provides both </a:t>
            </a:r>
            <a:r>
              <a:rPr lang="en-US" dirty="0"/>
              <a:t>support and flexibility, enabling them to </a:t>
            </a:r>
            <a:r>
              <a:rPr lang="en-US" dirty="0" smtClean="0"/>
              <a:t>rotate their </a:t>
            </a:r>
            <a:r>
              <a:rPr lang="en-US" dirty="0"/>
              <a:t>shoulders and arms to perform a range of movements.</a:t>
            </a:r>
          </a:p>
          <a:p>
            <a:pPr algn="just"/>
            <a:r>
              <a:rPr lang="en-US" dirty="0"/>
              <a:t>In the wild, this skeletal structure gives primates the </a:t>
            </a:r>
            <a:r>
              <a:rPr lang="en-US" dirty="0" smtClean="0"/>
              <a:t>ability to </a:t>
            </a:r>
            <a:r>
              <a:rPr lang="en-US" dirty="0"/>
              <a:t>reach for branches and food while roaming through </a:t>
            </a:r>
            <a:r>
              <a:rPr lang="en-US" dirty="0" smtClean="0"/>
              <a:t>treetops, or </a:t>
            </a:r>
            <a:r>
              <a:rPr lang="en-US" dirty="0"/>
              <a:t>to manipulate objects</a:t>
            </a:r>
            <a:r>
              <a:rPr lang="en-US" dirty="0" smtClean="0"/>
              <a:t>.</a:t>
            </a:r>
          </a:p>
          <a:p>
            <a:pPr algn="just"/>
            <a:r>
              <a:rPr lang="en-US" dirty="0"/>
              <a:t>Humans, of course, do </a:t>
            </a:r>
            <a:r>
              <a:rPr lang="en-US" dirty="0" smtClean="0"/>
              <a:t>not live </a:t>
            </a:r>
            <a:r>
              <a:rPr lang="en-US" dirty="0"/>
              <a:t>in trees</a:t>
            </a:r>
            <a:r>
              <a:rPr lang="en-US" dirty="0" smtClean="0"/>
              <a:t>.</a:t>
            </a:r>
          </a:p>
          <a:p>
            <a:pPr algn="just"/>
            <a:r>
              <a:rPr lang="en-US" dirty="0" smtClean="0"/>
              <a:t> </a:t>
            </a:r>
            <a:r>
              <a:rPr lang="en-US" dirty="0"/>
              <a:t>However, their generalized primate skeleton </a:t>
            </a:r>
            <a:r>
              <a:rPr lang="en-US" dirty="0" smtClean="0"/>
              <a:t>is what </a:t>
            </a:r>
            <a:r>
              <a:rPr lang="en-US" dirty="0"/>
              <a:t>allows them to drive cars, catch baseballs, and </a:t>
            </a:r>
            <a:r>
              <a:rPr lang="en-US" dirty="0" smtClean="0"/>
              <a:t>throw spears</a:t>
            </a:r>
            <a:r>
              <a:rPr lang="en-US" dirty="0"/>
              <a:t>. </a:t>
            </a:r>
            <a:endParaRPr lang="en-US" dirty="0" smtClean="0"/>
          </a:p>
          <a:p>
            <a:pPr algn="just"/>
            <a:r>
              <a:rPr lang="en-US" dirty="0" smtClean="0"/>
              <a:t>There </a:t>
            </a:r>
            <a:r>
              <a:rPr lang="en-US" dirty="0"/>
              <a:t>is also a tendency toward upright posture </a:t>
            </a:r>
            <a:r>
              <a:rPr lang="en-US" dirty="0" smtClean="0"/>
              <a:t>in all primates.</a:t>
            </a:r>
          </a:p>
          <a:p>
            <a:pPr algn="just"/>
            <a:r>
              <a:rPr lang="en-US" dirty="0" smtClean="0"/>
              <a:t>Though </a:t>
            </a:r>
            <a:r>
              <a:rPr lang="en-US" dirty="0"/>
              <a:t>most pronounced in humans, all </a:t>
            </a:r>
            <a:r>
              <a:rPr lang="en-US" dirty="0" smtClean="0"/>
              <a:t>primates can </a:t>
            </a:r>
            <a:r>
              <a:rPr lang="en-US" dirty="0"/>
              <a:t>stand; upright walking is occasionally found </a:t>
            </a:r>
            <a:r>
              <a:rPr lang="en-US" dirty="0" smtClean="0"/>
              <a:t>in nonhuman </a:t>
            </a:r>
            <a:r>
              <a:rPr lang="en-US" dirty="0"/>
              <a:t>species such as the chimpanzee and </a:t>
            </a:r>
            <a:r>
              <a:rPr lang="en-US" dirty="0" smtClean="0"/>
              <a:t>orangutan. </a:t>
            </a:r>
            <a:endParaRPr lang="en-US" dirty="0"/>
          </a:p>
        </p:txBody>
      </p:sp>
      <p:sp>
        <p:nvSpPr>
          <p:cNvPr id="4" name="Date Placeholder 3"/>
          <p:cNvSpPr>
            <a:spLocks noGrp="1"/>
          </p:cNvSpPr>
          <p:nvPr>
            <p:ph type="dt" sz="half" idx="10"/>
          </p:nvPr>
        </p:nvSpPr>
        <p:spPr/>
        <p:txBody>
          <a:bodyPr/>
          <a:lstStyle/>
          <a:p>
            <a:fld id="{2D48ED6C-6B96-4F0B-B655-DDDAB67F02E8}"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417837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Dexterity </a:t>
            </a:r>
            <a:endParaRPr lang="en-US" dirty="0"/>
          </a:p>
        </p:txBody>
      </p:sp>
      <p:sp>
        <p:nvSpPr>
          <p:cNvPr id="3" name="Content Placeholder 2"/>
          <p:cNvSpPr>
            <a:spLocks noGrp="1"/>
          </p:cNvSpPr>
          <p:nvPr>
            <p:ph idx="1"/>
          </p:nvPr>
        </p:nvSpPr>
        <p:spPr>
          <a:xfrm>
            <a:off x="457200" y="1066800"/>
            <a:ext cx="8458200" cy="5562600"/>
          </a:xfrm>
        </p:spPr>
        <p:txBody>
          <a:bodyPr>
            <a:noAutofit/>
          </a:bodyPr>
          <a:lstStyle/>
          <a:p>
            <a:pPr algn="just"/>
            <a:r>
              <a:rPr lang="en-US" sz="2000" b="1" dirty="0"/>
              <a:t>Dexterity </a:t>
            </a:r>
            <a:r>
              <a:rPr lang="en-US" sz="2000" dirty="0"/>
              <a:t>in the digits (fingers and toes) of the </a:t>
            </a:r>
            <a:r>
              <a:rPr lang="en-US" sz="2000" dirty="0" smtClean="0"/>
              <a:t>feet and </a:t>
            </a:r>
            <a:r>
              <a:rPr lang="en-US" sz="2000" dirty="0"/>
              <a:t>hands, another key primate trait, makes it easy </a:t>
            </a:r>
            <a:r>
              <a:rPr lang="en-US" sz="2000" dirty="0" smtClean="0"/>
              <a:t>for primates </a:t>
            </a:r>
            <a:r>
              <a:rPr lang="en-US" sz="2000" dirty="0"/>
              <a:t>to grasp and manipulate objects. </a:t>
            </a:r>
            <a:endParaRPr lang="en-US" sz="2000" dirty="0" smtClean="0"/>
          </a:p>
          <a:p>
            <a:pPr algn="just"/>
            <a:r>
              <a:rPr lang="en-US" sz="2000" dirty="0" smtClean="0"/>
              <a:t>All primates (except </a:t>
            </a:r>
            <a:r>
              <a:rPr lang="en-US" sz="2000" dirty="0"/>
              <a:t>for the </a:t>
            </a:r>
            <a:r>
              <a:rPr lang="en-US" sz="2000" dirty="0" err="1"/>
              <a:t>callitrichids</a:t>
            </a:r>
            <a:r>
              <a:rPr lang="en-US" sz="2000" dirty="0"/>
              <a:t>) have sensitive pads and </a:t>
            </a:r>
            <a:r>
              <a:rPr lang="en-US" sz="2000" dirty="0" smtClean="0"/>
              <a:t>nails on </a:t>
            </a:r>
            <a:r>
              <a:rPr lang="en-US" sz="2000" dirty="0"/>
              <a:t>their fingertips rather than claws, and many have </a:t>
            </a:r>
            <a:r>
              <a:rPr lang="en-US" sz="2000" dirty="0" smtClean="0"/>
              <a:t>five digits </a:t>
            </a:r>
            <a:r>
              <a:rPr lang="en-US" sz="2000" dirty="0"/>
              <a:t>on their hands and feet. </a:t>
            </a:r>
            <a:endParaRPr lang="en-US" sz="2000" dirty="0" smtClean="0"/>
          </a:p>
          <a:p>
            <a:pPr algn="just"/>
            <a:r>
              <a:rPr lang="en-US" sz="2000" dirty="0" smtClean="0"/>
              <a:t>Primate </a:t>
            </a:r>
            <a:r>
              <a:rPr lang="en-US" sz="2000" dirty="0"/>
              <a:t>digits are </a:t>
            </a:r>
            <a:r>
              <a:rPr lang="en-US" sz="2000" i="1" dirty="0" smtClean="0"/>
              <a:t>prehensile </a:t>
            </a:r>
            <a:r>
              <a:rPr lang="en-US" sz="2000" dirty="0" smtClean="0"/>
              <a:t>or </a:t>
            </a:r>
            <a:r>
              <a:rPr lang="en-US" sz="2000" dirty="0"/>
              <a:t>highly effective for grasping. Consequently, </a:t>
            </a:r>
            <a:r>
              <a:rPr lang="en-US" sz="2000" dirty="0" smtClean="0"/>
              <a:t>in contrast </a:t>
            </a:r>
            <a:r>
              <a:rPr lang="en-US" sz="2000" dirty="0"/>
              <a:t>to cats or rodents with claws, primates climb </a:t>
            </a:r>
            <a:r>
              <a:rPr lang="en-US" sz="2000" dirty="0" smtClean="0"/>
              <a:t>by wrapping </a:t>
            </a:r>
            <a:r>
              <a:rPr lang="en-US" sz="2000" dirty="0"/>
              <a:t>their hands and feet around branches. </a:t>
            </a:r>
            <a:endParaRPr lang="en-US" sz="2000" dirty="0" smtClean="0"/>
          </a:p>
          <a:p>
            <a:pPr algn="just"/>
            <a:r>
              <a:rPr lang="en-US" sz="2000" dirty="0" smtClean="0"/>
              <a:t>A particularly important </a:t>
            </a:r>
            <a:r>
              <a:rPr lang="en-US" sz="2000" dirty="0"/>
              <a:t>aspect of the primate hand is the </a:t>
            </a:r>
            <a:r>
              <a:rPr lang="en-US" sz="2000" b="1" dirty="0"/>
              <a:t>opposable</a:t>
            </a:r>
          </a:p>
          <a:p>
            <a:pPr algn="just"/>
            <a:r>
              <a:rPr lang="en-US" sz="2000" b="1" dirty="0"/>
              <a:t>thumb</a:t>
            </a:r>
            <a:r>
              <a:rPr lang="en-US" sz="2000" dirty="0"/>
              <a:t>, found in humans and many other </a:t>
            </a:r>
            <a:r>
              <a:rPr lang="en-US" sz="2000" dirty="0" smtClean="0"/>
              <a:t>primates.</a:t>
            </a:r>
          </a:p>
          <a:p>
            <a:pPr algn="just"/>
            <a:r>
              <a:rPr lang="en-US" sz="2000" dirty="0" smtClean="0"/>
              <a:t>Humans </a:t>
            </a:r>
            <a:r>
              <a:rPr lang="en-US" sz="2000" dirty="0"/>
              <a:t>can touch the tips of each of </a:t>
            </a:r>
            <a:r>
              <a:rPr lang="en-US" sz="2000" dirty="0" smtClean="0"/>
              <a:t>their fingers </a:t>
            </a:r>
            <a:r>
              <a:rPr lang="en-US" sz="2000" dirty="0"/>
              <a:t>with the thumb, an ability that makes them </a:t>
            </a:r>
            <a:r>
              <a:rPr lang="en-US" sz="2000" dirty="0" smtClean="0"/>
              <a:t>adept at </a:t>
            </a:r>
            <a:r>
              <a:rPr lang="en-US" sz="2000" dirty="0"/>
              <a:t>manipulating small objects. </a:t>
            </a:r>
            <a:endParaRPr lang="en-US" sz="2000" dirty="0" smtClean="0"/>
          </a:p>
          <a:p>
            <a:pPr algn="just"/>
            <a:r>
              <a:rPr lang="en-US" sz="2000" dirty="0" smtClean="0"/>
              <a:t>Some </a:t>
            </a:r>
            <a:r>
              <a:rPr lang="en-US" sz="2000" dirty="0"/>
              <a:t>primates do not </a:t>
            </a:r>
            <a:r>
              <a:rPr lang="en-US" sz="2000" dirty="0" smtClean="0"/>
              <a:t>have opposable </a:t>
            </a:r>
            <a:r>
              <a:rPr lang="en-US" sz="2000" dirty="0"/>
              <a:t>thumbs, but all members of the Primate </a:t>
            </a:r>
            <a:r>
              <a:rPr lang="en-US" sz="2000" dirty="0" smtClean="0"/>
              <a:t>order share </a:t>
            </a:r>
            <a:r>
              <a:rPr lang="en-US" sz="2000" dirty="0"/>
              <a:t>a high degree of digit mobility.</a:t>
            </a:r>
          </a:p>
        </p:txBody>
      </p:sp>
      <p:sp>
        <p:nvSpPr>
          <p:cNvPr id="4" name="Date Placeholder 3"/>
          <p:cNvSpPr>
            <a:spLocks noGrp="1"/>
          </p:cNvSpPr>
          <p:nvPr>
            <p:ph type="dt" sz="half" idx="10"/>
          </p:nvPr>
        </p:nvSpPr>
        <p:spPr/>
        <p:txBody>
          <a:bodyPr/>
          <a:lstStyle/>
          <a:p>
            <a:fld id="{CD9B0770-DD97-42CE-88FC-DACE71F5D418}"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841702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Dentition, Eyesight, and Brain Size</a:t>
            </a:r>
          </a:p>
        </p:txBody>
      </p:sp>
      <p:sp>
        <p:nvSpPr>
          <p:cNvPr id="3" name="Content Placeholder 2"/>
          <p:cNvSpPr>
            <a:spLocks noGrp="1"/>
          </p:cNvSpPr>
          <p:nvPr>
            <p:ph idx="1"/>
          </p:nvPr>
        </p:nvSpPr>
        <p:spPr>
          <a:xfrm>
            <a:off x="457200" y="990600"/>
            <a:ext cx="8229600" cy="5486400"/>
          </a:xfrm>
        </p:spPr>
        <p:txBody>
          <a:bodyPr>
            <a:normAutofit fontScale="70000" lnSpcReduction="20000"/>
          </a:bodyPr>
          <a:lstStyle/>
          <a:p>
            <a:pPr algn="just"/>
            <a:r>
              <a:rPr lang="en-US" b="1" dirty="0" smtClean="0"/>
              <a:t>Dentition </a:t>
            </a:r>
            <a:r>
              <a:rPr lang="en-US" dirty="0" smtClean="0"/>
              <a:t>or the number, form, and arrangement of teeth, serves as a distinguishing characteristic of many types of animals. </a:t>
            </a:r>
          </a:p>
          <a:p>
            <a:pPr algn="just"/>
            <a:r>
              <a:rPr lang="en-US" dirty="0" smtClean="0"/>
              <a:t>Because they are strong and are often better preserved in the fossil record than other parts of the skeleton, teeth are particularly valuable evidence for paleontologists who use them to identify extinct primates. </a:t>
            </a:r>
          </a:p>
          <a:p>
            <a:pPr algn="just"/>
            <a:r>
              <a:rPr lang="en-US" dirty="0" smtClean="0"/>
              <a:t>Compared to other mammals, primates have multipurpose teeth that can be used for either cutting or crushing foods. </a:t>
            </a:r>
          </a:p>
          <a:p>
            <a:pPr algn="just"/>
            <a:r>
              <a:rPr lang="en-US" dirty="0" smtClean="0"/>
              <a:t>The dental structure of primates is generally consistent with an </a:t>
            </a:r>
            <a:r>
              <a:rPr lang="en-US" b="1" dirty="0" smtClean="0"/>
              <a:t>omnivorous </a:t>
            </a:r>
            <a:r>
              <a:rPr lang="en-US" dirty="0" smtClean="0"/>
              <a:t>diet made up of a variety of foods, from plants, fruits, nuts, and seeds to insects and other animals. </a:t>
            </a:r>
          </a:p>
          <a:p>
            <a:pPr algn="just"/>
            <a:r>
              <a:rPr lang="en-US" dirty="0" smtClean="0"/>
              <a:t>Different teeth perform different functions. Their shape varies from one primate species to another as a result of evolutionary adaptations to particular food-processing situations. </a:t>
            </a:r>
          </a:p>
          <a:p>
            <a:pPr algn="just"/>
            <a:r>
              <a:rPr lang="en-US" dirty="0" smtClean="0"/>
              <a:t>The anterior (front) teeth, including the incisors and canines, are used to transfer food into the mouth. </a:t>
            </a:r>
          </a:p>
          <a:p>
            <a:pPr algn="just"/>
            <a:r>
              <a:rPr lang="en-US" dirty="0" smtClean="0"/>
              <a:t>They are designed for cutting, tearing, and biting.</a:t>
            </a:r>
            <a:endParaRPr lang="en-US" dirty="0"/>
          </a:p>
        </p:txBody>
      </p:sp>
      <p:sp>
        <p:nvSpPr>
          <p:cNvPr id="4" name="Date Placeholder 3"/>
          <p:cNvSpPr>
            <a:spLocks noGrp="1"/>
          </p:cNvSpPr>
          <p:nvPr>
            <p:ph type="dt" sz="half" idx="10"/>
          </p:nvPr>
        </p:nvSpPr>
        <p:spPr/>
        <p:txBody>
          <a:bodyPr/>
          <a:lstStyle/>
          <a:p>
            <a:fld id="{C152935D-31E2-474F-A97E-DC6D9C93168E}"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493565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pPr algn="l"/>
            <a:r>
              <a:rPr lang="en-US" dirty="0" smtClean="0"/>
              <a:t>Continued…</a:t>
            </a:r>
            <a:endParaRPr lang="en-US" dirty="0"/>
          </a:p>
        </p:txBody>
      </p:sp>
      <p:sp>
        <p:nvSpPr>
          <p:cNvPr id="3" name="Content Placeholder 2"/>
          <p:cNvSpPr>
            <a:spLocks noGrp="1"/>
          </p:cNvSpPr>
          <p:nvPr>
            <p:ph idx="1"/>
          </p:nvPr>
        </p:nvSpPr>
        <p:spPr>
          <a:xfrm>
            <a:off x="457200" y="990600"/>
            <a:ext cx="8229600" cy="5410200"/>
          </a:xfrm>
        </p:spPr>
        <p:txBody>
          <a:bodyPr>
            <a:normAutofit fontScale="70000" lnSpcReduction="20000"/>
          </a:bodyPr>
          <a:lstStyle/>
          <a:p>
            <a:pPr algn="just"/>
            <a:r>
              <a:rPr lang="en-US" dirty="0"/>
              <a:t>The posterior (back) teeth, including the molars </a:t>
            </a:r>
            <a:r>
              <a:rPr lang="en-US" dirty="0" smtClean="0"/>
              <a:t>and premolars</a:t>
            </a:r>
            <a:r>
              <a:rPr lang="en-US" dirty="0"/>
              <a:t>, are more specialized for breaking down </a:t>
            </a:r>
            <a:r>
              <a:rPr lang="en-US" dirty="0" smtClean="0"/>
              <a:t>food by </a:t>
            </a:r>
            <a:r>
              <a:rPr lang="en-US" dirty="0"/>
              <a:t>crushing or grinding</a:t>
            </a:r>
            <a:r>
              <a:rPr lang="en-US" dirty="0" smtClean="0"/>
              <a:t>.</a:t>
            </a:r>
          </a:p>
          <a:p>
            <a:pPr algn="just"/>
            <a:r>
              <a:rPr lang="en-US" dirty="0"/>
              <a:t>However, depending on their adaptations, the </a:t>
            </a:r>
            <a:r>
              <a:rPr lang="en-US" dirty="0" smtClean="0"/>
              <a:t>number and </a:t>
            </a:r>
            <a:r>
              <a:rPr lang="en-US" dirty="0"/>
              <a:t>form of the various teeth is different in different species.</a:t>
            </a:r>
          </a:p>
          <a:p>
            <a:pPr algn="just"/>
            <a:r>
              <a:rPr lang="en-US" dirty="0"/>
              <a:t>For example, the canine teeth of a carnivore, such as </a:t>
            </a:r>
            <a:r>
              <a:rPr lang="en-US" dirty="0" smtClean="0"/>
              <a:t>a lion</a:t>
            </a:r>
            <a:r>
              <a:rPr lang="en-US" dirty="0"/>
              <a:t>, are pronounced and the premolars pointed; they </a:t>
            </a:r>
            <a:r>
              <a:rPr lang="en-US" dirty="0" smtClean="0"/>
              <a:t>are better </a:t>
            </a:r>
            <a:r>
              <a:rPr lang="en-US" dirty="0"/>
              <a:t>suited for biting and tearing meat. </a:t>
            </a:r>
            <a:endParaRPr lang="en-US" dirty="0" smtClean="0"/>
          </a:p>
          <a:p>
            <a:pPr algn="just"/>
            <a:r>
              <a:rPr lang="en-US" dirty="0" smtClean="0"/>
              <a:t>In </a:t>
            </a:r>
            <a:r>
              <a:rPr lang="en-US" dirty="0"/>
              <a:t>contrast, </a:t>
            </a:r>
            <a:r>
              <a:rPr lang="en-US" dirty="0" smtClean="0"/>
              <a:t>the molars </a:t>
            </a:r>
            <a:r>
              <a:rPr lang="en-US" dirty="0"/>
              <a:t>of plant-eating animals, like cows and horses, </a:t>
            </a:r>
            <a:r>
              <a:rPr lang="en-US" dirty="0" smtClean="0"/>
              <a:t>are broad </a:t>
            </a:r>
            <a:r>
              <a:rPr lang="en-US" dirty="0"/>
              <a:t>and flat for masticating fibrous plant material</a:t>
            </a:r>
            <a:r>
              <a:rPr lang="en-US" dirty="0" smtClean="0"/>
              <a:t>.</a:t>
            </a:r>
          </a:p>
          <a:p>
            <a:pPr algn="just"/>
            <a:r>
              <a:rPr lang="en-US" dirty="0"/>
              <a:t>Unlike lions or horses, primate teeth are not </a:t>
            </a:r>
            <a:r>
              <a:rPr lang="en-US" dirty="0" smtClean="0"/>
              <a:t>overly specialized </a:t>
            </a:r>
            <a:r>
              <a:rPr lang="en-US" dirty="0"/>
              <a:t>with regard to size and shape</a:t>
            </a:r>
            <a:r>
              <a:rPr lang="en-US" dirty="0" smtClean="0"/>
              <a:t>.</a:t>
            </a:r>
          </a:p>
          <a:p>
            <a:pPr algn="just"/>
            <a:r>
              <a:rPr lang="en-US" dirty="0" smtClean="0"/>
              <a:t> </a:t>
            </a:r>
            <a:r>
              <a:rPr lang="en-US" dirty="0"/>
              <a:t>Human teeth, </a:t>
            </a:r>
            <a:r>
              <a:rPr lang="en-US" dirty="0" smtClean="0"/>
              <a:t>for example</a:t>
            </a:r>
            <a:r>
              <a:rPr lang="en-US" dirty="0"/>
              <a:t>, exhibit some differences—our canines are </a:t>
            </a:r>
            <a:r>
              <a:rPr lang="en-US" dirty="0" smtClean="0"/>
              <a:t>clearly different </a:t>
            </a:r>
            <a:r>
              <a:rPr lang="en-US" dirty="0"/>
              <a:t>in shape from our molars—but they are all </a:t>
            </a:r>
            <a:r>
              <a:rPr lang="en-US" dirty="0" smtClean="0"/>
              <a:t>relatively the </a:t>
            </a:r>
            <a:r>
              <a:rPr lang="en-US" dirty="0"/>
              <a:t>same size. </a:t>
            </a:r>
            <a:endParaRPr lang="en-US" dirty="0" smtClean="0"/>
          </a:p>
          <a:p>
            <a:pPr algn="just"/>
            <a:r>
              <a:rPr lang="en-US" dirty="0" smtClean="0"/>
              <a:t>This </a:t>
            </a:r>
            <a:r>
              <a:rPr lang="en-US" dirty="0"/>
              <a:t>makes them multipurpose </a:t>
            </a:r>
            <a:r>
              <a:rPr lang="en-US" dirty="0" smtClean="0"/>
              <a:t>teeth suitable </a:t>
            </a:r>
            <a:r>
              <a:rPr lang="en-US" dirty="0"/>
              <a:t>for eating just about everything</a:t>
            </a:r>
            <a:r>
              <a:rPr lang="en-US" dirty="0" smtClean="0"/>
              <a:t>.</a:t>
            </a:r>
          </a:p>
          <a:p>
            <a:pPr algn="just"/>
            <a:r>
              <a:rPr lang="en-US" dirty="0" smtClean="0"/>
              <a:t>Primates’ unspecialized </a:t>
            </a:r>
            <a:r>
              <a:rPr lang="en-US" dirty="0"/>
              <a:t>dentition indicates an </a:t>
            </a:r>
            <a:r>
              <a:rPr lang="en-US" dirty="0" smtClean="0"/>
              <a:t>evolutionary trend </a:t>
            </a:r>
            <a:r>
              <a:rPr lang="en-US" dirty="0"/>
              <a:t>throughout their history toward an omnivorous diet.</a:t>
            </a:r>
          </a:p>
        </p:txBody>
      </p:sp>
      <p:sp>
        <p:nvSpPr>
          <p:cNvPr id="4" name="Date Placeholder 3"/>
          <p:cNvSpPr>
            <a:spLocks noGrp="1"/>
          </p:cNvSpPr>
          <p:nvPr>
            <p:ph type="dt" sz="half" idx="10"/>
          </p:nvPr>
        </p:nvSpPr>
        <p:spPr/>
        <p:txBody>
          <a:bodyPr/>
          <a:lstStyle/>
          <a:p>
            <a:fld id="{14560C96-6B27-410E-ADF1-3740F0F423A2}"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552748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Vision </a:t>
            </a:r>
            <a:endParaRPr lang="en-US" dirty="0"/>
          </a:p>
        </p:txBody>
      </p:sp>
      <p:sp>
        <p:nvSpPr>
          <p:cNvPr id="3" name="Content Placeholder 2"/>
          <p:cNvSpPr>
            <a:spLocks noGrp="1"/>
          </p:cNvSpPr>
          <p:nvPr>
            <p:ph idx="1"/>
          </p:nvPr>
        </p:nvSpPr>
        <p:spPr>
          <a:xfrm>
            <a:off x="457200" y="914400"/>
            <a:ext cx="8534400" cy="5638800"/>
          </a:xfrm>
        </p:spPr>
        <p:txBody>
          <a:bodyPr>
            <a:normAutofit/>
          </a:bodyPr>
          <a:lstStyle/>
          <a:p>
            <a:pPr algn="just"/>
            <a:r>
              <a:rPr lang="en-US" sz="2400" dirty="0"/>
              <a:t>Refined vision also sets primates apart. </a:t>
            </a:r>
            <a:endParaRPr lang="en-US" sz="2400" dirty="0" smtClean="0"/>
          </a:p>
          <a:p>
            <a:pPr algn="just"/>
            <a:r>
              <a:rPr lang="en-US" sz="2400" dirty="0" smtClean="0"/>
              <a:t>Whereas many </a:t>
            </a:r>
            <a:r>
              <a:rPr lang="en-US" sz="2400" dirty="0"/>
              <a:t>animals are highly dependent on </a:t>
            </a:r>
            <a:r>
              <a:rPr lang="en-US" sz="2400" i="1" dirty="0"/>
              <a:t>olfaction</a:t>
            </a:r>
            <a:r>
              <a:rPr lang="en-US" sz="2400" dirty="0"/>
              <a:t>, the </a:t>
            </a:r>
            <a:r>
              <a:rPr lang="en-US" sz="2400" dirty="0" smtClean="0"/>
              <a:t>sense of </a:t>
            </a:r>
            <a:r>
              <a:rPr lang="en-US" sz="2400" dirty="0"/>
              <a:t>smell, primates, having large eyes oriented to the </a:t>
            </a:r>
            <a:r>
              <a:rPr lang="en-US" sz="2400" dirty="0" smtClean="0"/>
              <a:t>front and </a:t>
            </a:r>
            <a:r>
              <a:rPr lang="en-US" sz="2400" dirty="0"/>
              <a:t>protected by bony structures, rely heavily on vision.</a:t>
            </a:r>
          </a:p>
          <a:p>
            <a:pPr algn="just"/>
            <a:r>
              <a:rPr lang="en-US" sz="2400" dirty="0"/>
              <a:t>This visual orientation favors </a:t>
            </a:r>
            <a:r>
              <a:rPr lang="en-US" sz="2400" i="1" dirty="0"/>
              <a:t>binocular </a:t>
            </a:r>
            <a:r>
              <a:rPr lang="en-US" sz="2400" dirty="0"/>
              <a:t>and </a:t>
            </a:r>
            <a:r>
              <a:rPr lang="en-US" sz="2400" i="1" dirty="0"/>
              <a:t>stereoscopic </a:t>
            </a:r>
            <a:r>
              <a:rPr lang="en-US" sz="2400" i="1" dirty="0" smtClean="0"/>
              <a:t>vision </a:t>
            </a:r>
            <a:r>
              <a:rPr lang="en-US" sz="2400" dirty="0" smtClean="0"/>
              <a:t>in </a:t>
            </a:r>
            <a:r>
              <a:rPr lang="en-US" sz="2400" dirty="0"/>
              <a:t>which the visual fields of the eyes overlap, </a:t>
            </a:r>
            <a:r>
              <a:rPr lang="en-US" sz="2400" dirty="0" smtClean="0"/>
              <a:t>transmitting images </a:t>
            </a:r>
            <a:r>
              <a:rPr lang="en-US" sz="2400" dirty="0"/>
              <a:t>to both sides of the brain</a:t>
            </a:r>
            <a:r>
              <a:rPr lang="en-US" sz="2400" dirty="0" smtClean="0"/>
              <a:t>.</a:t>
            </a:r>
          </a:p>
          <a:p>
            <a:pPr algn="just"/>
            <a:r>
              <a:rPr lang="en-US" sz="2400" dirty="0" smtClean="0"/>
              <a:t> </a:t>
            </a:r>
            <a:r>
              <a:rPr lang="en-US" sz="2400" dirty="0"/>
              <a:t>Primates </a:t>
            </a:r>
            <a:r>
              <a:rPr lang="en-US" sz="2400" dirty="0" smtClean="0"/>
              <a:t>benefit from </a:t>
            </a:r>
            <a:r>
              <a:rPr lang="en-US" sz="2400" dirty="0"/>
              <a:t>enhanced depth perception as a result</a:t>
            </a:r>
            <a:r>
              <a:rPr lang="en-US" sz="2400" dirty="0" smtClean="0"/>
              <a:t>.</a:t>
            </a:r>
          </a:p>
          <a:p>
            <a:pPr algn="just"/>
            <a:r>
              <a:rPr lang="en-US" sz="2400" dirty="0" smtClean="0"/>
              <a:t> </a:t>
            </a:r>
            <a:r>
              <a:rPr lang="en-US" sz="2400" dirty="0"/>
              <a:t>Evolution </a:t>
            </a:r>
            <a:r>
              <a:rPr lang="en-US" sz="2400" dirty="0" smtClean="0"/>
              <a:t>has also </a:t>
            </a:r>
            <a:r>
              <a:rPr lang="en-US" sz="2400" dirty="0"/>
              <a:t>made the retina of primates’ eyes sensitive to </a:t>
            </a:r>
            <a:r>
              <a:rPr lang="en-US" sz="2400" dirty="0" smtClean="0"/>
              <a:t>different wavelengths </a:t>
            </a:r>
            <a:r>
              <a:rPr lang="en-US" sz="2400" dirty="0"/>
              <a:t>of light, producing color vision in most primates.</a:t>
            </a:r>
          </a:p>
          <a:p>
            <a:pPr algn="just"/>
            <a:r>
              <a:rPr lang="en-US" sz="2400" dirty="0"/>
              <a:t>Primates depend upon their highly developed </a:t>
            </a:r>
            <a:r>
              <a:rPr lang="en-US" sz="2400" dirty="0" smtClean="0"/>
              <a:t>visual sense </a:t>
            </a:r>
            <a:r>
              <a:rPr lang="en-US" sz="2400" dirty="0"/>
              <a:t>to identify food and coordinate grasping and leaping.</a:t>
            </a:r>
          </a:p>
        </p:txBody>
      </p:sp>
      <p:sp>
        <p:nvSpPr>
          <p:cNvPr id="4" name="Date Placeholder 3"/>
          <p:cNvSpPr>
            <a:spLocks noGrp="1"/>
          </p:cNvSpPr>
          <p:nvPr>
            <p:ph type="dt" sz="half" idx="10"/>
          </p:nvPr>
        </p:nvSpPr>
        <p:spPr/>
        <p:txBody>
          <a:bodyPr/>
          <a:lstStyle/>
          <a:p>
            <a:fld id="{32B66444-3903-468E-A992-B9604AD4DBF8}"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1712357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dirty="0" smtClean="0"/>
              <a:t>continued…</a:t>
            </a:r>
            <a:endParaRPr lang="en-US" dirty="0"/>
          </a:p>
        </p:txBody>
      </p:sp>
      <p:sp>
        <p:nvSpPr>
          <p:cNvPr id="3" name="Content Placeholder 2"/>
          <p:cNvSpPr>
            <a:spLocks noGrp="1"/>
          </p:cNvSpPr>
          <p:nvPr>
            <p:ph idx="1"/>
          </p:nvPr>
        </p:nvSpPr>
        <p:spPr>
          <a:xfrm>
            <a:off x="457200" y="990600"/>
            <a:ext cx="8229600" cy="5410200"/>
          </a:xfrm>
        </p:spPr>
        <p:txBody>
          <a:bodyPr>
            <a:normAutofit fontScale="92500" lnSpcReduction="20000"/>
          </a:bodyPr>
          <a:lstStyle/>
          <a:p>
            <a:pPr algn="just"/>
            <a:r>
              <a:rPr lang="en-US" dirty="0" smtClean="0"/>
              <a:t>This visual acuity has important adaptive implications. </a:t>
            </a:r>
          </a:p>
          <a:p>
            <a:pPr algn="just"/>
            <a:r>
              <a:rPr lang="en-US" dirty="0" smtClean="0"/>
              <a:t>On one hand, it would have facilitated life in an arboreal environment, making it easy for primates to move through the trees.</a:t>
            </a:r>
          </a:p>
          <a:p>
            <a:pPr algn="just"/>
            <a:r>
              <a:rPr lang="en-US" dirty="0" smtClean="0"/>
              <a:t> On the other hand, acute vision would have also enhanced primates’ food-getting ability, including the gathering of seeds and berries.</a:t>
            </a:r>
          </a:p>
          <a:p>
            <a:pPr algn="just"/>
            <a:r>
              <a:rPr lang="en-US" dirty="0" smtClean="0"/>
              <a:t>It could have also facilitated hunting .</a:t>
            </a:r>
          </a:p>
          <a:p>
            <a:pPr algn="just"/>
            <a:r>
              <a:rPr lang="en-US" dirty="0" smtClean="0"/>
              <a:t>Eyes oriented to the front are a characteristic generally found in predators, and this trait would have allowed primates to effectively hunt for insects, amphibians, or other creatures.</a:t>
            </a:r>
            <a:endParaRPr lang="en-US" dirty="0"/>
          </a:p>
        </p:txBody>
      </p:sp>
      <p:sp>
        <p:nvSpPr>
          <p:cNvPr id="4" name="Date Placeholder 3"/>
          <p:cNvSpPr>
            <a:spLocks noGrp="1"/>
          </p:cNvSpPr>
          <p:nvPr>
            <p:ph type="dt" sz="half" idx="10"/>
          </p:nvPr>
        </p:nvSpPr>
        <p:spPr/>
        <p:txBody>
          <a:bodyPr/>
          <a:lstStyle/>
          <a:p>
            <a:fld id="{0A65A21A-1BB1-41AE-B2AE-BCC9EC111C4A}"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28817131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1502</Words>
  <Application>Microsoft Office PowerPoint</Application>
  <PresentationFormat>On-screen Show (4:3)</PresentationFormat>
  <Paragraphs>99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The Primates  </vt:lpstr>
      <vt:lpstr>The Primates </vt:lpstr>
      <vt:lpstr>Primate Characteristics </vt:lpstr>
      <vt:lpstr>Movement and locomotion </vt:lpstr>
      <vt:lpstr>Dexterity </vt:lpstr>
      <vt:lpstr>Dentition, Eyesight, and Brain Size</vt:lpstr>
      <vt:lpstr>Continued…</vt:lpstr>
      <vt:lpstr>Vision </vt:lpstr>
      <vt:lpstr>continued…</vt:lpstr>
      <vt:lpstr>Complexity of the Brain</vt:lpstr>
      <vt:lpstr>Reproduction and Maturation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Primates  </dc:title>
  <dc:creator>computer world</dc:creator>
  <cp:lastModifiedBy>computer world</cp:lastModifiedBy>
  <cp:revision>18</cp:revision>
  <dcterms:created xsi:type="dcterms:W3CDTF">2006-08-16T00:00:00Z</dcterms:created>
  <dcterms:modified xsi:type="dcterms:W3CDTF">2020-05-12T06:41:06Z</dcterms:modified>
</cp:coreProperties>
</file>