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59" r:id="rId5"/>
    <p:sldId id="260" r:id="rId6"/>
    <p:sldId id="262" r:id="rId7"/>
    <p:sldId id="261" r:id="rId8"/>
    <p:sldId id="263" r:id="rId9"/>
    <p:sldId id="264" r:id="rId10"/>
    <p:sldId id="265" r:id="rId11"/>
    <p:sldId id="267" r:id="rId12"/>
    <p:sldId id="266"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00"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D11B03-3C4C-42B5-8899-65186EB9858B}" type="datetimeFigureOut">
              <a:rPr lang="en-US" smtClean="0"/>
              <a:t>8/19/2020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E965AD-9B4A-4CD2-A273-95A60430326A}"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2E965AD-9B4A-4CD2-A273-95A60430326A}" type="slidenum">
              <a:rPr lang="en-US" smtClean="0"/>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9313D1A3-D02D-4918-B8F7-6133BFB3A5FC}" type="datetimeFigureOut">
              <a:rPr lang="en-US" smtClean="0"/>
              <a:pPr/>
              <a:t>8/19/2020</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68645326-7043-4E42-A474-731231C6D85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313D1A3-D02D-4918-B8F7-6133BFB3A5FC}"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45326-7043-4E42-A474-731231C6D85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313D1A3-D02D-4918-B8F7-6133BFB3A5FC}"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45326-7043-4E42-A474-731231C6D85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313D1A3-D02D-4918-B8F7-6133BFB3A5FC}"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45326-7043-4E42-A474-731231C6D85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313D1A3-D02D-4918-B8F7-6133BFB3A5FC}"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45326-7043-4E42-A474-731231C6D85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313D1A3-D02D-4918-B8F7-6133BFB3A5FC}" type="datetimeFigureOut">
              <a:rPr lang="en-US" smtClean="0"/>
              <a:pPr/>
              <a:t>8/19/2020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45326-7043-4E42-A474-731231C6D85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9313D1A3-D02D-4918-B8F7-6133BFB3A5FC}" type="datetimeFigureOut">
              <a:rPr lang="en-US" smtClean="0"/>
              <a:pPr/>
              <a:t>8/19/2020</a:t>
            </a:fld>
            <a:endParaRPr lang="en-US"/>
          </a:p>
        </p:txBody>
      </p:sp>
      <p:sp>
        <p:nvSpPr>
          <p:cNvPr id="27" name="Slide Number Placeholder 26"/>
          <p:cNvSpPr>
            <a:spLocks noGrp="1"/>
          </p:cNvSpPr>
          <p:nvPr>
            <p:ph type="sldNum" sz="quarter" idx="11"/>
          </p:nvPr>
        </p:nvSpPr>
        <p:spPr/>
        <p:txBody>
          <a:bodyPr rtlCol="0"/>
          <a:lstStyle/>
          <a:p>
            <a:fld id="{68645326-7043-4E42-A474-731231C6D85B}"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9313D1A3-D02D-4918-B8F7-6133BFB3A5FC}" type="datetimeFigureOut">
              <a:rPr lang="en-US" smtClean="0"/>
              <a:pPr/>
              <a:t>8/19/2020</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68645326-7043-4E42-A474-731231C6D85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13D1A3-D02D-4918-B8F7-6133BFB3A5FC}" type="datetimeFigureOut">
              <a:rPr lang="en-US" smtClean="0"/>
              <a:pPr/>
              <a:t>8/19/2020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645326-7043-4E42-A474-731231C6D85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313D1A3-D02D-4918-B8F7-6133BFB3A5FC}" type="datetimeFigureOut">
              <a:rPr lang="en-US" smtClean="0"/>
              <a:pPr/>
              <a:t>8/19/2020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45326-7043-4E42-A474-731231C6D85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313D1A3-D02D-4918-B8F7-6133BFB3A5FC}" type="datetimeFigureOut">
              <a:rPr lang="en-US" smtClean="0"/>
              <a:pPr/>
              <a:t>8/19/2020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45326-7043-4E42-A474-731231C6D85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9313D1A3-D02D-4918-B8F7-6133BFB3A5FC}" type="datetimeFigureOut">
              <a:rPr lang="en-US" smtClean="0"/>
              <a:pPr/>
              <a:t>8/19/2020</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68645326-7043-4E42-A474-731231C6D85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Sociolinguistics ELING (620)</a:t>
            </a:r>
            <a:endParaRPr lang="en-US" dirty="0"/>
          </a:p>
        </p:txBody>
      </p:sp>
      <p:sp>
        <p:nvSpPr>
          <p:cNvPr id="3" name="Subtitle 2"/>
          <p:cNvSpPr>
            <a:spLocks noGrp="1"/>
          </p:cNvSpPr>
          <p:nvPr>
            <p:ph type="subTitle" idx="1"/>
          </p:nvPr>
        </p:nvSpPr>
        <p:spPr/>
        <p:txBody>
          <a:bodyPr/>
          <a:lstStyle/>
          <a:p>
            <a:r>
              <a:rPr lang="en-US" dirty="0" smtClean="0"/>
              <a:t>Week 8</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95400"/>
            <a:ext cx="8229600" cy="5279136"/>
          </a:xfrm>
        </p:spPr>
        <p:txBody>
          <a:bodyPr>
            <a:normAutofit fontScale="92500" lnSpcReduction="10000"/>
          </a:bodyPr>
          <a:lstStyle/>
          <a:p>
            <a:r>
              <a:rPr lang="en-US" dirty="0" smtClean="0"/>
              <a:t>The problem with the conclusions invited in both the Hopi and French cases is that there is a confusion between linguistic </a:t>
            </a:r>
            <a:r>
              <a:rPr lang="en-US" dirty="0" err="1" smtClean="0"/>
              <a:t>classiﬁcation</a:t>
            </a:r>
            <a:r>
              <a:rPr lang="en-US" dirty="0" smtClean="0"/>
              <a:t> (“animate,” “feminine”) and biological </a:t>
            </a:r>
            <a:r>
              <a:rPr lang="en-US" dirty="0" err="1" smtClean="0"/>
              <a:t>classiﬁcation</a:t>
            </a:r>
            <a:r>
              <a:rPr lang="en-US" dirty="0" smtClean="0"/>
              <a:t> (“living,” “female”). There is frequently a correspondence in languages between these </a:t>
            </a:r>
            <a:r>
              <a:rPr lang="en-US" dirty="0" err="1" smtClean="0"/>
              <a:t>classiﬁcations</a:t>
            </a:r>
            <a:r>
              <a:rPr lang="en-US" dirty="0" smtClean="0"/>
              <a:t>, but there does not have to be</a:t>
            </a:r>
            <a:r>
              <a:rPr lang="en-US" dirty="0" smtClean="0"/>
              <a:t>.</a:t>
            </a:r>
          </a:p>
          <a:p>
            <a:r>
              <a:rPr lang="en-US" dirty="0" smtClean="0"/>
              <a:t> </a:t>
            </a:r>
            <a:r>
              <a:rPr lang="en-US" dirty="0" smtClean="0"/>
              <a:t>Moreover, the linguistic forms do not force us to ignore biological distinctions. While the Hopi language has a particular linguistic </a:t>
            </a:r>
            <a:r>
              <a:rPr lang="en-US" dirty="0" err="1" smtClean="0"/>
              <a:t>classiﬁcation</a:t>
            </a:r>
            <a:r>
              <a:rPr lang="en-US" dirty="0" smtClean="0"/>
              <a:t> for the word stone, it does not mean that Hopi truck drivers worry about killing living creatures if they run over some stones while driving.</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assignment</a:t>
            </a:r>
            <a:endParaRPr lang="en-US" dirty="0"/>
          </a:p>
        </p:txBody>
      </p:sp>
      <p:sp>
        <p:nvSpPr>
          <p:cNvPr id="3" name="Content Placeholder 2"/>
          <p:cNvSpPr>
            <a:spLocks noGrp="1"/>
          </p:cNvSpPr>
          <p:nvPr>
            <p:ph idx="1"/>
          </p:nvPr>
        </p:nvSpPr>
        <p:spPr/>
        <p:txBody>
          <a:bodyPr/>
          <a:lstStyle/>
          <a:p>
            <a:r>
              <a:rPr lang="en-US" dirty="0" smtClean="0"/>
              <a:t>Read chapter 9 ‘Words and Culture” from </a:t>
            </a:r>
            <a:r>
              <a:rPr lang="en-US" dirty="0" err="1" smtClean="0"/>
              <a:t>Wardaugh’s</a:t>
            </a:r>
            <a:r>
              <a:rPr lang="en-US" dirty="0" smtClean="0"/>
              <a:t> book to learn more about language and culture correlation.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685800"/>
          </a:xfrm>
        </p:spPr>
        <p:txBody>
          <a:bodyPr>
            <a:normAutofit fontScale="90000"/>
          </a:bodyPr>
          <a:lstStyle/>
          <a:p>
            <a:r>
              <a:rPr lang="en-US" dirty="0" smtClean="0"/>
              <a:t>Language and Gender</a:t>
            </a:r>
            <a:endParaRPr lang="en-US" dirty="0"/>
          </a:p>
        </p:txBody>
      </p:sp>
      <p:sp>
        <p:nvSpPr>
          <p:cNvPr id="3" name="Content Placeholder 2"/>
          <p:cNvSpPr>
            <a:spLocks noGrp="1"/>
          </p:cNvSpPr>
          <p:nvPr>
            <p:ph idx="1"/>
          </p:nvPr>
        </p:nvSpPr>
        <p:spPr>
          <a:xfrm>
            <a:off x="457200" y="1447800"/>
            <a:ext cx="8229600" cy="5126736"/>
          </a:xfrm>
        </p:spPr>
        <p:txBody>
          <a:bodyPr>
            <a:normAutofit fontScale="62500" lnSpcReduction="20000"/>
          </a:bodyPr>
          <a:lstStyle/>
          <a:p>
            <a:r>
              <a:rPr lang="en-US" dirty="0" smtClean="0"/>
              <a:t>Biological (or “natural”) gender is the </a:t>
            </a:r>
            <a:r>
              <a:rPr lang="en-US" dirty="0" smtClean="0"/>
              <a:t>distinction </a:t>
            </a:r>
            <a:r>
              <a:rPr lang="en-US" dirty="0" smtClean="0"/>
              <a:t>between the “male” and “female” of each species. </a:t>
            </a:r>
            <a:endParaRPr lang="en-US" dirty="0" smtClean="0"/>
          </a:p>
          <a:p>
            <a:r>
              <a:rPr lang="en-US" dirty="0" smtClean="0"/>
              <a:t>Grammatical </a:t>
            </a:r>
            <a:r>
              <a:rPr lang="en-US" dirty="0" smtClean="0"/>
              <a:t>gender is the distinction between “masculine” and “feminine,” which is used to classify nouns in languages such as Spanish (el sol, la </a:t>
            </a:r>
            <a:r>
              <a:rPr lang="en-US" dirty="0" err="1" smtClean="0"/>
              <a:t>luna</a:t>
            </a:r>
            <a:r>
              <a:rPr lang="en-US" dirty="0" smtClean="0"/>
              <a:t>).</a:t>
            </a:r>
          </a:p>
          <a:p>
            <a:r>
              <a:rPr lang="en-US" dirty="0" smtClean="0"/>
              <a:t> </a:t>
            </a:r>
            <a:r>
              <a:rPr lang="en-US" dirty="0" smtClean="0"/>
              <a:t>A third use is for social gender, which is the distinction we make when we use words like “man” and “woman” to classify individuals in terms of their social </a:t>
            </a:r>
            <a:r>
              <a:rPr lang="en-US" dirty="0" smtClean="0"/>
              <a:t>roles.</a:t>
            </a:r>
            <a:endParaRPr lang="en-US" dirty="0" smtClean="0"/>
          </a:p>
          <a:p>
            <a:r>
              <a:rPr lang="en-US" dirty="0" smtClean="0"/>
              <a:t>Although </a:t>
            </a:r>
            <a:r>
              <a:rPr lang="en-US" dirty="0" smtClean="0"/>
              <a:t>the </a:t>
            </a:r>
            <a:r>
              <a:rPr lang="en-US" dirty="0" smtClean="0"/>
              <a:t>biological distinction</a:t>
            </a:r>
            <a:r>
              <a:rPr lang="en-US" dirty="0" smtClean="0"/>
              <a:t>(“male</a:t>
            </a:r>
            <a:r>
              <a:rPr lang="en-US" dirty="0" smtClean="0"/>
              <a:t>, female”) underlies the </a:t>
            </a:r>
            <a:r>
              <a:rPr lang="en-US" dirty="0" smtClean="0"/>
              <a:t>social distinctions (“father, mother”), there is a great deal about the social roles of individuals as men or women that is unrelated to biology. </a:t>
            </a:r>
            <a:endParaRPr lang="en-US" dirty="0" smtClean="0"/>
          </a:p>
          <a:p>
            <a:r>
              <a:rPr lang="en-US" dirty="0" smtClean="0"/>
              <a:t>It </a:t>
            </a:r>
            <a:r>
              <a:rPr lang="en-US" dirty="0" smtClean="0"/>
              <a:t>is in the sense of social gender, through the process of learning how to become a “boy” or a “girl,” that we inherit a gendered culture</a:t>
            </a:r>
            <a:r>
              <a:rPr lang="en-US" dirty="0" smtClean="0"/>
              <a:t>.</a:t>
            </a:r>
            <a:endParaRPr lang="en-US" dirty="0" smtClean="0"/>
          </a:p>
          <a:p>
            <a:r>
              <a:rPr lang="en-US" dirty="0" smtClean="0"/>
              <a:t> </a:t>
            </a:r>
            <a:r>
              <a:rPr lang="en-US" dirty="0" smtClean="0"/>
              <a:t>This process can be as simple as learning which category should wear pink versus blue, or as complex as understanding how one category was excluded (by having no vote) from the process of representative government for such a long time. </a:t>
            </a:r>
            <a:endParaRPr lang="en-US" dirty="0" smtClean="0"/>
          </a:p>
          <a:p>
            <a:r>
              <a:rPr lang="en-US" dirty="0" smtClean="0"/>
              <a:t>Becoming a social gender also involves becoming familiar with gendered language use</a:t>
            </a:r>
            <a:r>
              <a:rPr lang="en-US" dirty="0" smtClean="0"/>
              <a:t>.</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219200"/>
            <a:ext cx="8229600" cy="5355336"/>
          </a:xfrm>
        </p:spPr>
        <p:txBody>
          <a:bodyPr>
            <a:normAutofit fontScale="92500" lnSpcReduction="10000"/>
          </a:bodyPr>
          <a:lstStyle/>
          <a:p>
            <a:pPr>
              <a:buNone/>
            </a:pPr>
            <a:r>
              <a:rPr lang="en-US" b="1" dirty="0" smtClean="0"/>
              <a:t>Gendered Words</a:t>
            </a:r>
          </a:p>
          <a:p>
            <a:r>
              <a:rPr lang="en-US" dirty="0" smtClean="0"/>
              <a:t>In </a:t>
            </a:r>
            <a:r>
              <a:rPr lang="en-US" dirty="0" err="1" smtClean="0"/>
              <a:t>Sidamo</a:t>
            </a:r>
            <a:r>
              <a:rPr lang="en-US" dirty="0" smtClean="0"/>
              <a:t>, spoken in Ethiopia, there are some words used only by men and some used only by women, so that the translation of “milk” would be </a:t>
            </a:r>
            <a:r>
              <a:rPr lang="en-US" i="1" dirty="0" smtClean="0"/>
              <a:t>ado</a:t>
            </a:r>
            <a:r>
              <a:rPr lang="en-US" dirty="0" smtClean="0"/>
              <a:t> by a man, but </a:t>
            </a:r>
            <a:r>
              <a:rPr lang="en-US" dirty="0" err="1" smtClean="0"/>
              <a:t>gurda</a:t>
            </a:r>
            <a:r>
              <a:rPr lang="en-US" dirty="0" smtClean="0"/>
              <a:t> by a woman</a:t>
            </a:r>
            <a:r>
              <a:rPr lang="en-US" dirty="0" smtClean="0"/>
              <a:t>.</a:t>
            </a:r>
          </a:p>
          <a:p>
            <a:r>
              <a:rPr lang="en-US" dirty="0" smtClean="0"/>
              <a:t> </a:t>
            </a:r>
            <a:r>
              <a:rPr lang="en-US" dirty="0" smtClean="0"/>
              <a:t>Many Native American languages, such as </a:t>
            </a:r>
            <a:r>
              <a:rPr lang="en-US" dirty="0" err="1" smtClean="0"/>
              <a:t>Gros</a:t>
            </a:r>
            <a:r>
              <a:rPr lang="en-US" dirty="0" smtClean="0"/>
              <a:t> </a:t>
            </a:r>
            <a:r>
              <a:rPr lang="en-US" dirty="0" err="1" smtClean="0"/>
              <a:t>Ventre</a:t>
            </a:r>
            <a:r>
              <a:rPr lang="en-US" dirty="0" smtClean="0"/>
              <a:t> (in Montana) and </a:t>
            </a:r>
            <a:r>
              <a:rPr lang="en-US" dirty="0" err="1" smtClean="0"/>
              <a:t>Koasati</a:t>
            </a:r>
            <a:r>
              <a:rPr lang="en-US" dirty="0" smtClean="0"/>
              <a:t> (in Louisiana), are reported to have had different versions used by men and women</a:t>
            </a:r>
            <a:r>
              <a:rPr lang="en-US" dirty="0" smtClean="0"/>
              <a:t>.</a:t>
            </a:r>
          </a:p>
          <a:p>
            <a:r>
              <a:rPr lang="en-US" dirty="0" smtClean="0"/>
              <a:t> </a:t>
            </a:r>
            <a:r>
              <a:rPr lang="en-US" dirty="0" smtClean="0"/>
              <a:t>In Japanese, when referring to themselves (“I”), men have traditionally used </a:t>
            </a:r>
            <a:r>
              <a:rPr lang="en-US" i="1" dirty="0" err="1" smtClean="0"/>
              <a:t>boku</a:t>
            </a:r>
            <a:r>
              <a:rPr lang="en-US" i="1" dirty="0" smtClean="0"/>
              <a:t> </a:t>
            </a:r>
            <a:r>
              <a:rPr lang="en-US" dirty="0" smtClean="0"/>
              <a:t>and women </a:t>
            </a:r>
            <a:r>
              <a:rPr lang="en-US" i="1" dirty="0" err="1" smtClean="0"/>
              <a:t>watashi</a:t>
            </a:r>
            <a:r>
              <a:rPr lang="en-US" dirty="0" smtClean="0"/>
              <a:t> or </a:t>
            </a:r>
            <a:r>
              <a:rPr lang="en-US" i="1" dirty="0" err="1" smtClean="0"/>
              <a:t>atashi</a:t>
            </a:r>
            <a:r>
              <a:rPr lang="en-US" dirty="0" smtClean="0"/>
              <a:t>. In Portuguese, saying “thank you” is </a:t>
            </a:r>
            <a:r>
              <a:rPr lang="en-US" i="1" dirty="0" smtClean="0"/>
              <a:t>obrigado</a:t>
            </a:r>
            <a:r>
              <a:rPr lang="en-US" dirty="0" smtClean="0"/>
              <a:t> if you’re a man and </a:t>
            </a:r>
            <a:r>
              <a:rPr lang="en-US" i="1" dirty="0" err="1" smtClean="0"/>
              <a:t>obrigada</a:t>
            </a:r>
            <a:r>
              <a:rPr lang="en-US" dirty="0" smtClean="0"/>
              <a:t> if you’re a woman.</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95400"/>
            <a:ext cx="8229600" cy="5279136"/>
          </a:xfrm>
        </p:spPr>
        <p:txBody>
          <a:bodyPr>
            <a:normAutofit fontScale="85000" lnSpcReduction="20000"/>
          </a:bodyPr>
          <a:lstStyle/>
          <a:p>
            <a:r>
              <a:rPr lang="en-US" dirty="0" smtClean="0"/>
              <a:t>These examples simply illustrate that there can be differences between the words used by men and women in a variety of languages. </a:t>
            </a:r>
            <a:endParaRPr lang="en-US" dirty="0" smtClean="0"/>
          </a:p>
          <a:p>
            <a:r>
              <a:rPr lang="en-US" dirty="0" smtClean="0"/>
              <a:t>There </a:t>
            </a:r>
            <a:r>
              <a:rPr lang="en-US" dirty="0" smtClean="0"/>
              <a:t>are other examples, used to talk about men and women, which seem to imply that the words for men are “normal” and the words for women are “special additions.” </a:t>
            </a:r>
            <a:endParaRPr lang="en-US" dirty="0" smtClean="0"/>
          </a:p>
          <a:p>
            <a:r>
              <a:rPr lang="en-US" dirty="0" smtClean="0"/>
              <a:t>Pairs </a:t>
            </a:r>
            <a:r>
              <a:rPr lang="en-US" dirty="0" smtClean="0"/>
              <a:t>such as hero–heroine or actor– actress illustrate the derivation of terms for the woman’s role from the man’s. </a:t>
            </a:r>
            <a:endParaRPr lang="en-US" dirty="0" smtClean="0"/>
          </a:p>
          <a:p>
            <a:r>
              <a:rPr lang="en-US" dirty="0" smtClean="0"/>
              <a:t>Marking </a:t>
            </a:r>
            <a:r>
              <a:rPr lang="en-US" dirty="0" smtClean="0"/>
              <a:t>this type of difference through gendered words has decreased in contemporary American English as </a:t>
            </a:r>
            <a:r>
              <a:rPr lang="en-US" dirty="0" err="1" smtClean="0"/>
              <a:t>ﬁremen</a:t>
            </a:r>
            <a:r>
              <a:rPr lang="en-US" dirty="0" smtClean="0"/>
              <a:t> and policemen have become </a:t>
            </a:r>
            <a:r>
              <a:rPr lang="en-US" dirty="0" err="1" smtClean="0"/>
              <a:t>ﬁreﬁghters</a:t>
            </a:r>
            <a:r>
              <a:rPr lang="en-US" dirty="0" smtClean="0"/>
              <a:t> and police </a:t>
            </a:r>
            <a:r>
              <a:rPr lang="en-US" dirty="0" err="1" smtClean="0"/>
              <a:t>ofﬁcers</a:t>
            </a:r>
            <a:r>
              <a:rPr lang="en-US" dirty="0" smtClean="0"/>
              <a:t>, but there is still a strong tendency to treat forms for the man (his) as the </a:t>
            </a:r>
            <a:r>
              <a:rPr lang="en-US" dirty="0" smtClean="0"/>
              <a:t>normal means of reference when speaking generally</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Gendered Speech</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In general, men have longer vocal tracts, larger larynxes and thicker vocal folds than women</a:t>
            </a:r>
            <a:r>
              <a:rPr lang="en-US" dirty="0" smtClean="0"/>
              <a:t>.</a:t>
            </a:r>
          </a:p>
          <a:p>
            <a:r>
              <a:rPr lang="en-US" dirty="0" smtClean="0"/>
              <a:t>Although “normal speaking” takes place with substantial overlap in the pitch ranges of men and women, there is a tendency to exaggerate the differences in many contexts in order to sound more “like a man” or more “like a woman</a:t>
            </a:r>
            <a:r>
              <a:rPr lang="en-US" dirty="0" smtClean="0"/>
              <a:t>.”</a:t>
            </a:r>
          </a:p>
          <a:p>
            <a:r>
              <a:rPr lang="en-US" dirty="0" smtClean="0"/>
              <a:t>Tag questions are </a:t>
            </a:r>
            <a:r>
              <a:rPr lang="en-US" dirty="0" smtClean="0"/>
              <a:t>used more often by women when expressing opinions. These features of women’s </a:t>
            </a:r>
            <a:r>
              <a:rPr lang="en-US" dirty="0" smtClean="0"/>
              <a:t>speech </a:t>
            </a:r>
            <a:r>
              <a:rPr lang="en-US" dirty="0" smtClean="0"/>
              <a:t>seem to be ways of inviting agreement with an idea rather than asserting it</a:t>
            </a:r>
            <a:r>
              <a:rPr lang="en-US" dirty="0" smtClean="0"/>
              <a:t>.</a:t>
            </a:r>
          </a:p>
          <a:p>
            <a:r>
              <a:rPr lang="en-US" dirty="0" smtClean="0"/>
              <a:t> </a:t>
            </a:r>
            <a:r>
              <a:rPr lang="en-US" dirty="0" smtClean="0"/>
              <a:t>Men tend to use more assertive forms and “strong” language (It’s too damn cold in here!). </a:t>
            </a:r>
            <a:endParaRPr lang="en-US" dirty="0" smtClean="0"/>
          </a:p>
          <a:p>
            <a:r>
              <a:rPr lang="en-US" dirty="0" smtClean="0"/>
              <a:t>Other </a:t>
            </a:r>
            <a:r>
              <a:rPr lang="en-US" dirty="0" smtClean="0"/>
              <a:t>researchers have pointed to a preference among women, in same-gender groups, for indirect speech acts (Could I see that photo?) rather than the direct speech acts (</a:t>
            </a:r>
            <a:r>
              <a:rPr lang="en-US" dirty="0" err="1" smtClean="0"/>
              <a:t>Gimme</a:t>
            </a:r>
            <a:r>
              <a:rPr lang="en-US" dirty="0" smtClean="0"/>
              <a:t> that photo) heard more often from men in same-gender groups.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Gendered Interaction</a:t>
            </a:r>
            <a:endParaRPr lang="en-US" dirty="0"/>
          </a:p>
        </p:txBody>
      </p:sp>
      <p:sp>
        <p:nvSpPr>
          <p:cNvPr id="3" name="Content Placeholder 2"/>
          <p:cNvSpPr>
            <a:spLocks noGrp="1"/>
          </p:cNvSpPr>
          <p:nvPr>
            <p:ph idx="1"/>
          </p:nvPr>
        </p:nvSpPr>
        <p:spPr/>
        <p:txBody>
          <a:bodyPr>
            <a:normAutofit lnSpcReduction="10000"/>
          </a:bodyPr>
          <a:lstStyle/>
          <a:p>
            <a:r>
              <a:rPr lang="en-US" dirty="0" smtClean="0"/>
              <a:t>Many </a:t>
            </a:r>
            <a:r>
              <a:rPr lang="en-US" dirty="0" smtClean="0"/>
              <a:t>of the features already </a:t>
            </a:r>
            <a:r>
              <a:rPr lang="en-US" dirty="0" err="1" smtClean="0"/>
              <a:t>identiﬁed</a:t>
            </a:r>
            <a:r>
              <a:rPr lang="en-US" dirty="0" smtClean="0"/>
              <a:t> in women’s speech </a:t>
            </a:r>
            <a:r>
              <a:rPr lang="en-US" dirty="0" smtClean="0"/>
              <a:t>(</a:t>
            </a:r>
            <a:r>
              <a:rPr lang="en-US" dirty="0" smtClean="0"/>
              <a:t>e.g. frequent question-type </a:t>
            </a:r>
            <a:r>
              <a:rPr lang="en-US" dirty="0" smtClean="0"/>
              <a:t>forms) facilitate the exchange of turns, allowing others to speak, with the effect that interaction becomes a shared activity. Interaction among men appears to be organized in a more hierarchical way, with the right to speak or “having the </a:t>
            </a:r>
            <a:r>
              <a:rPr lang="en-US" dirty="0" err="1" smtClean="0"/>
              <a:t>ﬂoor</a:t>
            </a:r>
            <a:r>
              <a:rPr lang="en-US" dirty="0" smtClean="0"/>
              <a:t>” being treated as the goal. Men generally take longer turns at speaking and, in many social contexts (e.g. religious events), may be the only ones allowed to talk.</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19200"/>
            <a:ext cx="8229600" cy="5355336"/>
          </a:xfrm>
        </p:spPr>
        <p:txBody>
          <a:bodyPr>
            <a:normAutofit fontScale="62500" lnSpcReduction="20000"/>
          </a:bodyPr>
          <a:lstStyle/>
          <a:p>
            <a:r>
              <a:rPr lang="en-US" dirty="0" smtClean="0"/>
              <a:t>One effect of the different styles developed by men and women is that certain features become very salient in cross-gender interactions. For example, in same-gender discussions, there is little difference in the number of times speakers interrupt each other</a:t>
            </a:r>
            <a:r>
              <a:rPr lang="en-US" dirty="0" smtClean="0"/>
              <a:t>.</a:t>
            </a:r>
          </a:p>
          <a:p>
            <a:r>
              <a:rPr lang="en-US" dirty="0" smtClean="0"/>
              <a:t> </a:t>
            </a:r>
            <a:r>
              <a:rPr lang="en-US" dirty="0" smtClean="0"/>
              <a:t>However, in cross-gender interactions, men are much more likely to interrupt women, with 96 percent of the </a:t>
            </a:r>
            <a:r>
              <a:rPr lang="en-US" dirty="0" err="1" smtClean="0"/>
              <a:t>identiﬁed</a:t>
            </a:r>
            <a:r>
              <a:rPr lang="en-US" dirty="0" smtClean="0"/>
              <a:t> interruptions being attributed to men in one study involving American college students. </a:t>
            </a:r>
            <a:endParaRPr lang="en-US" dirty="0" smtClean="0"/>
          </a:p>
          <a:p>
            <a:r>
              <a:rPr lang="en-US" dirty="0" smtClean="0"/>
              <a:t>In </a:t>
            </a:r>
            <a:r>
              <a:rPr lang="en-US" dirty="0" smtClean="0"/>
              <a:t>same-gender conversations, women produce more back-channels as indicators of listening and paying attention. The </a:t>
            </a:r>
            <a:r>
              <a:rPr lang="en-US" b="1" dirty="0" smtClean="0"/>
              <a:t>term back-channels </a:t>
            </a:r>
            <a:r>
              <a:rPr lang="en-US" dirty="0" smtClean="0"/>
              <a:t>describes the use of words (yeah, really?) or sounds (hmm, oh) by listeners while someone else is speaking. </a:t>
            </a:r>
            <a:endParaRPr lang="en-US" dirty="0" smtClean="0"/>
          </a:p>
          <a:p>
            <a:r>
              <a:rPr lang="en-US" dirty="0" smtClean="0"/>
              <a:t>Men </a:t>
            </a:r>
            <a:r>
              <a:rPr lang="en-US" dirty="0" smtClean="0"/>
              <a:t>not only produce fewer back-channels, but appear to treat them, when produced by others, as indications of agreement</a:t>
            </a:r>
            <a:r>
              <a:rPr lang="en-US" dirty="0" smtClean="0"/>
              <a:t>.</a:t>
            </a:r>
          </a:p>
          <a:p>
            <a:r>
              <a:rPr lang="en-US" dirty="0" smtClean="0"/>
              <a:t> </a:t>
            </a:r>
            <a:r>
              <a:rPr lang="en-US" dirty="0" smtClean="0"/>
              <a:t>In cross-gender interaction, the absence of backchannels from men tends to make women think the men are not paying attention to them. The more frequent production of back-channels by women leads men to think that the women are agreeing with what they’re saying</a:t>
            </a:r>
            <a:r>
              <a:rPr lang="en-US" dirty="0" smtClean="0"/>
              <a:t>.</a:t>
            </a:r>
          </a:p>
          <a:p>
            <a:pPr>
              <a:buNone/>
            </a:pPr>
            <a:r>
              <a:rPr lang="en-US" dirty="0" smtClean="0"/>
              <a:t> </a:t>
            </a:r>
          </a:p>
          <a:p>
            <a:pPr>
              <a:buNone/>
            </a:pPr>
            <a:r>
              <a:rPr lang="en-US" dirty="0" smtClean="0"/>
              <a:t>If we are to avoid miscommunication in this process, we must all be prepared to try to understand the impact of the cultures we inherit and, through the creativity with language that we are also given, to </a:t>
            </a:r>
            <a:r>
              <a:rPr lang="en-US" dirty="0" err="1" smtClean="0"/>
              <a:t>ﬁnd</a:t>
            </a:r>
            <a:r>
              <a:rPr lang="en-US" dirty="0" smtClean="0"/>
              <a:t> new ways of articulating those cultures before we pass them on.</a:t>
            </a:r>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and Culture</a:t>
            </a:r>
            <a:endParaRPr lang="en-US" dirty="0"/>
          </a:p>
        </p:txBody>
      </p:sp>
      <p:sp>
        <p:nvSpPr>
          <p:cNvPr id="3" name="Content Placeholder 2"/>
          <p:cNvSpPr>
            <a:spLocks noGrp="1"/>
          </p:cNvSpPr>
          <p:nvPr>
            <p:ph idx="1"/>
          </p:nvPr>
        </p:nvSpPr>
        <p:spPr>
          <a:xfrm>
            <a:off x="457200" y="2057400"/>
            <a:ext cx="8229600" cy="4517136"/>
          </a:xfrm>
        </p:spPr>
        <p:txBody>
          <a:bodyPr>
            <a:normAutofit fontScale="70000" lnSpcReduction="20000"/>
          </a:bodyPr>
          <a:lstStyle/>
          <a:p>
            <a:pPr>
              <a:buNone/>
            </a:pPr>
            <a:r>
              <a:rPr lang="en-US" b="1" dirty="0" smtClean="0"/>
              <a:t>“There is an absolute relation between language and culture</a:t>
            </a:r>
            <a:r>
              <a:rPr lang="en-US" b="1" dirty="0" smtClean="0"/>
              <a:t>” - Saussure</a:t>
            </a:r>
            <a:endParaRPr lang="en-US" dirty="0" smtClean="0"/>
          </a:p>
          <a:p>
            <a:endParaRPr lang="en-US" dirty="0" smtClean="0"/>
          </a:p>
          <a:p>
            <a:r>
              <a:rPr lang="en-US" dirty="0" smtClean="0"/>
              <a:t>Language </a:t>
            </a:r>
            <a:r>
              <a:rPr lang="en-US" dirty="0" smtClean="0"/>
              <a:t>is a </a:t>
            </a:r>
            <a:r>
              <a:rPr lang="en-US" dirty="0" smtClean="0"/>
              <a:t>social "cultural” geographical </a:t>
            </a:r>
            <a:r>
              <a:rPr lang="en-US" dirty="0" smtClean="0"/>
              <a:t>phenomenon. </a:t>
            </a:r>
            <a:endParaRPr lang="en-US" dirty="0" smtClean="0"/>
          </a:p>
          <a:p>
            <a:r>
              <a:rPr lang="en-US" dirty="0" smtClean="0"/>
              <a:t>There </a:t>
            </a:r>
            <a:r>
              <a:rPr lang="en-US" dirty="0" smtClean="0"/>
              <a:t>is a deep relationship </a:t>
            </a:r>
            <a:r>
              <a:rPr lang="en-US" dirty="0" smtClean="0"/>
              <a:t>between language</a:t>
            </a:r>
            <a:r>
              <a:rPr lang="en-US" dirty="0" smtClean="0"/>
              <a:t>, culture and society. </a:t>
            </a:r>
            <a:endParaRPr lang="en-US" dirty="0" smtClean="0"/>
          </a:p>
          <a:p>
            <a:r>
              <a:rPr lang="en-US" dirty="0" smtClean="0"/>
              <a:t>It </a:t>
            </a:r>
            <a:r>
              <a:rPr lang="en-US" dirty="0" smtClean="0"/>
              <a:t>is in society that man </a:t>
            </a:r>
            <a:r>
              <a:rPr lang="en-US" dirty="0" smtClean="0"/>
              <a:t>acquires </a:t>
            </a:r>
            <a:r>
              <a:rPr lang="en-US" dirty="0" smtClean="0"/>
              <a:t>and uses language. </a:t>
            </a:r>
            <a:r>
              <a:rPr lang="en-US" dirty="0" smtClean="0"/>
              <a:t>When we study </a:t>
            </a:r>
            <a:r>
              <a:rPr lang="en-US" dirty="0" smtClean="0"/>
              <a:t>a language, we have to study its dialects, </a:t>
            </a:r>
            <a:r>
              <a:rPr lang="en-US" dirty="0" err="1" smtClean="0"/>
              <a:t>sociolects</a:t>
            </a:r>
            <a:r>
              <a:rPr lang="en-US" dirty="0" smtClean="0"/>
              <a:t>, idiolects, etc</a:t>
            </a:r>
            <a:r>
              <a:rPr lang="en-US" dirty="0" smtClean="0"/>
              <a:t>.</a:t>
            </a:r>
          </a:p>
          <a:p>
            <a:r>
              <a:rPr lang="en-US" dirty="0" smtClean="0"/>
              <a:t>We </a:t>
            </a:r>
            <a:r>
              <a:rPr lang="en-US" dirty="0" smtClean="0"/>
              <a:t>have to </a:t>
            </a:r>
            <a:r>
              <a:rPr lang="en-US" dirty="0" smtClean="0"/>
              <a:t>keep </a:t>
            </a:r>
            <a:r>
              <a:rPr lang="en-US" dirty="0" smtClean="0"/>
              <a:t>in mind the geographical and cultural area in which this language is </a:t>
            </a:r>
            <a:r>
              <a:rPr lang="en-US" dirty="0" smtClean="0"/>
              <a:t>spoken, the </a:t>
            </a:r>
            <a:r>
              <a:rPr lang="en-US" dirty="0" smtClean="0"/>
              <a:t>culture and the society in which it is used, the </a:t>
            </a:r>
            <a:r>
              <a:rPr lang="en-US" dirty="0" smtClean="0"/>
              <a:t>speakers </a:t>
            </a:r>
            <a:r>
              <a:rPr lang="en-US" dirty="0" smtClean="0"/>
              <a:t>who use it</a:t>
            </a:r>
            <a:r>
              <a:rPr lang="en-US" dirty="0" smtClean="0"/>
              <a:t>,</a:t>
            </a:r>
            <a:r>
              <a:rPr lang="en-US" dirty="0" smtClean="0"/>
              <a:t> the listeners for </a:t>
            </a:r>
            <a:r>
              <a:rPr lang="en-US" dirty="0" smtClean="0"/>
              <a:t>whom it </a:t>
            </a:r>
            <a:r>
              <a:rPr lang="en-US" dirty="0" smtClean="0"/>
              <a:t>is used, and the purpose for which it is used, besides the linguistic components </a:t>
            </a:r>
            <a:r>
              <a:rPr lang="en-US" dirty="0" smtClean="0"/>
              <a:t>that compose it.</a:t>
            </a:r>
          </a:p>
          <a:p>
            <a:r>
              <a:rPr lang="en-US" dirty="0" smtClean="0"/>
              <a:t>S</a:t>
            </a:r>
            <a:r>
              <a:rPr lang="en-US" dirty="0" smtClean="0"/>
              <a:t>o we must look </a:t>
            </a:r>
            <a:r>
              <a:rPr lang="en-US" dirty="0" smtClean="0"/>
              <a:t>at language not only from within but also </a:t>
            </a:r>
            <a:r>
              <a:rPr lang="en-US" dirty="0" smtClean="0"/>
              <a:t>from outside, we </a:t>
            </a:r>
            <a:r>
              <a:rPr lang="en-US" dirty="0" smtClean="0"/>
              <a:t>should study </a:t>
            </a:r>
            <a:r>
              <a:rPr lang="en-US" dirty="0" smtClean="0"/>
              <a:t>language from </a:t>
            </a:r>
            <a:r>
              <a:rPr lang="en-US" dirty="0" smtClean="0"/>
              <a:t>the points of view of both form and functions in </a:t>
            </a:r>
            <a:r>
              <a:rPr lang="en-US" dirty="0" smtClean="0"/>
              <a:t>culture.</a:t>
            </a:r>
            <a:r>
              <a:rPr lang="en-US" dirty="0" smtClean="0"/>
              <a:t> </a:t>
            </a:r>
            <a:r>
              <a:rPr lang="en-US" dirty="0" smtClean="0"/>
              <a:t>Only </a:t>
            </a:r>
            <a:r>
              <a:rPr lang="en-US" dirty="0" smtClean="0"/>
              <a:t>then can our study of a language be complete and comprehensive.</a:t>
            </a:r>
            <a:endParaRPr lang="en-US" dirty="0" smtClean="0"/>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Sapir Whorf Hypothesis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Language provides a screen or filter to </a:t>
            </a:r>
            <a:r>
              <a:rPr lang="en-US" dirty="0" smtClean="0"/>
              <a:t>reality </a:t>
            </a:r>
            <a:r>
              <a:rPr lang="en-US" dirty="0" smtClean="0"/>
              <a:t>it determines how </a:t>
            </a:r>
            <a:r>
              <a:rPr lang="en-US" dirty="0" smtClean="0"/>
              <a:t>speakers </a:t>
            </a:r>
            <a:r>
              <a:rPr lang="en-US" dirty="0" smtClean="0"/>
              <a:t>perceive </a:t>
            </a:r>
            <a:r>
              <a:rPr lang="en-US" dirty="0" smtClean="0"/>
              <a:t>and organize </a:t>
            </a:r>
            <a:r>
              <a:rPr lang="en-US" dirty="0" smtClean="0"/>
              <a:t>the world around </a:t>
            </a:r>
            <a:r>
              <a:rPr lang="en-US" dirty="0" smtClean="0"/>
              <a:t>them. Consequently the language you speak helps to form your world view. </a:t>
            </a:r>
          </a:p>
          <a:p>
            <a:r>
              <a:rPr lang="en-US" dirty="0" smtClean="0"/>
              <a:t>Examples of Whorfian Hypothesis:</a:t>
            </a:r>
          </a:p>
          <a:p>
            <a:pPr>
              <a:buNone/>
            </a:pPr>
            <a:r>
              <a:rPr lang="en-US" dirty="0" smtClean="0"/>
              <a:t>Many kinds of rain in </a:t>
            </a:r>
            <a:r>
              <a:rPr lang="en-US" dirty="0" err="1" smtClean="0"/>
              <a:t>Javenese</a:t>
            </a:r>
            <a:r>
              <a:rPr lang="en-US" dirty="0" smtClean="0"/>
              <a:t>:</a:t>
            </a:r>
          </a:p>
          <a:p>
            <a:r>
              <a:rPr lang="en-US" dirty="0" err="1" smtClean="0"/>
              <a:t>Tlethik</a:t>
            </a:r>
            <a:endParaRPr lang="en-US" dirty="0" smtClean="0"/>
          </a:p>
          <a:p>
            <a:r>
              <a:rPr lang="en-US" dirty="0" err="1" smtClean="0"/>
              <a:t>Trenceng</a:t>
            </a:r>
            <a:endParaRPr lang="en-US" dirty="0" smtClean="0"/>
          </a:p>
          <a:p>
            <a:r>
              <a:rPr lang="en-US" dirty="0" err="1" smtClean="0"/>
              <a:t>Gerimis</a:t>
            </a:r>
            <a:endParaRPr lang="en-US" dirty="0" smtClean="0"/>
          </a:p>
          <a:p>
            <a:r>
              <a:rPr lang="en-US" dirty="0" err="1" smtClean="0"/>
              <a:t>Udan</a:t>
            </a:r>
            <a:endParaRPr lang="en-US" dirty="0" smtClean="0"/>
          </a:p>
          <a:p>
            <a:r>
              <a:rPr lang="en-US" dirty="0" err="1" smtClean="0"/>
              <a:t>Deres</a:t>
            </a:r>
            <a:endParaRPr lang="en-US" dirty="0" smtClean="0"/>
          </a:p>
          <a:p>
            <a:pPr>
              <a:buNone/>
            </a:pPr>
            <a:r>
              <a:rPr lang="en-US" dirty="0" smtClean="0"/>
              <a:t>Example #2</a:t>
            </a:r>
          </a:p>
          <a:p>
            <a:pPr>
              <a:buNone/>
            </a:pPr>
            <a:r>
              <a:rPr lang="en-US" dirty="0" smtClean="0"/>
              <a:t>Hopi verbs do not have concept of time and speed unlike European languages. For example in English “He runs fast” while in Hopi it is “He very runs”.</a:t>
            </a:r>
          </a:p>
          <a:p>
            <a:pPr>
              <a:buNone/>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sp>
        <p:nvSpPr>
          <p:cNvPr id="5" name="Content Placeholder 4"/>
          <p:cNvSpPr>
            <a:spLocks noGrp="1"/>
          </p:cNvSpPr>
          <p:nvPr>
            <p:ph sz="half" idx="1"/>
          </p:nvPr>
        </p:nvSpPr>
        <p:spPr>
          <a:xfrm>
            <a:off x="457200" y="1219200"/>
            <a:ext cx="4038600" cy="5556187"/>
          </a:xfrm>
        </p:spPr>
        <p:txBody>
          <a:bodyPr>
            <a:normAutofit fontScale="85000" lnSpcReduction="20000"/>
          </a:bodyPr>
          <a:lstStyle/>
          <a:p>
            <a:pPr>
              <a:buNone/>
            </a:pPr>
            <a:r>
              <a:rPr lang="en-US" b="1" dirty="0" smtClean="0"/>
              <a:t>Kinship Terms</a:t>
            </a:r>
          </a:p>
          <a:p>
            <a:r>
              <a:rPr lang="en-US" dirty="0" smtClean="0"/>
              <a:t>Some of the clearest examples of </a:t>
            </a:r>
            <a:r>
              <a:rPr lang="en-US" dirty="0" smtClean="0"/>
              <a:t>lexicalized (expressed as a single word) </a:t>
            </a:r>
            <a:r>
              <a:rPr lang="en-US" dirty="0" smtClean="0"/>
              <a:t>categories are words used to refer to people who are members of the same family, or kinship terms. </a:t>
            </a:r>
            <a:endParaRPr lang="en-US" dirty="0" smtClean="0"/>
          </a:p>
          <a:p>
            <a:r>
              <a:rPr lang="en-US" dirty="0" smtClean="0"/>
              <a:t>All </a:t>
            </a:r>
            <a:r>
              <a:rPr lang="en-US" dirty="0" smtClean="0"/>
              <a:t>languages have kinship terms (e.g. brother, mother, grandmother), but they don’t all put family members into categories in the same </a:t>
            </a:r>
            <a:r>
              <a:rPr lang="en-US" dirty="0" smtClean="0"/>
              <a:t>way.</a:t>
            </a:r>
          </a:p>
          <a:p>
            <a:r>
              <a:rPr lang="en-US" dirty="0" smtClean="0"/>
              <a:t>English uses </a:t>
            </a:r>
            <a:r>
              <a:rPr lang="en-US" dirty="0" smtClean="0"/>
              <a:t>the same word (uncle) for “female parent’s brother.” That distinction isn’t lexicalized in English, but it is in other languages</a:t>
            </a:r>
            <a:r>
              <a:rPr lang="en-US" dirty="0" smtClean="0"/>
              <a:t>. In </a:t>
            </a:r>
            <a:r>
              <a:rPr lang="en-US" dirty="0" err="1" smtClean="0"/>
              <a:t>Watam</a:t>
            </a:r>
            <a:r>
              <a:rPr lang="en-US" dirty="0" smtClean="0"/>
              <a:t> (</a:t>
            </a:r>
            <a:r>
              <a:rPr lang="en-US" dirty="0" smtClean="0"/>
              <a:t>spoken </a:t>
            </a:r>
            <a:r>
              <a:rPr lang="en-US" dirty="0" smtClean="0"/>
              <a:t>in Papua New Guinea</a:t>
            </a:r>
            <a:r>
              <a:rPr lang="en-US" dirty="0" smtClean="0"/>
              <a:t>),</a:t>
            </a:r>
            <a:r>
              <a:rPr lang="en-US" dirty="0" smtClean="0"/>
              <a:t>the English word uncle would be </a:t>
            </a:r>
            <a:r>
              <a:rPr lang="en-US" dirty="0" smtClean="0"/>
              <a:t>translated as either </a:t>
            </a:r>
            <a:r>
              <a:rPr lang="en-US" i="1" dirty="0" err="1" smtClean="0"/>
              <a:t>aes</a:t>
            </a:r>
            <a:r>
              <a:rPr lang="en-US" dirty="0" smtClean="0"/>
              <a:t> (father’s brother) or </a:t>
            </a:r>
            <a:r>
              <a:rPr lang="en-US" i="1" dirty="0" err="1" smtClean="0"/>
              <a:t>akwae</a:t>
            </a:r>
            <a:r>
              <a:rPr lang="en-US" dirty="0" smtClean="0"/>
              <a:t> (mother’s brother)</a:t>
            </a:r>
            <a:endParaRPr lang="en-US" dirty="0"/>
          </a:p>
        </p:txBody>
      </p:sp>
      <p:sp>
        <p:nvSpPr>
          <p:cNvPr id="6" name="Content Placeholder 5"/>
          <p:cNvSpPr>
            <a:spLocks noGrp="1"/>
          </p:cNvSpPr>
          <p:nvPr>
            <p:ph sz="half" idx="2"/>
          </p:nvPr>
        </p:nvSpPr>
        <p:spPr>
          <a:xfrm>
            <a:off x="4648200" y="1219200"/>
            <a:ext cx="4038600" cy="5556187"/>
          </a:xfrm>
        </p:spPr>
        <p:txBody>
          <a:bodyPr>
            <a:normAutofit fontScale="85000" lnSpcReduction="20000"/>
          </a:bodyPr>
          <a:lstStyle/>
          <a:p>
            <a:pPr>
              <a:buNone/>
            </a:pPr>
            <a:r>
              <a:rPr lang="en-US" b="1" dirty="0" smtClean="0"/>
              <a:t>Time Concepts</a:t>
            </a:r>
          </a:p>
          <a:p>
            <a:r>
              <a:rPr lang="en-US" dirty="0" smtClean="0"/>
              <a:t>Having words for units of time such as “two days” or “seven days” shows that we can think of time (i.e. something abstract) in amounts, using noun phrases, in the same way as “two people” or “seven books” (i.e. something physical). </a:t>
            </a:r>
            <a:endParaRPr lang="en-US" dirty="0" smtClean="0"/>
          </a:p>
          <a:p>
            <a:r>
              <a:rPr lang="en-US" dirty="0" smtClean="0"/>
              <a:t>In </a:t>
            </a:r>
            <a:r>
              <a:rPr lang="en-US" dirty="0" smtClean="0"/>
              <a:t>another world view, time may not be treated in this way. </a:t>
            </a:r>
            <a:endParaRPr lang="en-US" dirty="0" smtClean="0"/>
          </a:p>
          <a:p>
            <a:r>
              <a:rPr lang="en-US" dirty="0" smtClean="0"/>
              <a:t>In </a:t>
            </a:r>
            <a:r>
              <a:rPr lang="en-US" dirty="0" smtClean="0"/>
              <a:t>the Hopi language, spoken in Arizona, there were traditionally no terms equivalent to most of our time words and phrases (two hours, thirty minutes) because our terms express concepts from a culture operating on “clock time</a:t>
            </a:r>
            <a:r>
              <a:rPr lang="en-US" dirty="0" smtClean="0"/>
              <a:t>.”</a:t>
            </a:r>
          </a:p>
          <a:p>
            <a:r>
              <a:rPr lang="en-US" dirty="0" smtClean="0"/>
              <a:t> </a:t>
            </a:r>
            <a:r>
              <a:rPr lang="en-US" dirty="0" smtClean="0"/>
              <a:t>Perhaps for a similar reason there was no term for a unit of seven days. There was no “week,” nor was there a term for “Saturday and Sunday” combined as a unit of time. There was no “weekend.”</a:t>
            </a: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838200"/>
            <a:ext cx="8229600" cy="685800"/>
          </a:xfrm>
        </p:spPr>
        <p:txBody>
          <a:bodyPr>
            <a:normAutofit fontScale="90000"/>
          </a:bodyPr>
          <a:lstStyle/>
          <a:p>
            <a:r>
              <a:rPr lang="en-US" dirty="0" smtClean="0"/>
              <a:t>Whorfian View</a:t>
            </a:r>
            <a:endParaRPr lang="en-US" dirty="0"/>
          </a:p>
        </p:txBody>
      </p:sp>
      <p:sp>
        <p:nvSpPr>
          <p:cNvPr id="8" name="Content Placeholder 7"/>
          <p:cNvSpPr>
            <a:spLocks noGrp="1"/>
          </p:cNvSpPr>
          <p:nvPr>
            <p:ph sz="half" idx="1"/>
          </p:nvPr>
        </p:nvSpPr>
        <p:spPr>
          <a:xfrm>
            <a:off x="457200" y="1371600"/>
            <a:ext cx="4038600" cy="5403787"/>
          </a:xfrm>
        </p:spPr>
        <p:txBody>
          <a:bodyPr>
            <a:normAutofit fontScale="77500" lnSpcReduction="20000"/>
          </a:bodyPr>
          <a:lstStyle/>
          <a:p>
            <a:pPr>
              <a:buNone/>
            </a:pPr>
            <a:r>
              <a:rPr lang="en-US" b="1" dirty="0" smtClean="0"/>
              <a:t>Linguistic Relativism</a:t>
            </a:r>
          </a:p>
          <a:p>
            <a:r>
              <a:rPr lang="en-US" dirty="0" smtClean="0"/>
              <a:t>In the discussed examples we </a:t>
            </a:r>
            <a:r>
              <a:rPr lang="en-US" dirty="0" smtClean="0"/>
              <a:t>have treated differences in language use as evidence of different ways of talking about external reality. This is often discussed in terms of </a:t>
            </a:r>
            <a:r>
              <a:rPr lang="en-US" u="sng" dirty="0" smtClean="0"/>
              <a:t>linguistic relativity</a:t>
            </a:r>
            <a:r>
              <a:rPr lang="en-US" dirty="0" smtClean="0"/>
              <a:t> because it seems that the structure of our language, with its predetermined categories, must have an </a:t>
            </a:r>
            <a:r>
              <a:rPr lang="en-US" dirty="0" err="1" smtClean="0"/>
              <a:t>inﬂuence</a:t>
            </a:r>
            <a:r>
              <a:rPr lang="en-US" dirty="0" smtClean="0"/>
              <a:t> on how we perceive the world</a:t>
            </a:r>
            <a:r>
              <a:rPr lang="en-US" dirty="0" smtClean="0"/>
              <a:t>.</a:t>
            </a:r>
          </a:p>
          <a:p>
            <a:r>
              <a:rPr lang="en-US" dirty="0" smtClean="0"/>
              <a:t>In its weak version, this idea simply captures the fact that we not only talk, but to a certain extent probably also think about the world of experience, using the categories provided by our language. </a:t>
            </a:r>
            <a:endParaRPr lang="en-US" dirty="0" smtClean="0"/>
          </a:p>
          <a:p>
            <a:r>
              <a:rPr lang="en-US" dirty="0" smtClean="0"/>
              <a:t>Our </a:t>
            </a:r>
            <a:r>
              <a:rPr lang="en-US" dirty="0" err="1" smtClean="0"/>
              <a:t>ﬁrst</a:t>
            </a:r>
            <a:r>
              <a:rPr lang="en-US" dirty="0" smtClean="0"/>
              <a:t> language seems to have a </a:t>
            </a:r>
            <a:r>
              <a:rPr lang="en-US" dirty="0" err="1" smtClean="0"/>
              <a:t>deﬁnite</a:t>
            </a:r>
            <a:r>
              <a:rPr lang="en-US" dirty="0" smtClean="0"/>
              <a:t> role in shaping “habitual thought,” </a:t>
            </a:r>
            <a:r>
              <a:rPr lang="en-US" dirty="0" smtClean="0"/>
              <a:t>that is, the way we think about things as we go about our daily lives, without analyzing </a:t>
            </a:r>
            <a:r>
              <a:rPr lang="en-US" dirty="0" smtClean="0"/>
              <a:t>how we’re thinking.</a:t>
            </a:r>
            <a:endParaRPr lang="en-US" dirty="0"/>
          </a:p>
        </p:txBody>
      </p:sp>
      <p:sp>
        <p:nvSpPr>
          <p:cNvPr id="9" name="Content Placeholder 8"/>
          <p:cNvSpPr>
            <a:spLocks noGrp="1"/>
          </p:cNvSpPr>
          <p:nvPr>
            <p:ph sz="half" idx="2"/>
          </p:nvPr>
        </p:nvSpPr>
        <p:spPr>
          <a:xfrm>
            <a:off x="4648200" y="1295400"/>
            <a:ext cx="4038600" cy="5479987"/>
          </a:xfrm>
        </p:spPr>
        <p:txBody>
          <a:bodyPr>
            <a:normAutofit fontScale="77500" lnSpcReduction="20000"/>
          </a:bodyPr>
          <a:lstStyle/>
          <a:p>
            <a:pPr>
              <a:buNone/>
            </a:pPr>
            <a:r>
              <a:rPr lang="en-US" b="1" dirty="0" smtClean="0"/>
              <a:t>Linguistic Determinism</a:t>
            </a:r>
          </a:p>
          <a:p>
            <a:r>
              <a:rPr lang="en-US" dirty="0" smtClean="0"/>
              <a:t>There is a stronger version of this idea, called </a:t>
            </a:r>
            <a:r>
              <a:rPr lang="en-US" b="1" dirty="0" smtClean="0"/>
              <a:t>linguistic determinism</a:t>
            </a:r>
            <a:r>
              <a:rPr lang="en-US" dirty="0" smtClean="0"/>
              <a:t>, which holds </a:t>
            </a:r>
            <a:r>
              <a:rPr lang="en-US" u="sng" dirty="0" smtClean="0"/>
              <a:t>that “language determines thought</a:t>
            </a:r>
            <a:r>
              <a:rPr lang="en-US" dirty="0" smtClean="0"/>
              <a:t>.” </a:t>
            </a:r>
            <a:endParaRPr lang="en-US" dirty="0" smtClean="0"/>
          </a:p>
          <a:p>
            <a:r>
              <a:rPr lang="en-US" dirty="0" smtClean="0"/>
              <a:t>If </a:t>
            </a:r>
            <a:r>
              <a:rPr lang="en-US" dirty="0" smtClean="0"/>
              <a:t>language does indeed determine thought, then we will only be able to think in the categories provided by our language. For example, English speakers use one word for “snow,” and generally see all that white stuff as one thing. In contrast, so the argument goes, Eskimos look out at all the white stuff and see </a:t>
            </a:r>
            <a:r>
              <a:rPr lang="en-US" dirty="0" smtClean="0"/>
              <a:t>it as many different things because they have lots of different words for “snow.”</a:t>
            </a:r>
          </a:p>
          <a:p>
            <a:r>
              <a:rPr lang="en-US" dirty="0" err="1" smtClean="0"/>
              <a:t>So,the</a:t>
            </a:r>
            <a:r>
              <a:rPr lang="en-US" dirty="0" smtClean="0"/>
              <a:t> </a:t>
            </a:r>
            <a:r>
              <a:rPr lang="en-US" dirty="0" smtClean="0"/>
              <a:t>category system inherent in the language determines how the speaker interprets and articulates experience. We shall return to the topic of “snow,” but the proposal just described provides a good example of an approach to analyzing the connection between language and culture that dates back to the eighteenth century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914400"/>
            <a:ext cx="6934200" cy="2514600"/>
          </a:xfrm>
        </p:spPr>
        <p:txBody>
          <a:bodyPr>
            <a:normAutofit fontScale="90000"/>
          </a:bodyPr>
          <a:lstStyle/>
          <a:p>
            <a:r>
              <a:rPr lang="en-US" dirty="0" smtClean="0">
                <a:latin typeface="Times New Roman" pitchFamily="18" charset="0"/>
                <a:cs typeface="Times New Roman" pitchFamily="18" charset="0"/>
              </a:rPr>
              <a:t>Eskimo vocabulary for snow:</a:t>
            </a:r>
            <a:br>
              <a:rPr lang="en-US" dirty="0" smtClean="0">
                <a:latin typeface="Times New Roman" pitchFamily="18" charset="0"/>
                <a:cs typeface="Times New Roman" pitchFamily="18" charset="0"/>
              </a:rPr>
            </a:br>
            <a:r>
              <a:rPr lang="en-US" sz="1800" i="1" dirty="0" err="1" smtClean="0"/>
              <a:t>qana</a:t>
            </a:r>
            <a:r>
              <a:rPr lang="en-US" sz="1800" dirty="0" smtClean="0"/>
              <a:t>	</a:t>
            </a:r>
            <a:r>
              <a:rPr lang="en-US" sz="1800" dirty="0" smtClean="0"/>
              <a:t>	falling snow, snowflakes</a:t>
            </a:r>
            <a:br>
              <a:rPr lang="en-US" sz="1800" dirty="0" smtClean="0"/>
            </a:br>
            <a:r>
              <a:rPr lang="en-US" sz="1800" i="1" dirty="0" err="1" smtClean="0"/>
              <a:t>akilukak</a:t>
            </a:r>
            <a:r>
              <a:rPr lang="en-US" sz="1800" dirty="0" smtClean="0"/>
              <a:t>		fluffy fallen snow</a:t>
            </a:r>
            <a:br>
              <a:rPr lang="en-US" sz="1800" dirty="0" smtClean="0"/>
            </a:br>
            <a:r>
              <a:rPr lang="en-US" sz="1800" i="1" dirty="0" err="1" smtClean="0"/>
              <a:t>aput</a:t>
            </a:r>
            <a:r>
              <a:rPr lang="en-US" sz="1800" dirty="0" smtClean="0"/>
              <a:t>	</a:t>
            </a:r>
            <a:r>
              <a:rPr lang="en-US" sz="1800" dirty="0" smtClean="0"/>
              <a:t>               snow on ground</a:t>
            </a:r>
            <a:br>
              <a:rPr lang="en-US" sz="1800" dirty="0" smtClean="0"/>
            </a:br>
            <a:r>
              <a:rPr lang="en-US" sz="1800" i="1" u="sng" dirty="0" err="1" smtClean="0"/>
              <a:t>pirsirpoq</a:t>
            </a:r>
            <a:r>
              <a:rPr lang="en-US" sz="1800" dirty="0" smtClean="0"/>
              <a:t>		drifting snow</a:t>
            </a:r>
            <a:br>
              <a:rPr lang="en-US" sz="1800" dirty="0" smtClean="0"/>
            </a:br>
            <a:r>
              <a:rPr lang="en-US" sz="1800" i="1" dirty="0" err="1" smtClean="0"/>
              <a:t>qimuqsuq</a:t>
            </a:r>
            <a:r>
              <a:rPr lang="en-US" sz="1800" i="1" dirty="0" smtClean="0"/>
              <a:t>	</a:t>
            </a:r>
            <a:r>
              <a:rPr lang="en-US" sz="1800" dirty="0" smtClean="0"/>
              <a:t>	snowdrift</a:t>
            </a:r>
            <a:br>
              <a:rPr lang="en-US" sz="1800" dirty="0" smtClean="0"/>
            </a:br>
            <a:r>
              <a:rPr lang="en-US" sz="1800" dirty="0" smtClean="0"/>
              <a:t/>
            </a:r>
            <a:br>
              <a:rPr lang="en-US" sz="1800" dirty="0" smtClean="0"/>
            </a:br>
            <a:endParaRPr lang="en-US" sz="1800" dirty="0"/>
          </a:p>
        </p:txBody>
      </p:sp>
      <p:pic>
        <p:nvPicPr>
          <p:cNvPr id="7" name="Content Placeholder 6" descr="100-words-for-lawn-cartoon.jpg"/>
          <p:cNvPicPr>
            <a:picLocks noGrp="1" noChangeAspect="1"/>
          </p:cNvPicPr>
          <p:nvPr>
            <p:ph idx="1"/>
          </p:nvPr>
        </p:nvPicPr>
        <p:blipFill>
          <a:blip r:embed="rId2" cstate="print"/>
          <a:stretch>
            <a:fillRect/>
          </a:stretch>
        </p:blipFill>
        <p:spPr>
          <a:xfrm>
            <a:off x="381000" y="3733800"/>
            <a:ext cx="3810000" cy="2667000"/>
          </a:xfrm>
        </p:spPr>
      </p:pic>
      <p:pic>
        <p:nvPicPr>
          <p:cNvPr id="8" name="Picture 7" descr="gth0229l1.jpg"/>
          <p:cNvPicPr>
            <a:picLocks noChangeAspect="1"/>
          </p:cNvPicPr>
          <p:nvPr/>
        </p:nvPicPr>
        <p:blipFill>
          <a:blip r:embed="rId3" cstate="print"/>
          <a:stretch>
            <a:fillRect/>
          </a:stretch>
        </p:blipFill>
        <p:spPr>
          <a:xfrm>
            <a:off x="4495800" y="3581400"/>
            <a:ext cx="3657600" cy="29718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What actually Sapir Whorf Hypothesis is?</a:t>
            </a:r>
            <a:endParaRPr lang="en-US" dirty="0"/>
          </a:p>
        </p:txBody>
      </p:sp>
      <p:sp>
        <p:nvSpPr>
          <p:cNvPr id="6" name="Content Placeholder 5"/>
          <p:cNvSpPr>
            <a:spLocks noGrp="1"/>
          </p:cNvSpPr>
          <p:nvPr>
            <p:ph idx="1"/>
          </p:nvPr>
        </p:nvSpPr>
        <p:spPr/>
        <p:txBody>
          <a:bodyPr>
            <a:normAutofit fontScale="70000" lnSpcReduction="20000"/>
          </a:bodyPr>
          <a:lstStyle/>
          <a:p>
            <a:r>
              <a:rPr lang="en-US" dirty="0" smtClean="0"/>
              <a:t>The general analytic perspective we are considering is part of what became known as the Sapir–Whorf hypothesis during the middle of the twentieth century. </a:t>
            </a:r>
            <a:endParaRPr lang="en-US" dirty="0" smtClean="0"/>
          </a:p>
          <a:p>
            <a:r>
              <a:rPr lang="en-US" dirty="0" smtClean="0"/>
              <a:t>At </a:t>
            </a:r>
            <a:r>
              <a:rPr lang="en-US" dirty="0" smtClean="0"/>
              <a:t>a time when American linguistics was still mainly carried out by scholars with </a:t>
            </a:r>
            <a:r>
              <a:rPr lang="en-US" dirty="0" smtClean="0"/>
              <a:t>strong backgrounds in anthropology, Edward Sapir and Benjamin Whorf produced arguments that </a:t>
            </a:r>
            <a:r>
              <a:rPr lang="en-US" dirty="0" smtClean="0"/>
              <a:t>the languages of Native Americans, such as the Hopi, led them to view the world differently from those who spoke European languages. </a:t>
            </a:r>
            <a:endParaRPr lang="en-US" dirty="0" smtClean="0"/>
          </a:p>
          <a:p>
            <a:r>
              <a:rPr lang="en-US" dirty="0" smtClean="0"/>
              <a:t>We </a:t>
            </a:r>
            <a:r>
              <a:rPr lang="en-US" dirty="0" smtClean="0"/>
              <a:t>have already noted a difference between Hopi and English in the treatment of time. </a:t>
            </a:r>
            <a:endParaRPr lang="en-US" dirty="0" smtClean="0"/>
          </a:p>
          <a:p>
            <a:r>
              <a:rPr lang="en-US" dirty="0" smtClean="0"/>
              <a:t>According </a:t>
            </a:r>
            <a:r>
              <a:rPr lang="en-US" dirty="0" smtClean="0"/>
              <a:t>to Whorf, the Hopi perceive the world differently from other tribes (including the </a:t>
            </a:r>
            <a:r>
              <a:rPr lang="en-US" dirty="0" smtClean="0"/>
              <a:t>English speaking </a:t>
            </a:r>
            <a:r>
              <a:rPr lang="en-US" dirty="0" smtClean="0"/>
              <a:t>tribe) because their language leads them to do so. In the grammar of Hopi, </a:t>
            </a:r>
            <a:r>
              <a:rPr lang="en-US" dirty="0" smtClean="0"/>
              <a:t>there is a distinction between “animate” and “inanimate,” and among the set </a:t>
            </a:r>
            <a:r>
              <a:rPr lang="en-US" dirty="0" smtClean="0"/>
              <a:t>of entities categorized as “animate” are clouds and </a:t>
            </a:r>
            <a:r>
              <a:rPr lang="en-US" dirty="0" smtClean="0"/>
              <a:t>stones.</a:t>
            </a:r>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19200"/>
            <a:ext cx="8229600" cy="5355336"/>
          </a:xfrm>
        </p:spPr>
        <p:txBody>
          <a:bodyPr/>
          <a:lstStyle/>
          <a:p>
            <a:r>
              <a:rPr lang="en-US" dirty="0" smtClean="0"/>
              <a:t>Whorf claimed that the Hopi believe that clouds and stones are living entities and that it is their language that leads them to believe this. English does not mark in its grammar that clouds and stones are “animate,” so English speakers do not see the world in the same way as the Hopi. In </a:t>
            </a:r>
            <a:r>
              <a:rPr lang="en-US" dirty="0" smtClean="0"/>
              <a:t>Whorf’s words, “We dissect nature along lines laid down by our native languages</a:t>
            </a:r>
            <a:r>
              <a:rPr lang="en-US" dirty="0" smtClean="0"/>
              <a: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Whorf’s hypothesis</a:t>
            </a:r>
            <a:endParaRPr lang="en-US" dirty="0"/>
          </a:p>
        </p:txBody>
      </p:sp>
      <p:sp>
        <p:nvSpPr>
          <p:cNvPr id="3" name="Content Placeholder 2"/>
          <p:cNvSpPr>
            <a:spLocks noGrp="1"/>
          </p:cNvSpPr>
          <p:nvPr>
            <p:ph idx="1"/>
          </p:nvPr>
        </p:nvSpPr>
        <p:spPr>
          <a:xfrm>
            <a:off x="457200" y="1905000"/>
            <a:ext cx="8229600" cy="4669536"/>
          </a:xfrm>
        </p:spPr>
        <p:txBody>
          <a:bodyPr>
            <a:normAutofit fontScale="77500" lnSpcReduction="20000"/>
          </a:bodyPr>
          <a:lstStyle/>
          <a:p>
            <a:r>
              <a:rPr lang="en-US" dirty="0" smtClean="0"/>
              <a:t>There have been a number of arguments presented against this point of view. Following Sampson (1980), let us imagine a tribe with a language in which differences in </a:t>
            </a:r>
            <a:r>
              <a:rPr lang="en-US" dirty="0" smtClean="0"/>
              <a:t>gender are </a:t>
            </a:r>
            <a:r>
              <a:rPr lang="en-US" dirty="0" smtClean="0"/>
              <a:t>marked grammatically, so that the terms used for females, such as girl and woman, have special markings in the language. </a:t>
            </a:r>
            <a:endParaRPr lang="en-US" dirty="0" smtClean="0"/>
          </a:p>
          <a:p>
            <a:r>
              <a:rPr lang="en-US" dirty="0" smtClean="0"/>
              <a:t>On </a:t>
            </a:r>
            <a:r>
              <a:rPr lang="en-US" dirty="0" smtClean="0"/>
              <a:t>close inspection, we </a:t>
            </a:r>
            <a:r>
              <a:rPr lang="en-US" dirty="0" err="1" smtClean="0"/>
              <a:t>ﬁnd</a:t>
            </a:r>
            <a:r>
              <a:rPr lang="en-US" dirty="0" smtClean="0"/>
              <a:t> that these “feminine” markings are also used with the words for stone and door. Are we forced to conclude that this tribe believes that stones and doors are female entities in the same way as girls and women? This tribe is not an obscure group. They use the expressions </a:t>
            </a:r>
            <a:r>
              <a:rPr lang="en-US" i="1" dirty="0" smtClean="0"/>
              <a:t>la femme </a:t>
            </a:r>
            <a:r>
              <a:rPr lang="en-US" dirty="0" smtClean="0"/>
              <a:t>(“the woman</a:t>
            </a:r>
            <a:r>
              <a:rPr lang="en-US" dirty="0" smtClean="0"/>
              <a:t>”),</a:t>
            </a:r>
            <a:r>
              <a:rPr lang="en-US" i="1" dirty="0" smtClean="0"/>
              <a:t>la </a:t>
            </a:r>
            <a:r>
              <a:rPr lang="en-US" i="1" dirty="0" err="1" smtClean="0"/>
              <a:t>pierre</a:t>
            </a:r>
            <a:r>
              <a:rPr lang="en-US" dirty="0" smtClean="0"/>
              <a:t>(“</a:t>
            </a:r>
            <a:r>
              <a:rPr lang="en-US" dirty="0" smtClean="0"/>
              <a:t>the stone</a:t>
            </a:r>
            <a:r>
              <a:rPr lang="en-US" dirty="0" smtClean="0"/>
              <a:t>”) </a:t>
            </a:r>
            <a:r>
              <a:rPr lang="en-US" dirty="0" smtClean="0"/>
              <a:t>and </a:t>
            </a:r>
            <a:r>
              <a:rPr lang="en-US" i="1" dirty="0" smtClean="0"/>
              <a:t>la </a:t>
            </a:r>
            <a:r>
              <a:rPr lang="en-US" i="1" dirty="0" err="1" smtClean="0"/>
              <a:t>porte</a:t>
            </a:r>
            <a:r>
              <a:rPr lang="en-US" i="1" dirty="0" smtClean="0"/>
              <a:t> </a:t>
            </a:r>
            <a:r>
              <a:rPr lang="en-US" dirty="0" smtClean="0"/>
              <a:t>(“</a:t>
            </a:r>
            <a:r>
              <a:rPr lang="en-US" dirty="0" smtClean="0"/>
              <a:t>the door</a:t>
            </a:r>
            <a:r>
              <a:rPr lang="en-US" dirty="0" smtClean="0"/>
              <a:t>”).</a:t>
            </a:r>
          </a:p>
          <a:p>
            <a:r>
              <a:rPr lang="en-US" dirty="0" smtClean="0"/>
              <a:t>It is the tribe </a:t>
            </a:r>
            <a:r>
              <a:rPr lang="en-US" dirty="0" smtClean="0"/>
              <a:t>that lives in France. Should we conclude that French speakers believe that stones and doors are “female” in the same way as women</a:t>
            </a:r>
            <a:r>
              <a:rPr lang="en-US" dirty="0" smtClean="0"/>
              <a:t>?</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432</TotalTime>
  <Words>2373</Words>
  <Application>Microsoft Office PowerPoint</Application>
  <PresentationFormat>On-screen Show (4:3)</PresentationFormat>
  <Paragraphs>88</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Urban</vt:lpstr>
      <vt:lpstr>Sociolinguistics ELING (620)</vt:lpstr>
      <vt:lpstr>Language and Culture</vt:lpstr>
      <vt:lpstr>Sapir Whorf Hypothesis </vt:lpstr>
      <vt:lpstr>Slide 4</vt:lpstr>
      <vt:lpstr>Whorfian View</vt:lpstr>
      <vt:lpstr>Eskimo vocabulary for snow: qana  falling snow, snowflakes akilukak  fluffy fallen snow aput                snow on ground pirsirpoq  drifting snow qimuqsuq  snowdrift  </vt:lpstr>
      <vt:lpstr>What actually Sapir Whorf Hypothesis is?</vt:lpstr>
      <vt:lpstr>Slide 8</vt:lpstr>
      <vt:lpstr>Problems with Whorf’s hypothesis</vt:lpstr>
      <vt:lpstr>Slide 10</vt:lpstr>
      <vt:lpstr>Reading assignment</vt:lpstr>
      <vt:lpstr>Language and Gender</vt:lpstr>
      <vt:lpstr>Slide 13</vt:lpstr>
      <vt:lpstr>Slide 14</vt:lpstr>
      <vt:lpstr>Gendered Speech</vt:lpstr>
      <vt:lpstr>Gendered Interaction</vt:lpstr>
      <vt:lpstr>Slide 17</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Sociolinguistics ELING (620)</dc:title>
  <dc:creator>Sadia</dc:creator>
  <cp:lastModifiedBy>Sadia</cp:lastModifiedBy>
  <cp:revision>2</cp:revision>
  <dcterms:created xsi:type="dcterms:W3CDTF">2020-08-18T07:57:38Z</dcterms:created>
  <dcterms:modified xsi:type="dcterms:W3CDTF">2020-08-19T11:51:01Z</dcterms:modified>
</cp:coreProperties>
</file>