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AA6328E-A219-46E7-A9DE-E2320744732D}" type="datetimeFigureOut">
              <a:rPr lang="en-US" smtClean="0"/>
              <a:pPr/>
              <a:t>7/15/2020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FB8294-347F-406B-B3F8-888FC34198B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A6328E-A219-46E7-A9DE-E2320744732D}" type="datetimeFigureOut">
              <a:rPr lang="en-US" smtClean="0"/>
              <a:pPr/>
              <a:t>7/15/2020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FB8294-347F-406B-B3F8-888FC34198B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A6328E-A219-46E7-A9DE-E2320744732D}" type="datetimeFigureOut">
              <a:rPr lang="en-US" smtClean="0"/>
              <a:pPr/>
              <a:t>7/15/2020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FB8294-347F-406B-B3F8-888FC34198B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A6328E-A219-46E7-A9DE-E2320744732D}" type="datetimeFigureOut">
              <a:rPr lang="en-US" smtClean="0"/>
              <a:pPr/>
              <a:t>7/15/2020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FB8294-347F-406B-B3F8-888FC34198B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A6328E-A219-46E7-A9DE-E2320744732D}" type="datetimeFigureOut">
              <a:rPr lang="en-US" smtClean="0"/>
              <a:pPr/>
              <a:t>7/15/2020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FB8294-347F-406B-B3F8-888FC34198B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AA6328E-A219-46E7-A9DE-E2320744732D}" type="datetimeFigureOut">
              <a:rPr lang="en-US" smtClean="0"/>
              <a:pPr/>
              <a:t>7/15/2020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FB8294-347F-406B-B3F8-888FC34198B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AA6328E-A219-46E7-A9DE-E2320744732D}" type="datetimeFigureOut">
              <a:rPr lang="en-US" smtClean="0"/>
              <a:pPr/>
              <a:t>7/15/2020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FB8294-347F-406B-B3F8-888FC34198B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AA6328E-A219-46E7-A9DE-E2320744732D}" type="datetimeFigureOut">
              <a:rPr lang="en-US" smtClean="0"/>
              <a:pPr/>
              <a:t>7/15/2020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FB8294-347F-406B-B3F8-888FC34198B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A6328E-A219-46E7-A9DE-E2320744732D}" type="datetimeFigureOut">
              <a:rPr lang="en-US" smtClean="0"/>
              <a:pPr/>
              <a:t>7/15/2020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FB8294-347F-406B-B3F8-888FC34198B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A6328E-A219-46E7-A9DE-E2320744732D}" type="datetimeFigureOut">
              <a:rPr lang="en-US" smtClean="0"/>
              <a:pPr/>
              <a:t>7/15/2020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FB8294-347F-406B-B3F8-888FC34198B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A6328E-A219-46E7-A9DE-E2320744732D}" type="datetimeFigureOut">
              <a:rPr lang="en-US" smtClean="0"/>
              <a:pPr/>
              <a:t>7/15/2020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FB8294-347F-406B-B3F8-888FC34198B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A6328E-A219-46E7-A9DE-E2320744732D}" type="datetimeFigureOut">
              <a:rPr lang="en-US" smtClean="0"/>
              <a:pPr/>
              <a:t>7/15/2020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FB8294-347F-406B-B3F8-888FC34198B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304801"/>
            <a:ext cx="8915400" cy="685800"/>
          </a:xfrm>
        </p:spPr>
        <p:txBody>
          <a:bodyPr>
            <a:noAutofit/>
          </a:bodyPr>
          <a:lstStyle/>
          <a:p>
            <a:r>
              <a:rPr lang="en-US" sz="4800" b="1" dirty="0" smtClean="0">
                <a:latin typeface="Times New Roman" pitchFamily="18" charset="0"/>
                <a:cs typeface="Times New Roman" pitchFamily="18" charset="0"/>
              </a:rPr>
              <a:t>Code of criminal procedure,1898</a:t>
            </a:r>
            <a:endParaRPr lang="en-US" sz="4800" b="1"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1143000"/>
            <a:ext cx="8534400" cy="5486400"/>
          </a:xfrm>
        </p:spPr>
        <p:txBody>
          <a:bodyPr>
            <a:normAutofit/>
          </a:bodyPr>
          <a:lstStyle/>
          <a:p>
            <a:r>
              <a:rPr lang="en-US" sz="3600" dirty="0" smtClean="0">
                <a:solidFill>
                  <a:schemeClr val="tx1"/>
                </a:solidFill>
                <a:latin typeface="Times New Roman" pitchFamily="18" charset="0"/>
                <a:cs typeface="Times New Roman" pitchFamily="18" charset="0"/>
              </a:rPr>
              <a:t>Presentation </a:t>
            </a:r>
          </a:p>
          <a:p>
            <a:r>
              <a:rPr lang="en-US" sz="3600" dirty="0" smtClean="0">
                <a:solidFill>
                  <a:schemeClr val="tx1"/>
                </a:solidFill>
                <a:latin typeface="Times New Roman" pitchFamily="18" charset="0"/>
                <a:cs typeface="Times New Roman" pitchFamily="18" charset="0"/>
              </a:rPr>
              <a:t>On</a:t>
            </a:r>
          </a:p>
          <a:p>
            <a:r>
              <a:rPr lang="en-US" sz="3600" dirty="0" smtClean="0">
                <a:solidFill>
                  <a:schemeClr val="tx1"/>
                </a:solidFill>
                <a:latin typeface="Times New Roman" pitchFamily="18" charset="0"/>
                <a:cs typeface="Times New Roman" pitchFamily="18" charset="0"/>
              </a:rPr>
              <a:t>OF THE DISPOSAL OF PROPERTY </a:t>
            </a:r>
          </a:p>
          <a:p>
            <a:r>
              <a:rPr lang="en-US" sz="3600" dirty="0" smtClean="0">
                <a:solidFill>
                  <a:schemeClr val="tx1"/>
                </a:solidFill>
                <a:latin typeface="Times New Roman" pitchFamily="18" charset="0"/>
                <a:cs typeface="Times New Roman" pitchFamily="18" charset="0"/>
              </a:rPr>
              <a:t>u/s 516-A</a:t>
            </a:r>
          </a:p>
          <a:p>
            <a:r>
              <a:rPr lang="en-US" sz="3600" dirty="0" err="1" smtClean="0">
                <a:solidFill>
                  <a:schemeClr val="tx1"/>
                </a:solidFill>
                <a:latin typeface="Times New Roman" pitchFamily="18" charset="0"/>
                <a:cs typeface="Times New Roman" pitchFamily="18" charset="0"/>
              </a:rPr>
              <a:t>Superdari</a:t>
            </a:r>
            <a:r>
              <a:rPr lang="en-US" sz="3600" dirty="0" smtClean="0">
                <a:solidFill>
                  <a:schemeClr val="tx1"/>
                </a:solidFill>
                <a:latin typeface="Times New Roman" pitchFamily="18" charset="0"/>
                <a:cs typeface="Times New Roman" pitchFamily="18" charset="0"/>
              </a:rPr>
              <a:t> Application </a:t>
            </a: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5" presetClass="entr" presetSubtype="0" fill="hold" nodeType="clickEffect">
                                  <p:stCondLst>
                                    <p:cond delay="0"/>
                                  </p:stCondLst>
                                  <p:iterate type="lt">
                                    <p:tmPct val="10000"/>
                                  </p:iterate>
                                  <p:childTnLst>
                                    <p:set>
                                      <p:cBhvr>
                                        <p:cTn id="25" dur="1" fill="hold">
                                          <p:stCondLst>
                                            <p:cond delay="0"/>
                                          </p:stCondLst>
                                        </p:cTn>
                                        <p:tgtEl>
                                          <p:spTgt spid="3">
                                            <p:txEl>
                                              <p:pRg st="1" end="1"/>
                                            </p:txEl>
                                          </p:spTgt>
                                        </p:tgtEl>
                                        <p:attrNameLst>
                                          <p:attrName>style.visibility</p:attrName>
                                        </p:attrNameLst>
                                      </p:cBhvr>
                                      <p:to>
                                        <p:strVal val="visible"/>
                                      </p:to>
                                    </p:set>
                                    <p:animEffect transition="in" filter="fade">
                                      <p:cBhvr>
                                        <p:cTn id="26" dur="2000"/>
                                        <p:tgtEl>
                                          <p:spTgt spid="3">
                                            <p:txEl>
                                              <p:pRg st="1" end="1"/>
                                            </p:txEl>
                                          </p:spTgt>
                                        </p:tgtEl>
                                      </p:cBhvr>
                                    </p:animEffect>
                                    <p:anim calcmode="lin" valueType="num">
                                      <p:cBhvr>
                                        <p:cTn id="27"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28"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12" presetClass="entr" presetSubtype="4" fill="hold"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Effect transition="in" filter="slide(fromBottom)">
                                      <p:cBhvr>
                                        <p:cTn id="33" dur="500"/>
                                        <p:tgtEl>
                                          <p:spTgt spid="3">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nodeType="click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Effect transition="in" filter="randombar(horizontal)">
                                      <p:cBhvr>
                                        <p:cTn id="38" dur="500"/>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7" presetClass="entr" presetSubtype="0" fill="hold"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Effect transition="in" filter="fade">
                                      <p:cBhvr>
                                        <p:cTn id="43" dur="1000"/>
                                        <p:tgtEl>
                                          <p:spTgt spid="3">
                                            <p:txEl>
                                              <p:pRg st="4" end="4"/>
                                            </p:txEl>
                                          </p:spTgt>
                                        </p:tgtEl>
                                      </p:cBhvr>
                                    </p:animEffect>
                                    <p:anim calcmode="lin" valueType="num">
                                      <p:cBhvr>
                                        <p:cTn id="4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5"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6"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304801"/>
            <a:ext cx="8915400" cy="685800"/>
          </a:xfrm>
        </p:spPr>
        <p:txBody>
          <a:bodyPr>
            <a:noAutofit/>
          </a:bodyPr>
          <a:lstStyle/>
          <a:p>
            <a:r>
              <a:rPr lang="en-US" sz="4800" b="1" dirty="0" smtClean="0">
                <a:latin typeface="Times New Roman" pitchFamily="18" charset="0"/>
                <a:cs typeface="Times New Roman" pitchFamily="18" charset="0"/>
              </a:rPr>
              <a:t>Code of criminal procedure,1898</a:t>
            </a:r>
            <a:endParaRPr lang="en-US" sz="4800" b="1"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1143000"/>
            <a:ext cx="8534400" cy="5486400"/>
          </a:xfrm>
        </p:spPr>
        <p:txBody>
          <a:bodyPr>
            <a:normAutofit/>
          </a:bodyPr>
          <a:lstStyle/>
          <a:p>
            <a:pPr algn="l">
              <a:buFont typeface="Wingdings" pitchFamily="2" charset="2"/>
              <a:buChar char="q"/>
            </a:pPr>
            <a:r>
              <a:rPr lang="en-US" sz="3600" b="1" dirty="0" smtClean="0">
                <a:solidFill>
                  <a:schemeClr val="tx1"/>
                </a:solidFill>
                <a:latin typeface="Times New Roman" pitchFamily="18" charset="0"/>
                <a:cs typeface="Times New Roman" pitchFamily="18" charset="0"/>
              </a:rPr>
              <a:t>Vehicle seized in offence under control of narcotics Substances Act, 1997. </a:t>
            </a:r>
            <a:r>
              <a:rPr lang="en-US" sz="3600" dirty="0" smtClean="0">
                <a:solidFill>
                  <a:schemeClr val="tx1"/>
                </a:solidFill>
                <a:latin typeface="Times New Roman" pitchFamily="18" charset="0"/>
                <a:cs typeface="Times New Roman" pitchFamily="18" charset="0"/>
              </a:rPr>
              <a:t>section 74 </a:t>
            </a:r>
          </a:p>
          <a:p>
            <a:pPr algn="l">
              <a:buFont typeface="Wingdings" pitchFamily="2" charset="2"/>
              <a:buChar char="q"/>
            </a:pPr>
            <a:endParaRPr lang="en-US" sz="3600" b="1" dirty="0" smtClean="0">
              <a:solidFill>
                <a:schemeClr val="tx1"/>
              </a:solidFill>
              <a:latin typeface="Times New Roman" pitchFamily="18" charset="0"/>
              <a:cs typeface="Times New Roman" pitchFamily="18" charset="0"/>
            </a:endParaRPr>
          </a:p>
          <a:p>
            <a:pPr algn="l">
              <a:buFont typeface="Wingdings" pitchFamily="2" charset="2"/>
              <a:buChar char="q"/>
            </a:pPr>
            <a:r>
              <a:rPr lang="en-US" sz="3600" b="1" dirty="0" smtClean="0">
                <a:solidFill>
                  <a:schemeClr val="tx1"/>
                </a:solidFill>
                <a:latin typeface="Times New Roman" pitchFamily="18" charset="0"/>
                <a:cs typeface="Times New Roman" pitchFamily="18" charset="0"/>
              </a:rPr>
              <a:t>Vehicle used under forged registration papers.</a:t>
            </a:r>
          </a:p>
          <a:p>
            <a:pPr algn="l"/>
            <a:endParaRPr lang="en-US" sz="3600" b="1" dirty="0" smtClean="0">
              <a:solidFill>
                <a:schemeClr val="tx1"/>
              </a:solidFill>
              <a:latin typeface="Times New Roman" pitchFamily="18" charset="0"/>
              <a:cs typeface="Times New Roman" pitchFamily="18"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0" presetClass="entr" presetSubtype="0"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Effect transition="in" filter="fade">
                                      <p:cBhvr>
                                        <p:cTn id="31" dur="800" decel="100000"/>
                                        <p:tgtEl>
                                          <p:spTgt spid="3">
                                            <p:txEl>
                                              <p:pRg st="2" end="2"/>
                                            </p:txEl>
                                          </p:spTgt>
                                        </p:tgtEl>
                                      </p:cBhvr>
                                    </p:animEffect>
                                    <p:anim calcmode="lin" valueType="num">
                                      <p:cBhvr>
                                        <p:cTn id="32" dur="800" decel="100000" fill="hold"/>
                                        <p:tgtEl>
                                          <p:spTgt spid="3">
                                            <p:txEl>
                                              <p:pRg st="2" end="2"/>
                                            </p:txEl>
                                          </p:spTgt>
                                        </p:tgtEl>
                                        <p:attrNameLst>
                                          <p:attrName>style.rotation</p:attrName>
                                        </p:attrNameLst>
                                      </p:cBhvr>
                                      <p:tavLst>
                                        <p:tav tm="0">
                                          <p:val>
                                            <p:fltVal val="-90"/>
                                          </p:val>
                                        </p:tav>
                                        <p:tav tm="100000">
                                          <p:val>
                                            <p:fltVal val="0"/>
                                          </p:val>
                                        </p:tav>
                                      </p:tavLst>
                                    </p:anim>
                                    <p:anim calcmode="lin" valueType="num">
                                      <p:cBhvr>
                                        <p:cTn id="33" dur="800" decel="100000" fill="hold"/>
                                        <p:tgtEl>
                                          <p:spTgt spid="3">
                                            <p:txEl>
                                              <p:pRg st="2" end="2"/>
                                            </p:txEl>
                                          </p:spTgt>
                                        </p:tgtEl>
                                        <p:attrNameLst>
                                          <p:attrName>ppt_x</p:attrName>
                                        </p:attrNameLst>
                                      </p:cBhvr>
                                      <p:tavLst>
                                        <p:tav tm="0">
                                          <p:val>
                                            <p:strVal val="#ppt_x+0.4"/>
                                          </p:val>
                                        </p:tav>
                                        <p:tav tm="100000">
                                          <p:val>
                                            <p:strVal val="#ppt_x-0.05"/>
                                          </p:val>
                                        </p:tav>
                                      </p:tavLst>
                                    </p:anim>
                                    <p:anim calcmode="lin" valueType="num">
                                      <p:cBhvr>
                                        <p:cTn id="34" dur="800" decel="100000" fill="hold"/>
                                        <p:tgtEl>
                                          <p:spTgt spid="3">
                                            <p:txEl>
                                              <p:pRg st="2" end="2"/>
                                            </p:txEl>
                                          </p:spTgt>
                                        </p:tgtEl>
                                        <p:attrNameLst>
                                          <p:attrName>ppt_y</p:attrName>
                                        </p:attrNameLst>
                                      </p:cBhvr>
                                      <p:tavLst>
                                        <p:tav tm="0">
                                          <p:val>
                                            <p:strVal val="#ppt_y-0.4"/>
                                          </p:val>
                                        </p:tav>
                                        <p:tav tm="100000">
                                          <p:val>
                                            <p:strVal val="#ppt_y+0.1"/>
                                          </p:val>
                                        </p:tav>
                                      </p:tavLst>
                                    </p:anim>
                                    <p:anim calcmode="lin" valueType="num">
                                      <p:cBhvr>
                                        <p:cTn id="35" dur="200" accel="100000" fill="hold">
                                          <p:stCondLst>
                                            <p:cond delay="800"/>
                                          </p:stCondLst>
                                        </p:cTn>
                                        <p:tgtEl>
                                          <p:spTgt spid="3">
                                            <p:txEl>
                                              <p:pRg st="2" end="2"/>
                                            </p:txEl>
                                          </p:spTgt>
                                        </p:tgtEl>
                                        <p:attrNameLst>
                                          <p:attrName>ppt_x</p:attrName>
                                        </p:attrNameLst>
                                      </p:cBhvr>
                                      <p:tavLst>
                                        <p:tav tm="0">
                                          <p:val>
                                            <p:strVal val="#ppt_x-0.05"/>
                                          </p:val>
                                        </p:tav>
                                        <p:tav tm="100000">
                                          <p:val>
                                            <p:strVal val="#ppt_x"/>
                                          </p:val>
                                        </p:tav>
                                      </p:tavLst>
                                    </p:anim>
                                    <p:anim calcmode="lin" valueType="num">
                                      <p:cBhvr>
                                        <p:cTn id="36" dur="200" accel="100000" fill="hold">
                                          <p:stCondLst>
                                            <p:cond delay="800"/>
                                          </p:stCondLst>
                                        </p:cTn>
                                        <p:tgtEl>
                                          <p:spTgt spid="3">
                                            <p:txEl>
                                              <p:pRg st="2" end="2"/>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304801"/>
            <a:ext cx="8915400" cy="685800"/>
          </a:xfrm>
        </p:spPr>
        <p:txBody>
          <a:bodyPr>
            <a:noAutofit/>
          </a:bodyPr>
          <a:lstStyle/>
          <a:p>
            <a:r>
              <a:rPr lang="en-US" sz="4800" b="1" dirty="0" smtClean="0">
                <a:latin typeface="Times New Roman" pitchFamily="18" charset="0"/>
                <a:cs typeface="Times New Roman" pitchFamily="18" charset="0"/>
              </a:rPr>
              <a:t>Code of criminal procedure,1898</a:t>
            </a:r>
            <a:endParaRPr lang="en-US" sz="4800" b="1"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1143000"/>
            <a:ext cx="8534400" cy="5486400"/>
          </a:xfrm>
        </p:spPr>
        <p:txBody>
          <a:bodyPr>
            <a:normAutofit/>
          </a:bodyPr>
          <a:lstStyle/>
          <a:p>
            <a:pPr algn="l">
              <a:buFont typeface="Wingdings" pitchFamily="2" charset="2"/>
              <a:buChar char="q"/>
            </a:pPr>
            <a:r>
              <a:rPr lang="en-US" sz="3600" b="1" dirty="0" smtClean="0">
                <a:solidFill>
                  <a:schemeClr val="tx1"/>
                </a:solidFill>
                <a:latin typeface="Times New Roman" pitchFamily="18" charset="0"/>
                <a:cs typeface="Times New Roman" pitchFamily="18" charset="0"/>
              </a:rPr>
              <a:t>Vehicle seized by the police U/S 550.</a:t>
            </a:r>
          </a:p>
          <a:p>
            <a:pPr algn="l">
              <a:buFont typeface="Wingdings" pitchFamily="2" charset="2"/>
              <a:buChar char="q"/>
            </a:pPr>
            <a:r>
              <a:rPr lang="en-US" sz="3600" dirty="0" smtClean="0">
                <a:solidFill>
                  <a:schemeClr val="tx1"/>
                </a:solidFill>
                <a:latin typeface="Times New Roman" pitchFamily="18" charset="0"/>
                <a:cs typeface="Times New Roman" pitchFamily="18" charset="0"/>
              </a:rPr>
              <a:t>court is competent to order for proper custody of the property seized under section 550. pending conclusion of inquiry or trial. </a:t>
            </a:r>
          </a:p>
          <a:p>
            <a:pPr algn="l"/>
            <a:r>
              <a:rPr lang="en-US" sz="3600" b="1" dirty="0" smtClean="0">
                <a:solidFill>
                  <a:schemeClr val="tx1"/>
                </a:solidFill>
                <a:latin typeface="Times New Roman" pitchFamily="18" charset="0"/>
                <a:cs typeface="Times New Roman" pitchFamily="18" charset="0"/>
              </a:rPr>
              <a:t>                                         [2002 </a:t>
            </a:r>
            <a:r>
              <a:rPr lang="en-US" sz="3600" b="1" dirty="0" err="1" smtClean="0">
                <a:solidFill>
                  <a:schemeClr val="tx1"/>
                </a:solidFill>
                <a:latin typeface="Times New Roman" pitchFamily="18" charset="0"/>
                <a:cs typeface="Times New Roman" pitchFamily="18" charset="0"/>
              </a:rPr>
              <a:t>P.Cr.L.J</a:t>
            </a:r>
            <a:r>
              <a:rPr lang="en-US" sz="3600" b="1" dirty="0" smtClean="0">
                <a:solidFill>
                  <a:schemeClr val="tx1"/>
                </a:solidFill>
                <a:latin typeface="Times New Roman" pitchFamily="18" charset="0"/>
                <a:cs typeface="Times New Roman" pitchFamily="18" charset="0"/>
              </a:rPr>
              <a:t> 25]</a:t>
            </a:r>
          </a:p>
          <a:p>
            <a:pPr algn="l"/>
            <a:endParaRPr lang="en-US" sz="3600" dirty="0" smtClean="0">
              <a:solidFill>
                <a:schemeClr val="tx1"/>
              </a:solidFill>
              <a:latin typeface="Times New Roman" pitchFamily="18" charset="0"/>
              <a:cs typeface="Times New Roman" pitchFamily="18"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nodeType="click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 calcmode="lin" valueType="num">
                                      <p:cBhvr>
                                        <p:cTn id="31"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34"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3">
                                            <p:txEl>
                                              <p:pRg st="1" end="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 calcmode="lin" valueType="num">
                                      <p:cBhvr>
                                        <p:cTn id="43"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46"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304801"/>
            <a:ext cx="8915400" cy="685800"/>
          </a:xfrm>
        </p:spPr>
        <p:txBody>
          <a:bodyPr>
            <a:noAutofit/>
          </a:bodyPr>
          <a:lstStyle/>
          <a:p>
            <a:r>
              <a:rPr lang="en-US" sz="4800" b="1" dirty="0" smtClean="0">
                <a:latin typeface="Times New Roman" pitchFamily="18" charset="0"/>
                <a:cs typeface="Times New Roman" pitchFamily="18" charset="0"/>
              </a:rPr>
              <a:t>Code of criminal procedure,1898</a:t>
            </a:r>
            <a:endParaRPr lang="en-US" sz="4800" b="1"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1143000"/>
            <a:ext cx="8534400" cy="5486400"/>
          </a:xfrm>
        </p:spPr>
        <p:txBody>
          <a:bodyPr>
            <a:normAutofit/>
          </a:bodyPr>
          <a:lstStyle/>
          <a:p>
            <a:pPr algn="l">
              <a:buFont typeface="Wingdings" pitchFamily="2" charset="2"/>
              <a:buChar char="q"/>
            </a:pPr>
            <a:r>
              <a:rPr lang="en-US" sz="3600" dirty="0" smtClean="0">
                <a:solidFill>
                  <a:schemeClr val="tx1"/>
                </a:solidFill>
                <a:latin typeface="Times New Roman" pitchFamily="18" charset="0"/>
                <a:cs typeface="Times New Roman" pitchFamily="18" charset="0"/>
              </a:rPr>
              <a:t>Cancellation of order by Magistrate.</a:t>
            </a:r>
          </a:p>
          <a:p>
            <a:pPr algn="l">
              <a:buFont typeface="Wingdings" pitchFamily="2" charset="2"/>
              <a:buChar char="q"/>
            </a:pPr>
            <a:r>
              <a:rPr lang="en-US" sz="3600" dirty="0" smtClean="0">
                <a:solidFill>
                  <a:schemeClr val="tx1"/>
                </a:solidFill>
                <a:latin typeface="Times New Roman" pitchFamily="18" charset="0"/>
                <a:cs typeface="Times New Roman" pitchFamily="18" charset="0"/>
              </a:rPr>
              <a:t>Notice to prosecution. </a:t>
            </a:r>
          </a:p>
          <a:p>
            <a:pPr algn="l">
              <a:buFont typeface="Wingdings" pitchFamily="2" charset="2"/>
              <a:buChar char="q"/>
            </a:pPr>
            <a:r>
              <a:rPr lang="en-US" sz="3600" dirty="0" err="1" smtClean="0">
                <a:solidFill>
                  <a:schemeClr val="tx1"/>
                </a:solidFill>
                <a:latin typeface="Times New Roman" pitchFamily="18" charset="0"/>
                <a:cs typeface="Times New Roman" pitchFamily="18" charset="0"/>
              </a:rPr>
              <a:t>Superdari</a:t>
            </a:r>
            <a:r>
              <a:rPr lang="en-US" sz="3600" dirty="0" smtClean="0">
                <a:solidFill>
                  <a:schemeClr val="tx1"/>
                </a:solidFill>
                <a:latin typeface="Times New Roman" pitchFamily="18" charset="0"/>
                <a:cs typeface="Times New Roman" pitchFamily="18" charset="0"/>
              </a:rPr>
              <a:t> of cattle.</a:t>
            </a:r>
          </a:p>
          <a:p>
            <a:pPr algn="l">
              <a:buFont typeface="Wingdings" pitchFamily="2" charset="2"/>
              <a:buChar char="q"/>
            </a:pPr>
            <a:r>
              <a:rPr lang="en-US" sz="3600" dirty="0" smtClean="0">
                <a:solidFill>
                  <a:schemeClr val="tx1"/>
                </a:solidFill>
                <a:latin typeface="Times New Roman" pitchFamily="18" charset="0"/>
                <a:cs typeface="Times New Roman" pitchFamily="18" charset="0"/>
              </a:rPr>
              <a:t> Perishable property. </a:t>
            </a:r>
          </a:p>
          <a:p>
            <a:pPr algn="l">
              <a:buFont typeface="Wingdings" pitchFamily="2" charset="2"/>
              <a:buChar char="q"/>
            </a:pPr>
            <a:r>
              <a:rPr lang="en-US" sz="3600" dirty="0" smtClean="0">
                <a:solidFill>
                  <a:schemeClr val="tx1"/>
                </a:solidFill>
                <a:latin typeface="Times New Roman" pitchFamily="18" charset="0"/>
                <a:cs typeface="Times New Roman" pitchFamily="18" charset="0"/>
              </a:rPr>
              <a:t>Motorcycle. </a:t>
            </a:r>
          </a:p>
          <a:p>
            <a:pPr algn="l">
              <a:buFont typeface="Wingdings" pitchFamily="2" charset="2"/>
              <a:buChar char="q"/>
            </a:pPr>
            <a:r>
              <a:rPr lang="en-US" sz="3600" dirty="0" smtClean="0">
                <a:solidFill>
                  <a:schemeClr val="tx1"/>
                </a:solidFill>
                <a:latin typeface="Times New Roman" pitchFamily="18" charset="0"/>
                <a:cs typeface="Times New Roman" pitchFamily="18" charset="0"/>
              </a:rPr>
              <a:t>Hire purchase.</a:t>
            </a:r>
          </a:p>
          <a:p>
            <a:pPr algn="l">
              <a:buFont typeface="Wingdings" pitchFamily="2" charset="2"/>
              <a:buChar char="q"/>
            </a:pPr>
            <a:r>
              <a:rPr lang="en-US" sz="3600" dirty="0" smtClean="0">
                <a:solidFill>
                  <a:schemeClr val="tx1"/>
                </a:solidFill>
                <a:latin typeface="Times New Roman" pitchFamily="18" charset="0"/>
                <a:cs typeface="Times New Roman" pitchFamily="18" charset="0"/>
              </a:rPr>
              <a:t>person holding open transfer letter. </a:t>
            </a:r>
          </a:p>
          <a:p>
            <a:pPr algn="l">
              <a:buFont typeface="Wingdings" pitchFamily="2" charset="2"/>
              <a:buChar char="q"/>
            </a:pPr>
            <a:r>
              <a:rPr lang="en-US" sz="3600" dirty="0" smtClean="0">
                <a:solidFill>
                  <a:schemeClr val="tx1"/>
                </a:solidFill>
                <a:latin typeface="Times New Roman" pitchFamily="18" charset="0"/>
                <a:cs typeface="Times New Roman" pitchFamily="18" charset="0"/>
              </a:rPr>
              <a:t>Bona Fide purchaser.</a:t>
            </a: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nodeType="click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 calcmode="lin" valueType="num">
                                      <p:cBhvr>
                                        <p:cTn id="31"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34"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3">
                                            <p:txEl>
                                              <p:pRg st="1" end="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 calcmode="lin" valueType="num">
                                      <p:cBhvr>
                                        <p:cTn id="43"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46"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3">
                                            <p:txEl>
                                              <p:pRg st="2" end="2"/>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5" presetClass="entr" presetSubtype="0" fill="hold" nodeType="click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 calcmode="lin" valueType="num">
                                      <p:cBhvr>
                                        <p:cTn id="55"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56"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57"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58"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59"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60"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61"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62" dur="1000" decel="50000">
                                          <p:stCondLst>
                                            <p:cond delay="0"/>
                                          </p:stCondLst>
                                        </p:cTn>
                                        <p:tgtEl>
                                          <p:spTgt spid="3">
                                            <p:txEl>
                                              <p:pRg st="3" end="3"/>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5" presetClass="entr" presetSubtype="0" fill="hold" nodeType="clickEffect">
                                  <p:stCondLst>
                                    <p:cond delay="0"/>
                                  </p:stCondLst>
                                  <p:childTnLst>
                                    <p:set>
                                      <p:cBhvr>
                                        <p:cTn id="66" dur="1" fill="hold">
                                          <p:stCondLst>
                                            <p:cond delay="0"/>
                                          </p:stCondLst>
                                        </p:cTn>
                                        <p:tgtEl>
                                          <p:spTgt spid="3">
                                            <p:txEl>
                                              <p:pRg st="4" end="4"/>
                                            </p:txEl>
                                          </p:spTgt>
                                        </p:tgtEl>
                                        <p:attrNameLst>
                                          <p:attrName>style.visibility</p:attrName>
                                        </p:attrNameLst>
                                      </p:cBhvr>
                                      <p:to>
                                        <p:strVal val="visible"/>
                                      </p:to>
                                    </p:set>
                                    <p:anim calcmode="lin" valueType="num">
                                      <p:cBhvr>
                                        <p:cTn id="67" dur="50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68" dur="50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69" dur="500" accel="50000" fill="hold">
                                          <p:stCondLst>
                                            <p:cond delay="50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70" dur="1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71" dur="50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72" dur="50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73" dur="500" accel="50000" fill="hold">
                                          <p:stCondLst>
                                            <p:cond delay="50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74" dur="1000" decel="50000">
                                          <p:stCondLst>
                                            <p:cond delay="0"/>
                                          </p:stCondLst>
                                        </p:cTn>
                                        <p:tgtEl>
                                          <p:spTgt spid="3">
                                            <p:txEl>
                                              <p:pRg st="4" end="4"/>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25" presetClass="entr" presetSubtype="0" fill="hold" nodeType="clickEffect">
                                  <p:stCondLst>
                                    <p:cond delay="0"/>
                                  </p:stCondLst>
                                  <p:childTnLst>
                                    <p:set>
                                      <p:cBhvr>
                                        <p:cTn id="78" dur="1" fill="hold">
                                          <p:stCondLst>
                                            <p:cond delay="0"/>
                                          </p:stCondLst>
                                        </p:cTn>
                                        <p:tgtEl>
                                          <p:spTgt spid="3">
                                            <p:txEl>
                                              <p:pRg st="5" end="5"/>
                                            </p:txEl>
                                          </p:spTgt>
                                        </p:tgtEl>
                                        <p:attrNameLst>
                                          <p:attrName>style.visibility</p:attrName>
                                        </p:attrNameLst>
                                      </p:cBhvr>
                                      <p:to>
                                        <p:strVal val="visible"/>
                                      </p:to>
                                    </p:set>
                                    <p:anim calcmode="lin" valueType="num">
                                      <p:cBhvr>
                                        <p:cTn id="79" dur="50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80" dur="50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81" dur="500" accel="50000" fill="hold">
                                          <p:stCondLst>
                                            <p:cond delay="50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82" dur="10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83" dur="50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84" dur="50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85" dur="500" accel="50000" fill="hold">
                                          <p:stCondLst>
                                            <p:cond delay="50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86" dur="1000" decel="50000">
                                          <p:stCondLst>
                                            <p:cond delay="0"/>
                                          </p:stCondLst>
                                        </p:cTn>
                                        <p:tgtEl>
                                          <p:spTgt spid="3">
                                            <p:txEl>
                                              <p:pRg st="5" end="5"/>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25" presetClass="entr" presetSubtype="0" fill="hold" nodeType="clickEffect">
                                  <p:stCondLst>
                                    <p:cond delay="0"/>
                                  </p:stCondLst>
                                  <p:childTnLst>
                                    <p:set>
                                      <p:cBhvr>
                                        <p:cTn id="90" dur="1" fill="hold">
                                          <p:stCondLst>
                                            <p:cond delay="0"/>
                                          </p:stCondLst>
                                        </p:cTn>
                                        <p:tgtEl>
                                          <p:spTgt spid="3">
                                            <p:txEl>
                                              <p:pRg st="6" end="6"/>
                                            </p:txEl>
                                          </p:spTgt>
                                        </p:tgtEl>
                                        <p:attrNameLst>
                                          <p:attrName>style.visibility</p:attrName>
                                        </p:attrNameLst>
                                      </p:cBhvr>
                                      <p:to>
                                        <p:strVal val="visible"/>
                                      </p:to>
                                    </p:set>
                                    <p:anim calcmode="lin" valueType="num">
                                      <p:cBhvr>
                                        <p:cTn id="91" dur="500" decel="50000" fill="hold">
                                          <p:stCondLst>
                                            <p:cond delay="0"/>
                                          </p:stCondLst>
                                        </p:cTn>
                                        <p:tgtEl>
                                          <p:spTgt spid="3">
                                            <p:txEl>
                                              <p:pRg st="6" end="6"/>
                                            </p:txEl>
                                          </p:spTgt>
                                        </p:tgtEl>
                                        <p:attrNameLst>
                                          <p:attrName>style.rotation</p:attrName>
                                        </p:attrNameLst>
                                      </p:cBhvr>
                                      <p:tavLst>
                                        <p:tav tm="0">
                                          <p:val>
                                            <p:fltVal val="-90"/>
                                          </p:val>
                                        </p:tav>
                                        <p:tav tm="100000">
                                          <p:val>
                                            <p:fltVal val="0"/>
                                          </p:val>
                                        </p:tav>
                                      </p:tavLst>
                                    </p:anim>
                                    <p:anim calcmode="lin" valueType="num">
                                      <p:cBhvr>
                                        <p:cTn id="92" dur="500" decel="50000" fill="hold">
                                          <p:stCondLst>
                                            <p:cond delay="0"/>
                                          </p:stCondLst>
                                        </p:cTn>
                                        <p:tgtEl>
                                          <p:spTgt spid="3">
                                            <p:txEl>
                                              <p:pRg st="6" end="6"/>
                                            </p:txEl>
                                          </p:spTgt>
                                        </p:tgtEl>
                                        <p:attrNameLst>
                                          <p:attrName>ppt_w</p:attrName>
                                        </p:attrNameLst>
                                      </p:cBhvr>
                                      <p:tavLst>
                                        <p:tav tm="0">
                                          <p:val>
                                            <p:strVal val="#ppt_w"/>
                                          </p:val>
                                        </p:tav>
                                        <p:tav tm="100000">
                                          <p:val>
                                            <p:strVal val="#ppt_w*.05"/>
                                          </p:val>
                                        </p:tav>
                                      </p:tavLst>
                                    </p:anim>
                                    <p:anim calcmode="lin" valueType="num">
                                      <p:cBhvr>
                                        <p:cTn id="93" dur="500" accel="50000" fill="hold">
                                          <p:stCondLst>
                                            <p:cond delay="500"/>
                                          </p:stCondLst>
                                        </p:cTn>
                                        <p:tgtEl>
                                          <p:spTgt spid="3">
                                            <p:txEl>
                                              <p:pRg st="6" end="6"/>
                                            </p:txEl>
                                          </p:spTgt>
                                        </p:tgtEl>
                                        <p:attrNameLst>
                                          <p:attrName>ppt_w</p:attrName>
                                        </p:attrNameLst>
                                      </p:cBhvr>
                                      <p:tavLst>
                                        <p:tav tm="0">
                                          <p:val>
                                            <p:strVal val="#ppt_w*.05"/>
                                          </p:val>
                                        </p:tav>
                                        <p:tav tm="100000">
                                          <p:val>
                                            <p:strVal val="#ppt_w"/>
                                          </p:val>
                                        </p:tav>
                                      </p:tavLst>
                                    </p:anim>
                                    <p:anim calcmode="lin" valueType="num">
                                      <p:cBhvr>
                                        <p:cTn id="94" dur="10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95" dur="500" decel="50000" fill="hold">
                                          <p:stCondLst>
                                            <p:cond delay="0"/>
                                          </p:stCondLst>
                                        </p:cTn>
                                        <p:tgtEl>
                                          <p:spTgt spid="3">
                                            <p:txEl>
                                              <p:pRg st="6" end="6"/>
                                            </p:txEl>
                                          </p:spTgt>
                                        </p:tgtEl>
                                        <p:attrNameLst>
                                          <p:attrName>ppt_x</p:attrName>
                                        </p:attrNameLst>
                                      </p:cBhvr>
                                      <p:tavLst>
                                        <p:tav tm="0">
                                          <p:val>
                                            <p:strVal val="#ppt_x+.4"/>
                                          </p:val>
                                        </p:tav>
                                        <p:tav tm="100000">
                                          <p:val>
                                            <p:strVal val="#ppt_x"/>
                                          </p:val>
                                        </p:tav>
                                      </p:tavLst>
                                    </p:anim>
                                    <p:anim calcmode="lin" valueType="num">
                                      <p:cBhvr>
                                        <p:cTn id="96" dur="500" decel="50000" fill="hold">
                                          <p:stCondLst>
                                            <p:cond delay="0"/>
                                          </p:stCondLst>
                                        </p:cTn>
                                        <p:tgtEl>
                                          <p:spTgt spid="3">
                                            <p:txEl>
                                              <p:pRg st="6" end="6"/>
                                            </p:txEl>
                                          </p:spTgt>
                                        </p:tgtEl>
                                        <p:attrNameLst>
                                          <p:attrName>ppt_y</p:attrName>
                                        </p:attrNameLst>
                                      </p:cBhvr>
                                      <p:tavLst>
                                        <p:tav tm="0">
                                          <p:val>
                                            <p:strVal val="#ppt_y-.2"/>
                                          </p:val>
                                        </p:tav>
                                        <p:tav tm="100000">
                                          <p:val>
                                            <p:strVal val="#ppt_y+.1"/>
                                          </p:val>
                                        </p:tav>
                                      </p:tavLst>
                                    </p:anim>
                                    <p:anim calcmode="lin" valueType="num">
                                      <p:cBhvr>
                                        <p:cTn id="97" dur="500" accel="50000" fill="hold">
                                          <p:stCondLst>
                                            <p:cond delay="500"/>
                                          </p:stCondLst>
                                        </p:cTn>
                                        <p:tgtEl>
                                          <p:spTgt spid="3">
                                            <p:txEl>
                                              <p:pRg st="6" end="6"/>
                                            </p:txEl>
                                          </p:spTgt>
                                        </p:tgtEl>
                                        <p:attrNameLst>
                                          <p:attrName>ppt_y</p:attrName>
                                        </p:attrNameLst>
                                      </p:cBhvr>
                                      <p:tavLst>
                                        <p:tav tm="0">
                                          <p:val>
                                            <p:strVal val="#ppt_y+.1"/>
                                          </p:val>
                                        </p:tav>
                                        <p:tav tm="100000">
                                          <p:val>
                                            <p:strVal val="#ppt_y"/>
                                          </p:val>
                                        </p:tav>
                                      </p:tavLst>
                                    </p:anim>
                                    <p:animEffect transition="in" filter="fade">
                                      <p:cBhvr>
                                        <p:cTn id="98" dur="1000" decel="50000">
                                          <p:stCondLst>
                                            <p:cond delay="0"/>
                                          </p:stCondLst>
                                        </p:cTn>
                                        <p:tgtEl>
                                          <p:spTgt spid="3">
                                            <p:txEl>
                                              <p:pRg st="6" end="6"/>
                                            </p:txEl>
                                          </p:spTgt>
                                        </p:tgtEl>
                                      </p:cBhvr>
                                    </p:animEffect>
                                  </p:childTnLst>
                                </p:cTn>
                              </p:par>
                            </p:childTnLst>
                          </p:cTn>
                        </p:par>
                      </p:childTnLst>
                    </p:cTn>
                  </p:par>
                  <p:par>
                    <p:cTn id="99" fill="hold">
                      <p:stCondLst>
                        <p:cond delay="indefinite"/>
                      </p:stCondLst>
                      <p:childTnLst>
                        <p:par>
                          <p:cTn id="100" fill="hold">
                            <p:stCondLst>
                              <p:cond delay="0"/>
                            </p:stCondLst>
                            <p:childTnLst>
                              <p:par>
                                <p:cTn id="101" presetID="25" presetClass="entr" presetSubtype="0" fill="hold" nodeType="clickEffect">
                                  <p:stCondLst>
                                    <p:cond delay="0"/>
                                  </p:stCondLst>
                                  <p:childTnLst>
                                    <p:set>
                                      <p:cBhvr>
                                        <p:cTn id="102" dur="1" fill="hold">
                                          <p:stCondLst>
                                            <p:cond delay="0"/>
                                          </p:stCondLst>
                                        </p:cTn>
                                        <p:tgtEl>
                                          <p:spTgt spid="3">
                                            <p:txEl>
                                              <p:pRg st="7" end="7"/>
                                            </p:txEl>
                                          </p:spTgt>
                                        </p:tgtEl>
                                        <p:attrNameLst>
                                          <p:attrName>style.visibility</p:attrName>
                                        </p:attrNameLst>
                                      </p:cBhvr>
                                      <p:to>
                                        <p:strVal val="visible"/>
                                      </p:to>
                                    </p:set>
                                    <p:anim calcmode="lin" valueType="num">
                                      <p:cBhvr>
                                        <p:cTn id="103" dur="500" decel="50000" fill="hold">
                                          <p:stCondLst>
                                            <p:cond delay="0"/>
                                          </p:stCondLst>
                                        </p:cTn>
                                        <p:tgtEl>
                                          <p:spTgt spid="3">
                                            <p:txEl>
                                              <p:pRg st="7" end="7"/>
                                            </p:txEl>
                                          </p:spTgt>
                                        </p:tgtEl>
                                        <p:attrNameLst>
                                          <p:attrName>style.rotation</p:attrName>
                                        </p:attrNameLst>
                                      </p:cBhvr>
                                      <p:tavLst>
                                        <p:tav tm="0">
                                          <p:val>
                                            <p:fltVal val="-90"/>
                                          </p:val>
                                        </p:tav>
                                        <p:tav tm="100000">
                                          <p:val>
                                            <p:fltVal val="0"/>
                                          </p:val>
                                        </p:tav>
                                      </p:tavLst>
                                    </p:anim>
                                    <p:anim calcmode="lin" valueType="num">
                                      <p:cBhvr>
                                        <p:cTn id="104" dur="500" decel="50000" fill="hold">
                                          <p:stCondLst>
                                            <p:cond delay="0"/>
                                          </p:stCondLst>
                                        </p:cTn>
                                        <p:tgtEl>
                                          <p:spTgt spid="3">
                                            <p:txEl>
                                              <p:pRg st="7" end="7"/>
                                            </p:txEl>
                                          </p:spTgt>
                                        </p:tgtEl>
                                        <p:attrNameLst>
                                          <p:attrName>ppt_w</p:attrName>
                                        </p:attrNameLst>
                                      </p:cBhvr>
                                      <p:tavLst>
                                        <p:tav tm="0">
                                          <p:val>
                                            <p:strVal val="#ppt_w"/>
                                          </p:val>
                                        </p:tav>
                                        <p:tav tm="100000">
                                          <p:val>
                                            <p:strVal val="#ppt_w*.05"/>
                                          </p:val>
                                        </p:tav>
                                      </p:tavLst>
                                    </p:anim>
                                    <p:anim calcmode="lin" valueType="num">
                                      <p:cBhvr>
                                        <p:cTn id="105" dur="500" accel="50000" fill="hold">
                                          <p:stCondLst>
                                            <p:cond delay="500"/>
                                          </p:stCondLst>
                                        </p:cTn>
                                        <p:tgtEl>
                                          <p:spTgt spid="3">
                                            <p:txEl>
                                              <p:pRg st="7" end="7"/>
                                            </p:txEl>
                                          </p:spTgt>
                                        </p:tgtEl>
                                        <p:attrNameLst>
                                          <p:attrName>ppt_w</p:attrName>
                                        </p:attrNameLst>
                                      </p:cBhvr>
                                      <p:tavLst>
                                        <p:tav tm="0">
                                          <p:val>
                                            <p:strVal val="#ppt_w*.05"/>
                                          </p:val>
                                        </p:tav>
                                        <p:tav tm="100000">
                                          <p:val>
                                            <p:strVal val="#ppt_w"/>
                                          </p:val>
                                        </p:tav>
                                      </p:tavLst>
                                    </p:anim>
                                    <p:anim calcmode="lin" valueType="num">
                                      <p:cBhvr>
                                        <p:cTn id="106" dur="1000" fill="hold"/>
                                        <p:tgtEl>
                                          <p:spTgt spid="3">
                                            <p:txEl>
                                              <p:pRg st="7" end="7"/>
                                            </p:txEl>
                                          </p:spTgt>
                                        </p:tgtEl>
                                        <p:attrNameLst>
                                          <p:attrName>ppt_h</p:attrName>
                                        </p:attrNameLst>
                                      </p:cBhvr>
                                      <p:tavLst>
                                        <p:tav tm="0">
                                          <p:val>
                                            <p:strVal val="#ppt_h"/>
                                          </p:val>
                                        </p:tav>
                                        <p:tav tm="100000">
                                          <p:val>
                                            <p:strVal val="#ppt_h"/>
                                          </p:val>
                                        </p:tav>
                                      </p:tavLst>
                                    </p:anim>
                                    <p:anim calcmode="lin" valueType="num">
                                      <p:cBhvr>
                                        <p:cTn id="107" dur="500" decel="50000" fill="hold">
                                          <p:stCondLst>
                                            <p:cond delay="0"/>
                                          </p:stCondLst>
                                        </p:cTn>
                                        <p:tgtEl>
                                          <p:spTgt spid="3">
                                            <p:txEl>
                                              <p:pRg st="7" end="7"/>
                                            </p:txEl>
                                          </p:spTgt>
                                        </p:tgtEl>
                                        <p:attrNameLst>
                                          <p:attrName>ppt_x</p:attrName>
                                        </p:attrNameLst>
                                      </p:cBhvr>
                                      <p:tavLst>
                                        <p:tav tm="0">
                                          <p:val>
                                            <p:strVal val="#ppt_x+.4"/>
                                          </p:val>
                                        </p:tav>
                                        <p:tav tm="100000">
                                          <p:val>
                                            <p:strVal val="#ppt_x"/>
                                          </p:val>
                                        </p:tav>
                                      </p:tavLst>
                                    </p:anim>
                                    <p:anim calcmode="lin" valueType="num">
                                      <p:cBhvr>
                                        <p:cTn id="108" dur="500" decel="50000" fill="hold">
                                          <p:stCondLst>
                                            <p:cond delay="0"/>
                                          </p:stCondLst>
                                        </p:cTn>
                                        <p:tgtEl>
                                          <p:spTgt spid="3">
                                            <p:txEl>
                                              <p:pRg st="7" end="7"/>
                                            </p:txEl>
                                          </p:spTgt>
                                        </p:tgtEl>
                                        <p:attrNameLst>
                                          <p:attrName>ppt_y</p:attrName>
                                        </p:attrNameLst>
                                      </p:cBhvr>
                                      <p:tavLst>
                                        <p:tav tm="0">
                                          <p:val>
                                            <p:strVal val="#ppt_y-.2"/>
                                          </p:val>
                                        </p:tav>
                                        <p:tav tm="100000">
                                          <p:val>
                                            <p:strVal val="#ppt_y+.1"/>
                                          </p:val>
                                        </p:tav>
                                      </p:tavLst>
                                    </p:anim>
                                    <p:anim calcmode="lin" valueType="num">
                                      <p:cBhvr>
                                        <p:cTn id="109" dur="500" accel="50000" fill="hold">
                                          <p:stCondLst>
                                            <p:cond delay="500"/>
                                          </p:stCondLst>
                                        </p:cTn>
                                        <p:tgtEl>
                                          <p:spTgt spid="3">
                                            <p:txEl>
                                              <p:pRg st="7" end="7"/>
                                            </p:txEl>
                                          </p:spTgt>
                                        </p:tgtEl>
                                        <p:attrNameLst>
                                          <p:attrName>ppt_y</p:attrName>
                                        </p:attrNameLst>
                                      </p:cBhvr>
                                      <p:tavLst>
                                        <p:tav tm="0">
                                          <p:val>
                                            <p:strVal val="#ppt_y+.1"/>
                                          </p:val>
                                        </p:tav>
                                        <p:tav tm="100000">
                                          <p:val>
                                            <p:strVal val="#ppt_y"/>
                                          </p:val>
                                        </p:tav>
                                      </p:tavLst>
                                    </p:anim>
                                    <p:animEffect transition="in" filter="fade">
                                      <p:cBhvr>
                                        <p:cTn id="110" dur="1000" decel="50000">
                                          <p:stCondLst>
                                            <p:cond delay="0"/>
                                          </p:stCondLst>
                                        </p:cTn>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304801"/>
            <a:ext cx="8915400" cy="685800"/>
          </a:xfrm>
        </p:spPr>
        <p:txBody>
          <a:bodyPr>
            <a:noAutofit/>
          </a:bodyPr>
          <a:lstStyle/>
          <a:p>
            <a:r>
              <a:rPr lang="en-US" sz="4800" b="1" dirty="0" smtClean="0">
                <a:latin typeface="Times New Roman" pitchFamily="18" charset="0"/>
                <a:cs typeface="Times New Roman" pitchFamily="18" charset="0"/>
              </a:rPr>
              <a:t>Code of criminal procedure,1898</a:t>
            </a:r>
            <a:endParaRPr lang="en-US" sz="4800" b="1"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1143000"/>
            <a:ext cx="8534400" cy="5486400"/>
          </a:xfrm>
        </p:spPr>
        <p:txBody>
          <a:bodyPr>
            <a:normAutofit/>
          </a:bodyPr>
          <a:lstStyle/>
          <a:p>
            <a:endParaRPr lang="en-US" sz="3600" b="1" dirty="0" smtClean="0">
              <a:solidFill>
                <a:schemeClr val="tx1"/>
              </a:solidFill>
              <a:latin typeface="Times New Roman" pitchFamily="18" charset="0"/>
              <a:cs typeface="Times New Roman" pitchFamily="18" charset="0"/>
            </a:endParaRPr>
          </a:p>
          <a:p>
            <a:endParaRPr lang="en-US" sz="3600" b="1" dirty="0">
              <a:solidFill>
                <a:schemeClr val="tx1"/>
              </a:solidFill>
              <a:latin typeface="Times New Roman" pitchFamily="18" charset="0"/>
              <a:cs typeface="Times New Roman" pitchFamily="18" charset="0"/>
            </a:endParaRPr>
          </a:p>
          <a:p>
            <a:endParaRPr lang="en-US" sz="3600" b="1" dirty="0" smtClean="0">
              <a:solidFill>
                <a:schemeClr val="tx1"/>
              </a:solidFill>
              <a:latin typeface="Times New Roman" pitchFamily="18" charset="0"/>
              <a:cs typeface="Times New Roman" pitchFamily="18" charset="0"/>
            </a:endParaRPr>
          </a:p>
          <a:p>
            <a:endParaRPr lang="en-US" sz="3600" b="1" dirty="0">
              <a:solidFill>
                <a:schemeClr val="tx1"/>
              </a:solidFill>
              <a:latin typeface="Times New Roman" pitchFamily="18" charset="0"/>
              <a:cs typeface="Times New Roman" pitchFamily="18" charset="0"/>
            </a:endParaRPr>
          </a:p>
          <a:p>
            <a:r>
              <a:rPr lang="en-US" sz="8800" b="1" dirty="0" smtClean="0">
                <a:solidFill>
                  <a:schemeClr val="tx1"/>
                </a:solidFill>
                <a:latin typeface="Times New Roman" pitchFamily="18" charset="0"/>
                <a:cs typeface="Times New Roman" pitchFamily="18" charset="0"/>
              </a:rPr>
              <a:t>Thanks</a:t>
            </a: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p:cTn id="19" dur="50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304801"/>
            <a:ext cx="8915400" cy="685800"/>
          </a:xfrm>
        </p:spPr>
        <p:txBody>
          <a:bodyPr>
            <a:noAutofit/>
          </a:bodyPr>
          <a:lstStyle/>
          <a:p>
            <a:r>
              <a:rPr lang="en-US" sz="4800" b="1" dirty="0" smtClean="0">
                <a:latin typeface="Times New Roman" pitchFamily="18" charset="0"/>
                <a:cs typeface="Times New Roman" pitchFamily="18" charset="0"/>
              </a:rPr>
              <a:t>Code of criminal procedure,1898</a:t>
            </a:r>
            <a:endParaRPr lang="en-US" sz="4800" b="1"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1143000"/>
            <a:ext cx="8534400" cy="5486400"/>
          </a:xfrm>
        </p:spPr>
        <p:txBody>
          <a:bodyPr>
            <a:normAutofit fontScale="77500" lnSpcReduction="20000"/>
          </a:bodyPr>
          <a:lstStyle/>
          <a:p>
            <a:pPr algn="l"/>
            <a:r>
              <a:rPr lang="en-US" sz="3600" b="1" dirty="0" smtClean="0">
                <a:solidFill>
                  <a:schemeClr val="tx1"/>
                </a:solidFill>
                <a:latin typeface="Times New Roman" pitchFamily="18" charset="0"/>
                <a:cs typeface="Times New Roman" pitchFamily="18" charset="0"/>
              </a:rPr>
              <a:t>516-A. Order for custody and disposal of property pending trial in certain cases. </a:t>
            </a:r>
          </a:p>
          <a:p>
            <a:pPr algn="l">
              <a:buFont typeface="Wingdings" pitchFamily="2" charset="2"/>
              <a:buChar char="q"/>
            </a:pPr>
            <a:r>
              <a:rPr lang="en-US" sz="3600" dirty="0" smtClean="0">
                <a:solidFill>
                  <a:schemeClr val="tx1"/>
                </a:solidFill>
                <a:latin typeface="Times New Roman" pitchFamily="18" charset="0"/>
                <a:cs typeface="Times New Roman" pitchFamily="18" charset="0"/>
              </a:rPr>
              <a:t>When any property </a:t>
            </a:r>
          </a:p>
          <a:p>
            <a:pPr algn="l">
              <a:buFont typeface="Wingdings" pitchFamily="2" charset="2"/>
              <a:buChar char="q"/>
            </a:pPr>
            <a:r>
              <a:rPr lang="en-US" sz="3600" dirty="0" smtClean="0">
                <a:solidFill>
                  <a:schemeClr val="tx1"/>
                </a:solidFill>
                <a:latin typeface="Times New Roman" pitchFamily="18" charset="0"/>
                <a:cs typeface="Times New Roman" pitchFamily="18" charset="0"/>
              </a:rPr>
              <a:t>regarding which any offence appears to have been committed, or which appears to have been used for the </a:t>
            </a:r>
          </a:p>
          <a:p>
            <a:pPr algn="l">
              <a:buFont typeface="Wingdings" pitchFamily="2" charset="2"/>
              <a:buChar char="q"/>
            </a:pPr>
            <a:r>
              <a:rPr lang="en-US" sz="3600" dirty="0" smtClean="0">
                <a:solidFill>
                  <a:schemeClr val="tx1"/>
                </a:solidFill>
                <a:latin typeface="Times New Roman" pitchFamily="18" charset="0"/>
                <a:cs typeface="Times New Roman" pitchFamily="18" charset="0"/>
              </a:rPr>
              <a:t>commission of any offence is produced before any Criminal Court during any inquiry or trial, the Court </a:t>
            </a:r>
          </a:p>
          <a:p>
            <a:pPr algn="l">
              <a:buFont typeface="Wingdings" pitchFamily="2" charset="2"/>
              <a:buChar char="q"/>
            </a:pPr>
            <a:r>
              <a:rPr lang="en-US" sz="3600" dirty="0" smtClean="0">
                <a:solidFill>
                  <a:schemeClr val="tx1"/>
                </a:solidFill>
                <a:latin typeface="Times New Roman" pitchFamily="18" charset="0"/>
                <a:cs typeface="Times New Roman" pitchFamily="18" charset="0"/>
              </a:rPr>
              <a:t>may make such order as It thinks fit for the proper custody of such property pending the conclusion of the </a:t>
            </a:r>
          </a:p>
          <a:p>
            <a:pPr algn="l">
              <a:buFont typeface="Wingdings" pitchFamily="2" charset="2"/>
              <a:buChar char="q"/>
            </a:pPr>
            <a:r>
              <a:rPr lang="en-US" sz="3600" dirty="0" smtClean="0">
                <a:solidFill>
                  <a:schemeClr val="tx1"/>
                </a:solidFill>
                <a:latin typeface="Times New Roman" pitchFamily="18" charset="0"/>
                <a:cs typeface="Times New Roman" pitchFamily="18" charset="0"/>
              </a:rPr>
              <a:t>inquiry or trial, and, if the property is subject to speedy or natural decay, may, after recording such </a:t>
            </a:r>
          </a:p>
          <a:p>
            <a:pPr algn="l">
              <a:buFont typeface="Wingdings" pitchFamily="2" charset="2"/>
              <a:buChar char="q"/>
            </a:pPr>
            <a:r>
              <a:rPr lang="en-US" sz="3600" dirty="0" smtClean="0">
                <a:solidFill>
                  <a:schemeClr val="tx1"/>
                </a:solidFill>
                <a:latin typeface="Times New Roman" pitchFamily="18" charset="0"/>
                <a:cs typeface="Times New Roman" pitchFamily="18" charset="0"/>
              </a:rPr>
              <a:t>evidence as it thinks necessary, order it to be sold or otherwise disposed of.</a:t>
            </a: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 calcmode="lin" valueType="num">
                                      <p:cBhvr>
                                        <p:cTn id="26"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7"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 calcmode="lin" valueType="num">
                                      <p:cBhvr>
                                        <p:cTn id="33"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34"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3">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9" presetClass="entr" presetSubtype="0" fill="hold"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 calcmode="lin" valueType="num">
                                      <p:cBhvr>
                                        <p:cTn id="40"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41"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42" dur="1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9" presetClass="entr" presetSubtype="0" fill="hold"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48"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49" dur="1000"/>
                                        <p:tgtEl>
                                          <p:spTgt spid="3">
                                            <p:txEl>
                                              <p:pRg st="4" end="4"/>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29" presetClass="entr" presetSubtype="0" fill="hold" nodeType="clickEffect">
                                  <p:stCondLst>
                                    <p:cond delay="0"/>
                                  </p:stCondLst>
                                  <p:childTnLst>
                                    <p:set>
                                      <p:cBhvr>
                                        <p:cTn id="53" dur="1" fill="hold">
                                          <p:stCondLst>
                                            <p:cond delay="0"/>
                                          </p:stCondLst>
                                        </p:cTn>
                                        <p:tgtEl>
                                          <p:spTgt spid="3">
                                            <p:txEl>
                                              <p:pRg st="5" end="5"/>
                                            </p:txEl>
                                          </p:spTgt>
                                        </p:tgtEl>
                                        <p:attrNameLst>
                                          <p:attrName>style.visibility</p:attrName>
                                        </p:attrNameLst>
                                      </p:cBhvr>
                                      <p:to>
                                        <p:strVal val="visible"/>
                                      </p:to>
                                    </p:set>
                                    <p:anim calcmode="lin" valueType="num">
                                      <p:cBhvr>
                                        <p:cTn id="54"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55"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56" dur="1000"/>
                                        <p:tgtEl>
                                          <p:spTgt spid="3">
                                            <p:txEl>
                                              <p:pRg st="5" end="5"/>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29" presetClass="entr" presetSubtype="0" fill="hold" nodeType="clickEffect">
                                  <p:stCondLst>
                                    <p:cond delay="0"/>
                                  </p:stCondLst>
                                  <p:childTnLst>
                                    <p:set>
                                      <p:cBhvr>
                                        <p:cTn id="60" dur="1" fill="hold">
                                          <p:stCondLst>
                                            <p:cond delay="0"/>
                                          </p:stCondLst>
                                        </p:cTn>
                                        <p:tgtEl>
                                          <p:spTgt spid="3">
                                            <p:txEl>
                                              <p:pRg st="6" end="6"/>
                                            </p:txEl>
                                          </p:spTgt>
                                        </p:tgtEl>
                                        <p:attrNameLst>
                                          <p:attrName>style.visibility</p:attrName>
                                        </p:attrNameLst>
                                      </p:cBhvr>
                                      <p:to>
                                        <p:strVal val="visible"/>
                                      </p:to>
                                    </p:set>
                                    <p:anim calcmode="lin" valueType="num">
                                      <p:cBhvr>
                                        <p:cTn id="61" dur="10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62" dur="1000" fill="hold"/>
                                        <p:tgtEl>
                                          <p:spTgt spid="3">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63"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304801"/>
            <a:ext cx="8915400" cy="685800"/>
          </a:xfrm>
        </p:spPr>
        <p:txBody>
          <a:bodyPr>
            <a:noAutofit/>
          </a:bodyPr>
          <a:lstStyle/>
          <a:p>
            <a:r>
              <a:rPr lang="en-US" sz="4800" b="1" dirty="0" smtClean="0">
                <a:latin typeface="Times New Roman" pitchFamily="18" charset="0"/>
                <a:cs typeface="Times New Roman" pitchFamily="18" charset="0"/>
              </a:rPr>
              <a:t>Code of criminal procedure,1898</a:t>
            </a:r>
            <a:endParaRPr lang="en-US" sz="4800" b="1"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1143000"/>
            <a:ext cx="8534400" cy="5486400"/>
          </a:xfrm>
        </p:spPr>
        <p:txBody>
          <a:bodyPr>
            <a:normAutofit/>
          </a:bodyPr>
          <a:lstStyle/>
          <a:p>
            <a:pPr algn="l"/>
            <a:r>
              <a:rPr lang="en-US" sz="3600" b="1" dirty="0" smtClean="0">
                <a:solidFill>
                  <a:schemeClr val="tx1"/>
                </a:solidFill>
                <a:latin typeface="Times New Roman" pitchFamily="18" charset="0"/>
                <a:cs typeface="Times New Roman" pitchFamily="18" charset="0"/>
              </a:rPr>
              <a:t>516-A. Order for custody and disposal of property pending trial in certain cases. </a:t>
            </a:r>
          </a:p>
          <a:p>
            <a:pPr algn="l">
              <a:buFont typeface="Wingdings" pitchFamily="2" charset="2"/>
              <a:buChar char="q"/>
            </a:pPr>
            <a:r>
              <a:rPr lang="en-US" sz="3600" dirty="0" smtClean="0">
                <a:solidFill>
                  <a:schemeClr val="tx1"/>
                </a:solidFill>
                <a:latin typeface="Times New Roman" pitchFamily="18" charset="0"/>
                <a:cs typeface="Times New Roman" pitchFamily="18" charset="0"/>
              </a:rPr>
              <a:t>'[Provided that, if the property consists of explosive substances, the Court shall not order it to be sold or </a:t>
            </a:r>
          </a:p>
          <a:p>
            <a:pPr algn="l">
              <a:buFont typeface="Wingdings" pitchFamily="2" charset="2"/>
              <a:buChar char="q"/>
            </a:pPr>
            <a:r>
              <a:rPr lang="en-US" sz="3600" dirty="0" smtClean="0">
                <a:solidFill>
                  <a:schemeClr val="tx1"/>
                </a:solidFill>
                <a:latin typeface="Times New Roman" pitchFamily="18" charset="0"/>
                <a:cs typeface="Times New Roman" pitchFamily="18" charset="0"/>
              </a:rPr>
              <a:t>handed over to any person other than a Government Department or office dealing with, or to an authorized </a:t>
            </a:r>
          </a:p>
          <a:p>
            <a:pPr algn="l">
              <a:buFont typeface="Wingdings" pitchFamily="2" charset="2"/>
              <a:buChar char="q"/>
            </a:pPr>
            <a:r>
              <a:rPr lang="en-US" sz="3600" dirty="0" smtClean="0">
                <a:solidFill>
                  <a:schemeClr val="tx1"/>
                </a:solidFill>
                <a:latin typeface="Times New Roman" pitchFamily="18" charset="0"/>
                <a:cs typeface="Times New Roman" pitchFamily="18" charset="0"/>
              </a:rPr>
              <a:t>dealer in, such substances]'</a:t>
            </a:r>
          </a:p>
          <a:p>
            <a:pPr algn="l"/>
            <a:endParaRPr lang="en-US" sz="3600" dirty="0" smtClean="0">
              <a:solidFill>
                <a:schemeClr val="tx1"/>
              </a:solidFill>
              <a:latin typeface="Times New Roman" pitchFamily="18" charset="0"/>
              <a:cs typeface="Times New Roman" pitchFamily="18"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 calcmode="lin" valueType="num">
                                      <p:cBhvr>
                                        <p:cTn id="26"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7"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 calcmode="lin" valueType="num">
                                      <p:cBhvr>
                                        <p:cTn id="33"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34"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3">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9" presetClass="entr" presetSubtype="0" fill="hold"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 calcmode="lin" valueType="num">
                                      <p:cBhvr>
                                        <p:cTn id="40"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41"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4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304801"/>
            <a:ext cx="8915400" cy="685800"/>
          </a:xfrm>
        </p:spPr>
        <p:txBody>
          <a:bodyPr>
            <a:noAutofit/>
          </a:bodyPr>
          <a:lstStyle/>
          <a:p>
            <a:r>
              <a:rPr lang="en-US" sz="4800" b="1" dirty="0" smtClean="0">
                <a:latin typeface="Times New Roman" pitchFamily="18" charset="0"/>
                <a:cs typeface="Times New Roman" pitchFamily="18" charset="0"/>
              </a:rPr>
              <a:t>Code of criminal procedure,1898</a:t>
            </a:r>
            <a:endParaRPr lang="en-US" sz="4800" b="1"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1143000"/>
            <a:ext cx="8534400" cy="5486400"/>
          </a:xfrm>
        </p:spPr>
        <p:txBody>
          <a:bodyPr>
            <a:normAutofit fontScale="85000" lnSpcReduction="20000"/>
          </a:bodyPr>
          <a:lstStyle/>
          <a:p>
            <a:pPr algn="l"/>
            <a:r>
              <a:rPr lang="en-US" sz="3600" b="1" dirty="0" smtClean="0">
                <a:solidFill>
                  <a:schemeClr val="tx1"/>
                </a:solidFill>
                <a:latin typeface="Times New Roman" pitchFamily="18" charset="0"/>
                <a:cs typeface="Times New Roman" pitchFamily="18" charset="0"/>
              </a:rPr>
              <a:t>516-A. Order for custody and disposal of property pending trial in certain cases. </a:t>
            </a:r>
          </a:p>
          <a:p>
            <a:pPr algn="l">
              <a:buFont typeface="Wingdings" pitchFamily="2" charset="2"/>
              <a:buChar char="q"/>
            </a:pPr>
            <a:r>
              <a:rPr lang="en-US" sz="3600" dirty="0" smtClean="0">
                <a:solidFill>
                  <a:schemeClr val="tx1"/>
                </a:solidFill>
                <a:latin typeface="Times New Roman" pitchFamily="18" charset="0"/>
                <a:cs typeface="Times New Roman" pitchFamily="18" charset="0"/>
              </a:rPr>
              <a:t>(Provided further that if the property is a dangerous drug, intoxicant, intoxicating liquor or any other </a:t>
            </a:r>
          </a:p>
          <a:p>
            <a:pPr algn="l">
              <a:buFont typeface="Wingdings" pitchFamily="2" charset="2"/>
              <a:buChar char="q"/>
            </a:pPr>
            <a:r>
              <a:rPr lang="en-US" sz="3600" dirty="0" smtClean="0">
                <a:solidFill>
                  <a:schemeClr val="tx1"/>
                </a:solidFill>
                <a:latin typeface="Times New Roman" pitchFamily="18" charset="0"/>
                <a:cs typeface="Times New Roman" pitchFamily="18" charset="0"/>
              </a:rPr>
              <a:t>narcotic substance seized or taken into custody under the Dangerous Drugs Act, 1930 (II of 1930), the </a:t>
            </a:r>
          </a:p>
          <a:p>
            <a:pPr algn="l">
              <a:buFont typeface="Wingdings" pitchFamily="2" charset="2"/>
              <a:buChar char="q"/>
            </a:pPr>
            <a:r>
              <a:rPr lang="en-US" sz="3600" dirty="0" smtClean="0">
                <a:solidFill>
                  <a:schemeClr val="tx1"/>
                </a:solidFill>
                <a:latin typeface="Times New Roman" pitchFamily="18" charset="0"/>
                <a:cs typeface="Times New Roman" pitchFamily="18" charset="0"/>
              </a:rPr>
              <a:t>Customs Act, 1969 (IV of 1969), the Prohibition (Enforcement of </a:t>
            </a:r>
            <a:r>
              <a:rPr lang="en-US" sz="3600" dirty="0" err="1" smtClean="0">
                <a:solidFill>
                  <a:schemeClr val="tx1"/>
                </a:solidFill>
                <a:latin typeface="Times New Roman" pitchFamily="18" charset="0"/>
                <a:cs typeface="Times New Roman" pitchFamily="18" charset="0"/>
              </a:rPr>
              <a:t>Hadd</a:t>
            </a:r>
            <a:r>
              <a:rPr lang="en-US" sz="3600" dirty="0" smtClean="0">
                <a:solidFill>
                  <a:schemeClr val="tx1"/>
                </a:solidFill>
                <a:latin typeface="Times New Roman" pitchFamily="18" charset="0"/>
                <a:cs typeface="Times New Roman" pitchFamily="18" charset="0"/>
              </a:rPr>
              <a:t>) Order, 1979 (P.O. 4 of 1979), or </a:t>
            </a:r>
          </a:p>
          <a:p>
            <a:pPr algn="l">
              <a:buFont typeface="Wingdings" pitchFamily="2" charset="2"/>
              <a:buChar char="q"/>
            </a:pPr>
            <a:r>
              <a:rPr lang="en-US" sz="3600" dirty="0" smtClean="0">
                <a:solidFill>
                  <a:schemeClr val="tx1"/>
                </a:solidFill>
                <a:latin typeface="Times New Roman" pitchFamily="18" charset="0"/>
                <a:cs typeface="Times New Roman" pitchFamily="18" charset="0"/>
              </a:rPr>
              <a:t>any other law for the time being in force, the Court may, </a:t>
            </a: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p:cTn id="26"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27"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 calcmode="lin" valueType="num">
                                      <p:cBhvr>
                                        <p:cTn id="33"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34"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3">
                                            <p:txEl>
                                              <p:pRg st="1" end="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9" presetClass="entr" presetSubtype="0" fill="hold" nodeType="clickEffect">
                                  <p:stCondLst>
                                    <p:cond delay="0"/>
                                  </p:stCondLst>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p:cTn id="40"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41"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42" dur="1000"/>
                                        <p:tgtEl>
                                          <p:spTgt spid="3">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9" presetClass="entr" presetSubtype="0" fill="hold" nodeType="clickEffect">
                                  <p:stCondLst>
                                    <p:cond delay="0"/>
                                  </p:stCondLst>
                                  <p:childTnLst>
                                    <p:set>
                                      <p:cBhvr>
                                        <p:cTn id="46" dur="1" fill="hold">
                                          <p:stCondLst>
                                            <p:cond delay="0"/>
                                          </p:stCondLst>
                                        </p:cTn>
                                        <p:tgtEl>
                                          <p:spTgt spid="3">
                                            <p:txEl>
                                              <p:pRg st="3" end="3"/>
                                            </p:txEl>
                                          </p:spTgt>
                                        </p:tgtEl>
                                        <p:attrNameLst>
                                          <p:attrName>style.visibility</p:attrName>
                                        </p:attrNameLst>
                                      </p:cBhvr>
                                      <p:to>
                                        <p:strVal val="visible"/>
                                      </p:to>
                                    </p:set>
                                    <p:anim calcmode="lin" valueType="num">
                                      <p:cBhvr>
                                        <p:cTn id="47"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48"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49"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304801"/>
            <a:ext cx="8915400" cy="685800"/>
          </a:xfrm>
        </p:spPr>
        <p:txBody>
          <a:bodyPr>
            <a:noAutofit/>
          </a:bodyPr>
          <a:lstStyle/>
          <a:p>
            <a:r>
              <a:rPr lang="en-US" sz="4800" b="1" dirty="0" smtClean="0">
                <a:latin typeface="Times New Roman" pitchFamily="18" charset="0"/>
                <a:cs typeface="Times New Roman" pitchFamily="18" charset="0"/>
              </a:rPr>
              <a:t>Code of criminal procedure,1898</a:t>
            </a:r>
            <a:endParaRPr lang="en-US" sz="4800" b="1"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1143000"/>
            <a:ext cx="8534400" cy="5486400"/>
          </a:xfrm>
        </p:spPr>
        <p:txBody>
          <a:bodyPr>
            <a:normAutofit fontScale="92500" lnSpcReduction="10000"/>
          </a:bodyPr>
          <a:lstStyle/>
          <a:p>
            <a:pPr algn="l"/>
            <a:r>
              <a:rPr lang="en-US" sz="3600" b="1" dirty="0" smtClean="0">
                <a:solidFill>
                  <a:schemeClr val="tx1"/>
                </a:solidFill>
                <a:latin typeface="Times New Roman" pitchFamily="18" charset="0"/>
                <a:cs typeface="Times New Roman" pitchFamily="18" charset="0"/>
              </a:rPr>
              <a:t>516-A. Order for custody and disposal of property pending trial in certain cases. </a:t>
            </a:r>
          </a:p>
          <a:p>
            <a:pPr algn="l">
              <a:buFont typeface="Wingdings" pitchFamily="2" charset="2"/>
              <a:buChar char="q"/>
            </a:pPr>
            <a:r>
              <a:rPr lang="en-US" sz="3600" dirty="0" smtClean="0">
                <a:solidFill>
                  <a:schemeClr val="tx1"/>
                </a:solidFill>
                <a:latin typeface="Times New Roman" pitchFamily="18" charset="0"/>
                <a:cs typeface="Times New Roman" pitchFamily="18" charset="0"/>
              </a:rPr>
              <a:t>either on an application or of its own motion and </a:t>
            </a:r>
          </a:p>
          <a:p>
            <a:pPr algn="l">
              <a:buFont typeface="Wingdings" pitchFamily="2" charset="2"/>
              <a:buChar char="q"/>
            </a:pPr>
            <a:r>
              <a:rPr lang="en-US" sz="3600" dirty="0" smtClean="0">
                <a:solidFill>
                  <a:schemeClr val="tx1"/>
                </a:solidFill>
                <a:latin typeface="Times New Roman" pitchFamily="18" charset="0"/>
                <a:cs typeface="Times New Roman" pitchFamily="18" charset="0"/>
              </a:rPr>
              <a:t>under its supervision and control obtain and prepare such number of samples of the property as it may </a:t>
            </a:r>
          </a:p>
          <a:p>
            <a:pPr algn="l">
              <a:buFont typeface="Wingdings" pitchFamily="2" charset="2"/>
              <a:buChar char="q"/>
            </a:pPr>
            <a:r>
              <a:rPr lang="en-US" sz="3600" dirty="0" smtClean="0">
                <a:solidFill>
                  <a:schemeClr val="tx1"/>
                </a:solidFill>
                <a:latin typeface="Times New Roman" pitchFamily="18" charset="0"/>
                <a:cs typeface="Times New Roman" pitchFamily="18" charset="0"/>
              </a:rPr>
              <a:t>deem fit for safe custody and production before it or any other Court and cause destruction of the </a:t>
            </a:r>
          </a:p>
          <a:p>
            <a:pPr algn="l">
              <a:buFont typeface="Wingdings" pitchFamily="2" charset="2"/>
              <a:buChar char="q"/>
            </a:pPr>
            <a:r>
              <a:rPr lang="en-US" sz="3600" dirty="0" smtClean="0">
                <a:solidFill>
                  <a:schemeClr val="tx1"/>
                </a:solidFill>
                <a:latin typeface="Times New Roman" pitchFamily="18" charset="0"/>
                <a:cs typeface="Times New Roman" pitchFamily="18" charset="0"/>
              </a:rPr>
              <a:t>remaining portion of the property under a certificate issued by it in that behalf:</a:t>
            </a:r>
          </a:p>
          <a:p>
            <a:pPr algn="l"/>
            <a:endParaRPr lang="en-US" sz="3600" dirty="0" smtClean="0">
              <a:solidFill>
                <a:schemeClr val="tx1"/>
              </a:solidFill>
              <a:latin typeface="Times New Roman" pitchFamily="18" charset="0"/>
              <a:cs typeface="Times New Roman" pitchFamily="18"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 calcmode="lin" valueType="num">
                                      <p:cBhvr>
                                        <p:cTn id="26"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7"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 calcmode="lin" valueType="num">
                                      <p:cBhvr>
                                        <p:cTn id="33"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34"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3">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9" presetClass="entr" presetSubtype="0" fill="hold"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 calcmode="lin" valueType="num">
                                      <p:cBhvr>
                                        <p:cTn id="40"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41"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42" dur="1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9" presetClass="entr" presetSubtype="0" fill="hold"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48"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49"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304801"/>
            <a:ext cx="8915400" cy="685800"/>
          </a:xfrm>
        </p:spPr>
        <p:txBody>
          <a:bodyPr>
            <a:noAutofit/>
          </a:bodyPr>
          <a:lstStyle/>
          <a:p>
            <a:r>
              <a:rPr lang="en-US" sz="4800" b="1" dirty="0" smtClean="0">
                <a:latin typeface="Times New Roman" pitchFamily="18" charset="0"/>
                <a:cs typeface="Times New Roman" pitchFamily="18" charset="0"/>
              </a:rPr>
              <a:t>Code of criminal procedure,1898</a:t>
            </a:r>
            <a:endParaRPr lang="en-US" sz="4800" b="1"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1143000"/>
            <a:ext cx="8534400" cy="5486400"/>
          </a:xfrm>
        </p:spPr>
        <p:txBody>
          <a:bodyPr>
            <a:normAutofit/>
          </a:bodyPr>
          <a:lstStyle/>
          <a:p>
            <a:pPr algn="l"/>
            <a:r>
              <a:rPr lang="en-US" sz="3600" b="1" dirty="0" smtClean="0">
                <a:solidFill>
                  <a:schemeClr val="tx1"/>
                </a:solidFill>
                <a:latin typeface="Times New Roman" pitchFamily="18" charset="0"/>
                <a:cs typeface="Times New Roman" pitchFamily="18" charset="0"/>
              </a:rPr>
              <a:t>516-A. Order for custody and disposal of property pending trial in certain cases. </a:t>
            </a:r>
          </a:p>
          <a:p>
            <a:pPr algn="l">
              <a:buFont typeface="Wingdings" pitchFamily="2" charset="2"/>
              <a:buChar char="q"/>
            </a:pPr>
            <a:r>
              <a:rPr lang="en-US" sz="3600" dirty="0" smtClean="0">
                <a:solidFill>
                  <a:schemeClr val="tx1"/>
                </a:solidFill>
                <a:latin typeface="Times New Roman" pitchFamily="18" charset="0"/>
                <a:cs typeface="Times New Roman" pitchFamily="18" charset="0"/>
              </a:rPr>
              <a:t>Provided also that such samples shall be deemed to be whole of the property in an inquiry or proceeding in </a:t>
            </a:r>
          </a:p>
          <a:p>
            <a:pPr algn="l">
              <a:buFont typeface="Wingdings" pitchFamily="2" charset="2"/>
              <a:buChar char="q"/>
            </a:pPr>
            <a:r>
              <a:rPr lang="en-US" sz="3600" dirty="0" smtClean="0">
                <a:solidFill>
                  <a:schemeClr val="tx1"/>
                </a:solidFill>
                <a:latin typeface="Times New Roman" pitchFamily="18" charset="0"/>
                <a:cs typeface="Times New Roman" pitchFamily="18" charset="0"/>
              </a:rPr>
              <a:t>relation to such offence before any authority or Court.]</a:t>
            </a:r>
          </a:p>
          <a:p>
            <a:pPr algn="l"/>
            <a:endParaRPr lang="en-US" sz="3600" dirty="0" smtClean="0">
              <a:solidFill>
                <a:schemeClr val="tx1"/>
              </a:solidFill>
              <a:latin typeface="Times New Roman" pitchFamily="18" charset="0"/>
              <a:cs typeface="Times New Roman" pitchFamily="18"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 calcmode="lin" valueType="num">
                                      <p:cBhvr>
                                        <p:cTn id="26"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7"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 calcmode="lin" valueType="num">
                                      <p:cBhvr>
                                        <p:cTn id="33"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34"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304801"/>
            <a:ext cx="8915400" cy="685800"/>
          </a:xfrm>
        </p:spPr>
        <p:txBody>
          <a:bodyPr>
            <a:noAutofit/>
          </a:bodyPr>
          <a:lstStyle/>
          <a:p>
            <a:r>
              <a:rPr lang="en-US" sz="4800" b="1" dirty="0" smtClean="0">
                <a:latin typeface="Times New Roman" pitchFamily="18" charset="0"/>
                <a:cs typeface="Times New Roman" pitchFamily="18" charset="0"/>
              </a:rPr>
              <a:t>Code of criminal procedure,1898</a:t>
            </a:r>
            <a:endParaRPr lang="en-US" sz="4800" b="1"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1143000"/>
            <a:ext cx="8534400" cy="5486400"/>
          </a:xfrm>
        </p:spPr>
        <p:txBody>
          <a:bodyPr>
            <a:normAutofit/>
          </a:bodyPr>
          <a:lstStyle/>
          <a:p>
            <a:pPr algn="l"/>
            <a:r>
              <a:rPr lang="en-US" sz="3600" b="1" dirty="0" smtClean="0">
                <a:solidFill>
                  <a:schemeClr val="tx1"/>
                </a:solidFill>
                <a:latin typeface="Times New Roman" pitchFamily="18" charset="0"/>
                <a:cs typeface="Times New Roman" pitchFamily="18" charset="0"/>
              </a:rPr>
              <a:t>Purpose:</a:t>
            </a:r>
            <a:r>
              <a:rPr lang="en-US" sz="3600" dirty="0">
                <a:solidFill>
                  <a:schemeClr val="tx1"/>
                </a:solidFill>
                <a:latin typeface="Times New Roman" pitchFamily="18" charset="0"/>
                <a:cs typeface="Times New Roman" pitchFamily="18" charset="0"/>
              </a:rPr>
              <a:t> </a:t>
            </a:r>
            <a:endParaRPr lang="en-US" sz="3600" dirty="0" smtClean="0">
              <a:solidFill>
                <a:schemeClr val="tx1"/>
              </a:solidFill>
              <a:latin typeface="Times New Roman" pitchFamily="18" charset="0"/>
              <a:cs typeface="Times New Roman" pitchFamily="18" charset="0"/>
            </a:endParaRPr>
          </a:p>
          <a:p>
            <a:pPr algn="l"/>
            <a:r>
              <a:rPr lang="en-US" sz="3600" dirty="0" smtClean="0">
                <a:solidFill>
                  <a:schemeClr val="tx1"/>
                </a:solidFill>
                <a:latin typeface="Times New Roman" pitchFamily="18" charset="0"/>
                <a:cs typeface="Times New Roman" pitchFamily="18" charset="0"/>
              </a:rPr>
              <a:t>Delivery of vehicle on </a:t>
            </a:r>
            <a:r>
              <a:rPr lang="en-US" sz="3600" dirty="0" err="1" smtClean="0">
                <a:solidFill>
                  <a:schemeClr val="tx1"/>
                </a:solidFill>
                <a:latin typeface="Times New Roman" pitchFamily="18" charset="0"/>
                <a:cs typeface="Times New Roman" pitchFamily="18" charset="0"/>
              </a:rPr>
              <a:t>superdari</a:t>
            </a:r>
            <a:r>
              <a:rPr lang="en-US" sz="3600" dirty="0" smtClean="0">
                <a:solidFill>
                  <a:schemeClr val="tx1"/>
                </a:solidFill>
                <a:latin typeface="Times New Roman" pitchFamily="18" charset="0"/>
                <a:cs typeface="Times New Roman" pitchFamily="18" charset="0"/>
              </a:rPr>
              <a:t> is meant primarily of the purpose of protection if property.</a:t>
            </a:r>
          </a:p>
          <a:p>
            <a:pPr algn="l"/>
            <a:r>
              <a:rPr lang="en-US" sz="3600" dirty="0" smtClean="0">
                <a:solidFill>
                  <a:schemeClr val="tx1"/>
                </a:solidFill>
                <a:latin typeface="Times New Roman" pitchFamily="18" charset="0"/>
                <a:cs typeface="Times New Roman" pitchFamily="18" charset="0"/>
              </a:rPr>
              <a:t> If no rival claimant for </a:t>
            </a:r>
            <a:r>
              <a:rPr lang="en-US" sz="3600" dirty="0" err="1" smtClean="0">
                <a:solidFill>
                  <a:schemeClr val="tx1"/>
                </a:solidFill>
                <a:latin typeface="Times New Roman" pitchFamily="18" charset="0"/>
                <a:cs typeface="Times New Roman" pitchFamily="18" charset="0"/>
              </a:rPr>
              <a:t>superdari</a:t>
            </a:r>
            <a:r>
              <a:rPr lang="en-US" sz="3600" dirty="0" smtClean="0">
                <a:solidFill>
                  <a:schemeClr val="tx1"/>
                </a:solidFill>
                <a:latin typeface="Times New Roman" pitchFamily="18" charset="0"/>
                <a:cs typeface="Times New Roman" pitchFamily="18" charset="0"/>
              </a:rPr>
              <a:t> of vehicle has come than it should be given to the person, from whom its possession was taken by the police.                        </a:t>
            </a:r>
            <a:r>
              <a:rPr lang="en-US" sz="3600" b="1" dirty="0" smtClean="0">
                <a:solidFill>
                  <a:schemeClr val="tx1"/>
                </a:solidFill>
                <a:latin typeface="Times New Roman" pitchFamily="18" charset="0"/>
                <a:cs typeface="Times New Roman" pitchFamily="18" charset="0"/>
              </a:rPr>
              <a:t>[2005 YLR 863]</a:t>
            </a: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 calcmode="lin" valueType="num">
                                      <p:cBhvr>
                                        <p:cTn id="26"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7"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 calcmode="lin" valueType="num">
                                      <p:cBhvr>
                                        <p:cTn id="33"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34"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304801"/>
            <a:ext cx="8915400" cy="685800"/>
          </a:xfrm>
        </p:spPr>
        <p:txBody>
          <a:bodyPr>
            <a:noAutofit/>
          </a:bodyPr>
          <a:lstStyle/>
          <a:p>
            <a:r>
              <a:rPr lang="en-US" sz="4800" b="1" dirty="0" smtClean="0">
                <a:latin typeface="Times New Roman" pitchFamily="18" charset="0"/>
                <a:cs typeface="Times New Roman" pitchFamily="18" charset="0"/>
              </a:rPr>
              <a:t>Code of criminal procedure,1898</a:t>
            </a:r>
            <a:endParaRPr lang="en-US" sz="4800" b="1"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1143000"/>
            <a:ext cx="8534400" cy="5486400"/>
          </a:xfrm>
        </p:spPr>
        <p:txBody>
          <a:bodyPr>
            <a:normAutofit/>
          </a:bodyPr>
          <a:lstStyle/>
          <a:p>
            <a:pPr algn="l"/>
            <a:r>
              <a:rPr lang="en-US" sz="3600" b="1" dirty="0" smtClean="0">
                <a:solidFill>
                  <a:schemeClr val="tx1"/>
                </a:solidFill>
                <a:latin typeface="Times New Roman" pitchFamily="18" charset="0"/>
                <a:cs typeface="Times New Roman" pitchFamily="18" charset="0"/>
              </a:rPr>
              <a:t>Proper custody: </a:t>
            </a:r>
          </a:p>
          <a:p>
            <a:pPr algn="l"/>
            <a:r>
              <a:rPr lang="en-US" sz="3600" dirty="0" smtClean="0">
                <a:solidFill>
                  <a:schemeClr val="tx1"/>
                </a:solidFill>
                <a:latin typeface="Times New Roman" pitchFamily="18" charset="0"/>
                <a:cs typeface="Times New Roman" pitchFamily="18" charset="0"/>
              </a:rPr>
              <a:t>this section provides for the custody or disposal pending an inquiry or trial of the property specified in the section.</a:t>
            </a:r>
          </a:p>
          <a:p>
            <a:pPr algn="l"/>
            <a:r>
              <a:rPr lang="en-US" sz="3600" b="1" dirty="0" smtClean="0">
                <a:solidFill>
                  <a:schemeClr val="tx1"/>
                </a:solidFill>
                <a:latin typeface="Times New Roman" pitchFamily="18" charset="0"/>
                <a:cs typeface="Times New Roman" pitchFamily="18" charset="0"/>
              </a:rPr>
              <a:t>                                           [AIR1931cal 455]</a:t>
            </a:r>
          </a:p>
          <a:p>
            <a:pPr algn="l"/>
            <a:endParaRPr lang="en-US" sz="3600" dirty="0" smtClean="0">
              <a:solidFill>
                <a:schemeClr val="tx1"/>
              </a:solidFill>
              <a:latin typeface="Times New Roman" pitchFamily="18" charset="0"/>
              <a:cs typeface="Times New Roman" pitchFamily="18"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 calcmode="lin" valueType="num">
                                      <p:cBhvr>
                                        <p:cTn id="26"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7"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 calcmode="lin" valueType="num">
                                      <p:cBhvr>
                                        <p:cTn id="33"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34"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304801"/>
            <a:ext cx="8915400" cy="685800"/>
          </a:xfrm>
        </p:spPr>
        <p:txBody>
          <a:bodyPr>
            <a:noAutofit/>
          </a:bodyPr>
          <a:lstStyle/>
          <a:p>
            <a:r>
              <a:rPr lang="en-US" sz="4800" b="1" dirty="0" smtClean="0">
                <a:latin typeface="Times New Roman" pitchFamily="18" charset="0"/>
                <a:cs typeface="Times New Roman" pitchFamily="18" charset="0"/>
              </a:rPr>
              <a:t>Code of criminal procedure,1898</a:t>
            </a:r>
            <a:endParaRPr lang="en-US" sz="4800" b="1"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1143000"/>
            <a:ext cx="8534400" cy="5486400"/>
          </a:xfrm>
        </p:spPr>
        <p:txBody>
          <a:bodyPr>
            <a:normAutofit fontScale="92500"/>
          </a:bodyPr>
          <a:lstStyle/>
          <a:p>
            <a:pPr algn="l">
              <a:buFont typeface="Wingdings" pitchFamily="2" charset="2"/>
              <a:buChar char="q"/>
            </a:pPr>
            <a:r>
              <a:rPr lang="en-US" sz="3600" b="1" dirty="0" smtClean="0">
                <a:solidFill>
                  <a:schemeClr val="tx1"/>
                </a:solidFill>
                <a:latin typeface="Times New Roman" pitchFamily="18" charset="0"/>
                <a:cs typeface="Times New Roman" pitchFamily="18" charset="0"/>
              </a:rPr>
              <a:t>To have been used in the commission of an offence:</a:t>
            </a:r>
            <a:endParaRPr lang="en-US" sz="3600" dirty="0" smtClean="0">
              <a:solidFill>
                <a:schemeClr val="tx1"/>
              </a:solidFill>
              <a:latin typeface="Times New Roman" pitchFamily="18" charset="0"/>
              <a:cs typeface="Times New Roman" pitchFamily="18" charset="0"/>
            </a:endParaRPr>
          </a:p>
          <a:p>
            <a:pPr algn="l">
              <a:buFont typeface="Wingdings" pitchFamily="2" charset="2"/>
              <a:buChar char="q"/>
            </a:pPr>
            <a:r>
              <a:rPr lang="en-US" sz="3600" b="1" dirty="0" smtClean="0">
                <a:solidFill>
                  <a:schemeClr val="tx1"/>
                </a:solidFill>
                <a:latin typeface="Times New Roman" pitchFamily="18" charset="0"/>
                <a:cs typeface="Times New Roman" pitchFamily="18" charset="0"/>
              </a:rPr>
              <a:t>Production before any criminal court.</a:t>
            </a:r>
          </a:p>
          <a:p>
            <a:pPr algn="l">
              <a:buFont typeface="Wingdings" pitchFamily="2" charset="2"/>
              <a:buChar char="q"/>
            </a:pPr>
            <a:r>
              <a:rPr lang="en-US" sz="3600" b="1" dirty="0" smtClean="0">
                <a:solidFill>
                  <a:schemeClr val="tx1"/>
                </a:solidFill>
                <a:latin typeface="Times New Roman" pitchFamily="18" charset="0"/>
                <a:cs typeface="Times New Roman" pitchFamily="18" charset="0"/>
              </a:rPr>
              <a:t>Custody of vehicle. </a:t>
            </a:r>
            <a:r>
              <a:rPr lang="en-US" sz="3600" dirty="0" smtClean="0">
                <a:solidFill>
                  <a:schemeClr val="tx1"/>
                </a:solidFill>
                <a:latin typeface="Times New Roman" pitchFamily="18" charset="0"/>
                <a:cs typeface="Times New Roman" pitchFamily="18" charset="0"/>
              </a:rPr>
              <a:t> </a:t>
            </a:r>
          </a:p>
          <a:p>
            <a:pPr algn="l">
              <a:buFont typeface="Wingdings" pitchFamily="2" charset="2"/>
              <a:buChar char="q"/>
            </a:pPr>
            <a:r>
              <a:rPr lang="en-US" dirty="0" smtClean="0">
                <a:solidFill>
                  <a:schemeClr val="tx1"/>
                </a:solidFill>
                <a:latin typeface="Times New Roman" pitchFamily="18" charset="0"/>
                <a:cs typeface="Times New Roman" pitchFamily="18" charset="0"/>
              </a:rPr>
              <a:t>If a vehicle is used by offender for going to or running from a place where offence committed, the vehicle so used can not be said to have been used for commission of that offence and the vehicle can not be taken in to possession by the police as “case property”     </a:t>
            </a:r>
          </a:p>
          <a:p>
            <a:pPr algn="l">
              <a:buFont typeface="Wingdings" pitchFamily="2" charset="2"/>
              <a:buChar char="q"/>
            </a:pPr>
            <a:r>
              <a:rPr lang="en-US" dirty="0" smtClean="0">
                <a:solidFill>
                  <a:schemeClr val="tx1"/>
                </a:solidFill>
                <a:latin typeface="Times New Roman" pitchFamily="18" charset="0"/>
                <a:cs typeface="Times New Roman" pitchFamily="18" charset="0"/>
              </a:rPr>
              <a:t>                                                      </a:t>
            </a:r>
            <a:r>
              <a:rPr lang="en-US" b="1" dirty="0" smtClean="0">
                <a:solidFill>
                  <a:schemeClr val="tx1"/>
                </a:solidFill>
                <a:latin typeface="Times New Roman" pitchFamily="18" charset="0"/>
                <a:cs typeface="Times New Roman" pitchFamily="18" charset="0"/>
              </a:rPr>
              <a:t>[2008MLD1416]</a:t>
            </a:r>
          </a:p>
          <a:p>
            <a:pPr algn="l"/>
            <a:endParaRPr lang="en-US" sz="3600" b="1" dirty="0" smtClean="0">
              <a:solidFill>
                <a:schemeClr val="tx1"/>
              </a:solidFill>
              <a:latin typeface="Times New Roman" pitchFamily="18" charset="0"/>
              <a:cs typeface="Times New Roman" pitchFamily="18" charset="0"/>
            </a:endParaRPr>
          </a:p>
          <a:p>
            <a:pPr algn="l"/>
            <a:endParaRPr lang="en-US" sz="3600" dirty="0" smtClean="0">
              <a:solidFill>
                <a:schemeClr val="tx1"/>
              </a:solidFill>
              <a:latin typeface="Times New Roman" pitchFamily="18" charset="0"/>
              <a:cs typeface="Times New Roman" pitchFamily="18"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 calcmode="lin" valueType="num">
                                      <p:cBhvr>
                                        <p:cTn id="26"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7"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 calcmode="lin" valueType="num">
                                      <p:cBhvr>
                                        <p:cTn id="33"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34"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3">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9" presetClass="entr" presetSubtype="0" fill="hold"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 calcmode="lin" valueType="num">
                                      <p:cBhvr>
                                        <p:cTn id="40"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41"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42" dur="1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9" presetClass="entr" presetSubtype="0" fill="hold"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48"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49"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708</Words>
  <Application>Microsoft Office PowerPoint</Application>
  <PresentationFormat>On-screen Show (4:3)</PresentationFormat>
  <Paragraphs>72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Code of criminal procedure,1898</vt:lpstr>
      <vt:lpstr>Code of criminal procedure,1898</vt:lpstr>
      <vt:lpstr>Code of criminal procedure,1898</vt:lpstr>
      <vt:lpstr>Code of criminal procedure,1898</vt:lpstr>
      <vt:lpstr>Code of criminal procedure,1898</vt:lpstr>
      <vt:lpstr>Code of criminal procedure,1898</vt:lpstr>
      <vt:lpstr>Code of criminal procedure,1898</vt:lpstr>
      <vt:lpstr>Code of criminal procedure,1898</vt:lpstr>
      <vt:lpstr>Code of criminal procedure,1898</vt:lpstr>
      <vt:lpstr>Code of criminal procedure,1898</vt:lpstr>
      <vt:lpstr>Code of criminal procedure,1898</vt:lpstr>
      <vt:lpstr>Code of criminal procedure,1898</vt:lpstr>
      <vt:lpstr>Code of criminal procedure,1898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Code of criminal procedure,1898</dc:title>
  <dc:creator>nizam</dc:creator>
  <cp:lastModifiedBy>Home</cp:lastModifiedBy>
  <cp:revision>17</cp:revision>
  <dcterms:created xsi:type="dcterms:W3CDTF">2014-09-15T05:13:14Z</dcterms:created>
  <dcterms:modified xsi:type="dcterms:W3CDTF">2020-07-16T06:51:23Z</dcterms:modified>
</cp:coreProperties>
</file>