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8F8BE-5148-4E84-BD8C-52D9DB04CE33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46677-B908-4C1F-952F-67308CA75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52400" y="76200"/>
            <a:ext cx="8763000" cy="1143000"/>
          </a:xfrm>
          <a:prstGeom prst="bevel">
            <a:avLst/>
          </a:prstGeom>
          <a:blipFill>
            <a:blip r:embed="rId3"/>
            <a:tile tx="0" ty="0" sx="100000" sy="100000" flip="none" algn="tl"/>
          </a:blipFill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itchFamily="34" charset="0"/>
              </a:rPr>
              <a:t>CODE OF CRIMINAL PROCEDURE,1898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8915400" cy="541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</a:rPr>
              <a:t>Presentation</a:t>
            </a:r>
          </a:p>
          <a:p>
            <a:pPr algn="ctr"/>
            <a:r>
              <a:rPr lang="en-US" sz="3600" b="1" i="1" dirty="0" smtClean="0">
                <a:solidFill>
                  <a:schemeClr val="tx1"/>
                </a:solidFill>
              </a:rPr>
              <a:t>On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INTRODUCTION  TO CODE OF CRIMINAL PROCEDURE, 1898</a:t>
            </a:r>
          </a:p>
          <a:p>
            <a:pPr algn="ctr"/>
            <a:r>
              <a:rPr lang="en-US" sz="3600" b="1" i="1" dirty="0" smtClean="0">
                <a:solidFill>
                  <a:schemeClr val="tx1"/>
                </a:solidFill>
              </a:rPr>
              <a:t>By</a:t>
            </a:r>
          </a:p>
          <a:p>
            <a:pPr algn="ctr"/>
            <a:r>
              <a:rPr lang="en-US" sz="3600" b="1" i="1" dirty="0" err="1" smtClean="0">
                <a:solidFill>
                  <a:schemeClr val="tx1"/>
                </a:solidFill>
              </a:rPr>
              <a:t>Nizam</a:t>
            </a:r>
            <a:r>
              <a:rPr lang="en-US" sz="3600" b="1" i="1" dirty="0" smtClean="0">
                <a:solidFill>
                  <a:schemeClr val="tx1"/>
                </a:solidFill>
              </a:rPr>
              <a:t>-</a:t>
            </a:r>
            <a:r>
              <a:rPr lang="en-US" sz="3600" b="1" i="1" dirty="0" err="1" smtClean="0">
                <a:solidFill>
                  <a:schemeClr val="tx1"/>
                </a:solidFill>
              </a:rPr>
              <a:t>Ud</a:t>
            </a:r>
            <a:r>
              <a:rPr lang="en-US" sz="3600" b="1" i="1" dirty="0" smtClean="0">
                <a:solidFill>
                  <a:schemeClr val="tx1"/>
                </a:solidFill>
              </a:rPr>
              <a:t>-Din</a:t>
            </a:r>
          </a:p>
          <a:p>
            <a:pPr algn="ctr"/>
            <a:r>
              <a:rPr lang="en-US" sz="3600" b="1" i="1" dirty="0" smtClean="0">
                <a:solidFill>
                  <a:schemeClr val="tx1"/>
                </a:solidFill>
              </a:rPr>
              <a:t>Assistant Professor</a:t>
            </a:r>
            <a:endParaRPr lang="en-US" sz="3600" b="1" i="1" dirty="0">
              <a:solidFill>
                <a:schemeClr val="tx1"/>
              </a:solidFill>
            </a:endParaRPr>
          </a:p>
          <a:p>
            <a:pPr algn="ctr"/>
            <a:r>
              <a:rPr lang="en-US" sz="3600" b="1" i="1" dirty="0" smtClean="0">
                <a:solidFill>
                  <a:schemeClr val="tx1"/>
                </a:solidFill>
              </a:rPr>
              <a:t>University law  college, Quetta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770" decel="100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770" decel="100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7" dur="77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52400" y="76200"/>
            <a:ext cx="8763000" cy="1143000"/>
          </a:xfrm>
          <a:prstGeom prst="bevel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itchFamily="34" charset="0"/>
              </a:rPr>
              <a:t>CODE OF CRIMINAL PROCEDURE,1898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8915400" cy="5410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i="1" dirty="0" smtClean="0">
                <a:solidFill>
                  <a:schemeClr val="tx1"/>
                </a:solidFill>
              </a:rPr>
              <a:t>Historical background: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1"/>
                </a:solidFill>
              </a:rPr>
              <a:t>No uniform law of procedure existed previous to 1882.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1"/>
                </a:solidFill>
              </a:rPr>
              <a:t>There were separate Acts to guide criminal courts in the erstwhile province and the presidency town.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1"/>
                </a:solidFill>
              </a:rPr>
              <a:t>These Acts were replaced by the general  criminal procedure code, 1861.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1"/>
                </a:solidFill>
              </a:rPr>
              <a:t>The same was replaced by the Act x of 1872.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1"/>
                </a:solidFill>
              </a:rPr>
              <a:t>Than a uniform law for subcontinent came in 1882.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1"/>
                </a:solidFill>
              </a:rPr>
              <a:t>Which was supplemented by new code of 1898. </a:t>
            </a:r>
          </a:p>
          <a:p>
            <a:pPr>
              <a:buFont typeface="Wingdings" pitchFamily="2" charset="2"/>
              <a:buChar char="q"/>
            </a:pPr>
            <a:r>
              <a:rPr lang="en-US" sz="2800" b="1" i="1" dirty="0" smtClean="0">
                <a:solidFill>
                  <a:schemeClr val="tx1"/>
                </a:solidFill>
              </a:rPr>
              <a:t>This code form the basis of the present Criminal Procedure Code.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52400" y="76200"/>
            <a:ext cx="8763000" cy="1143000"/>
          </a:xfrm>
          <a:prstGeom prst="bevel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itchFamily="34" charset="0"/>
              </a:rPr>
              <a:t>CODE OF CRIMINAL PROCEDURE,1898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8915400" cy="5410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i="1" dirty="0" smtClean="0">
                <a:solidFill>
                  <a:schemeClr val="tx1"/>
                </a:solidFill>
              </a:rPr>
              <a:t>Historical background:</a:t>
            </a:r>
          </a:p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/>
                </a:solidFill>
              </a:rPr>
              <a:t>The code of criminal procedure underwent drastic amendments at the hands of legislature in 1923.</a:t>
            </a:r>
          </a:p>
          <a:p>
            <a:pPr>
              <a:buFont typeface="Wingdings" pitchFamily="2" charset="2"/>
              <a:buChar char="q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800" b="1" dirty="0" err="1" smtClean="0">
                <a:solidFill>
                  <a:schemeClr val="tx1"/>
                </a:solidFill>
              </a:rPr>
              <a:t>Qisas</a:t>
            </a:r>
            <a:r>
              <a:rPr lang="en-US" sz="2800" b="1" dirty="0" smtClean="0">
                <a:solidFill>
                  <a:schemeClr val="tx1"/>
                </a:solidFill>
              </a:rPr>
              <a:t> and </a:t>
            </a:r>
            <a:r>
              <a:rPr lang="en-US" sz="2800" b="1" dirty="0" err="1" smtClean="0">
                <a:solidFill>
                  <a:schemeClr val="tx1"/>
                </a:solidFill>
              </a:rPr>
              <a:t>Diyet</a:t>
            </a:r>
            <a:r>
              <a:rPr lang="en-US" sz="2800" b="1" dirty="0" smtClean="0">
                <a:solidFill>
                  <a:schemeClr val="tx1"/>
                </a:solidFill>
              </a:rPr>
              <a:t> ordinace.1990.</a:t>
            </a:r>
          </a:p>
          <a:p>
            <a:pPr>
              <a:buFont typeface="Wingdings" pitchFamily="2" charset="2"/>
              <a:buChar char="q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/>
                </a:solidFill>
              </a:rPr>
              <a:t>Large number of amendments in the ordinance 2001.</a:t>
            </a:r>
          </a:p>
          <a:p>
            <a:pPr>
              <a:buFont typeface="Wingdings" pitchFamily="2" charset="2"/>
              <a:buChar char="q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800" b="1" dirty="0" err="1" smtClean="0">
                <a:solidFill>
                  <a:schemeClr val="tx1"/>
                </a:solidFill>
              </a:rPr>
              <a:t>Gezette</a:t>
            </a:r>
            <a:r>
              <a:rPr lang="en-US" sz="2800" b="1" dirty="0" smtClean="0">
                <a:solidFill>
                  <a:schemeClr val="tx1"/>
                </a:solidFill>
              </a:rPr>
              <a:t> specify Act 1 of 2005.</a:t>
            </a:r>
          </a:p>
          <a:p>
            <a:pPr>
              <a:buFont typeface="Wingdings" pitchFamily="2" charset="2"/>
              <a:buChar char="q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/>
                </a:solidFill>
              </a:rPr>
              <a:t>Protection of women Act 2006.</a:t>
            </a:r>
          </a:p>
          <a:p>
            <a:endParaRPr lang="en-US" sz="36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52400" y="76200"/>
            <a:ext cx="8763000" cy="1143000"/>
          </a:xfrm>
          <a:prstGeom prst="bevel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itchFamily="34" charset="0"/>
              </a:rPr>
              <a:t>CODE OF CRIMINAL PROCEDURE,1898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8915400" cy="5410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600" b="1" i="1" dirty="0" smtClean="0">
                <a:solidFill>
                  <a:schemeClr val="tx1"/>
                </a:solidFill>
              </a:rPr>
              <a:t>OBJECT OF THE CODE: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Fair trial that accord with the principles of Natural Justice.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Curable irregularities.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Nullity in the eyes of law.</a:t>
            </a:r>
          </a:p>
          <a:p>
            <a:endParaRPr lang="en-US" sz="3600" b="1" i="1" dirty="0" smtClean="0">
              <a:solidFill>
                <a:schemeClr val="tx1"/>
              </a:solidFill>
            </a:endParaRPr>
          </a:p>
          <a:p>
            <a:endParaRPr lang="en-US" sz="36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52400" y="76200"/>
            <a:ext cx="8763000" cy="1143000"/>
          </a:xfrm>
          <a:prstGeom prst="bevel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itchFamily="34" charset="0"/>
              </a:rPr>
              <a:t>CODE OF CRIMINAL PROCEDURE,1898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8915400" cy="5410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Mechanism to foster cause of justice.</a:t>
            </a:r>
          </a:p>
          <a:p>
            <a:pPr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Scheme of the code.</a:t>
            </a:r>
          </a:p>
          <a:p>
            <a:pPr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An adjective law.</a:t>
            </a:r>
          </a:p>
          <a:p>
            <a:pPr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Safeguards against breach of fundamental rights.</a:t>
            </a:r>
          </a:p>
          <a:p>
            <a:pPr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tx1"/>
                </a:solidFill>
              </a:rPr>
              <a:t>Not a central law.</a:t>
            </a:r>
          </a:p>
          <a:p>
            <a:pPr>
              <a:lnSpc>
                <a:spcPct val="150000"/>
              </a:lnSpc>
            </a:pPr>
            <a:endParaRPr lang="en-US" sz="3600" b="1" i="1" dirty="0" smtClean="0">
              <a:solidFill>
                <a:schemeClr val="tx1"/>
              </a:solidFill>
            </a:endParaRPr>
          </a:p>
          <a:p>
            <a:endParaRPr lang="en-US" sz="36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52400" y="76200"/>
            <a:ext cx="8763000" cy="1143000"/>
          </a:xfrm>
          <a:prstGeom prst="bevel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itchFamily="34" charset="0"/>
              </a:rPr>
              <a:t>CODE OF CRIMINAL PROCEDURE,1898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8915400" cy="5410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i="1" dirty="0" smtClean="0">
                <a:solidFill>
                  <a:schemeClr val="tx1"/>
                </a:solidFill>
              </a:rPr>
              <a:t>Conclusion: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Code of criminal procedure, 1898 is the final code after drastic amendments in the general principle of criminal proceure,1861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It has an objective of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1.natural justice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2. Fair Trial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3. To cure irregularities.</a:t>
            </a:r>
          </a:p>
          <a:p>
            <a:endParaRPr lang="en-US" sz="3600" b="1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424878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52400" y="76200"/>
            <a:ext cx="8763000" cy="1143000"/>
          </a:xfrm>
          <a:prstGeom prst="bevel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itchFamily="34" charset="0"/>
              </a:rPr>
              <a:t>CODE OF CRIMINAL PROCEDURE,1898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8915400" cy="5410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smtClean="0">
                <a:solidFill>
                  <a:schemeClr val="tx1"/>
                </a:solidFill>
              </a:rPr>
              <a:t>Thanks.</a:t>
            </a:r>
            <a:endParaRPr lang="en-US" sz="3600" b="1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95435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273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nizam</dc:creator>
  <cp:lastModifiedBy>CK</cp:lastModifiedBy>
  <cp:revision>16</cp:revision>
  <dcterms:created xsi:type="dcterms:W3CDTF">2014-05-31T04:12:02Z</dcterms:created>
  <dcterms:modified xsi:type="dcterms:W3CDTF">2020-06-11T07:57:02Z</dcterms:modified>
</cp:coreProperties>
</file>