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4DECF-9089-4F61-892D-4E6E53C8BBDB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25A45-B038-4573-B48B-E50D3A9FF3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85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 brief history of evolutionary thought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scientific  Revolution </a:t>
            </a:r>
          </a:p>
          <a:p>
            <a:r>
              <a:rPr lang="en-US" dirty="0"/>
              <a:t>Precursors to the theory of evolution </a:t>
            </a:r>
          </a:p>
          <a:p>
            <a:r>
              <a:rPr lang="en-US" dirty="0"/>
              <a:t>The discovery of natural selection in Darwin’s shadow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36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943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French naturalist named Jean-Baptiste Lamarck (1744–1829) </a:t>
            </a:r>
            <a:r>
              <a:rPr lang="en-US" dirty="0" smtClean="0"/>
              <a:t>suggested </a:t>
            </a:r>
            <a:r>
              <a:rPr lang="en-US" dirty="0"/>
              <a:t>a dynamic relationship between species and </a:t>
            </a:r>
            <a:r>
              <a:rPr lang="en-US" dirty="0" smtClean="0"/>
              <a:t>the environment </a:t>
            </a:r>
            <a:r>
              <a:rPr lang="en-US" dirty="0"/>
              <a:t>such that if the external environment changed, an animal’s </a:t>
            </a:r>
            <a:r>
              <a:rPr lang="en-US" dirty="0" smtClean="0"/>
              <a:t>activity patterns </a:t>
            </a:r>
            <a:r>
              <a:rPr lang="en-US" dirty="0"/>
              <a:t>would also change to accommodate the new circumstances. </a:t>
            </a:r>
            <a:endParaRPr lang="en-US" dirty="0" smtClean="0"/>
          </a:p>
          <a:p>
            <a:pPr algn="just"/>
            <a:r>
              <a:rPr lang="en-US" dirty="0" smtClean="0"/>
              <a:t>This would result </a:t>
            </a:r>
            <a:r>
              <a:rPr lang="en-US" dirty="0"/>
              <a:t>in the increased or decreased use of certain body parts; consequently, </a:t>
            </a:r>
            <a:r>
              <a:rPr lang="en-US" dirty="0" smtClean="0"/>
              <a:t>those body </a:t>
            </a:r>
            <a:r>
              <a:rPr lang="en-US" dirty="0"/>
              <a:t>parts would be modified. According to Lamarck, the parts that weren’t </a:t>
            </a:r>
            <a:r>
              <a:rPr lang="en-US" dirty="0" smtClean="0"/>
              <a:t>used would </a:t>
            </a:r>
            <a:r>
              <a:rPr lang="en-US" dirty="0"/>
              <a:t>disappear over time. However, the parts that continued to be used, </a:t>
            </a:r>
            <a:r>
              <a:rPr lang="en-US" dirty="0" smtClean="0"/>
              <a:t>perhaps in </a:t>
            </a:r>
            <a:r>
              <a:rPr lang="en-US" dirty="0"/>
              <a:t>different ways, would change over time. </a:t>
            </a:r>
            <a:endParaRPr lang="en-US" dirty="0" smtClean="0"/>
          </a:p>
          <a:p>
            <a:pPr algn="just"/>
            <a:r>
              <a:rPr lang="en-US" dirty="0" smtClean="0"/>
              <a:t>Such </a:t>
            </a:r>
            <a:r>
              <a:rPr lang="en-US" dirty="0"/>
              <a:t>physical changes would occur </a:t>
            </a:r>
            <a:r>
              <a:rPr lang="en-US" dirty="0" smtClean="0"/>
              <a:t>in response </a:t>
            </a:r>
            <a:r>
              <a:rPr lang="en-US" dirty="0"/>
              <a:t>to bodily “needs,” so that if a particular part of the body felt a </a:t>
            </a:r>
            <a:r>
              <a:rPr lang="en-US" dirty="0" smtClean="0"/>
              <a:t>certain need</a:t>
            </a:r>
            <a:r>
              <a:rPr lang="en-US" dirty="0"/>
              <a:t>, “fluids and forces” would be directed to that part, and the structure would</a:t>
            </a:r>
          </a:p>
          <a:p>
            <a:pPr algn="just"/>
            <a:r>
              <a:rPr lang="en-US" dirty="0"/>
              <a:t>be modified. </a:t>
            </a:r>
            <a:endParaRPr lang="en-US" dirty="0" smtClean="0"/>
          </a:p>
          <a:p>
            <a:pPr algn="just"/>
            <a:r>
              <a:rPr lang="en-US" dirty="0" smtClean="0"/>
              <a:t>Since </a:t>
            </a:r>
            <a:r>
              <a:rPr lang="en-US" dirty="0"/>
              <a:t>the alteration would make the animal better suited to its </a:t>
            </a:r>
            <a:r>
              <a:rPr lang="en-US" dirty="0" smtClean="0"/>
              <a:t>habitat, the </a:t>
            </a:r>
            <a:r>
              <a:rPr lang="en-US" dirty="0"/>
              <a:t>new trait would be passed on to offspring.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theory is known as </a:t>
            </a:r>
            <a:r>
              <a:rPr lang="en-US" dirty="0" smtClean="0"/>
              <a:t>the </a:t>
            </a:r>
            <a:r>
              <a:rPr lang="en-US" i="1" dirty="0" smtClean="0"/>
              <a:t>inheritance </a:t>
            </a:r>
            <a:r>
              <a:rPr lang="en-US" i="1" dirty="0"/>
              <a:t>of acquired characteristics</a:t>
            </a:r>
            <a:r>
              <a:rPr lang="en-US" dirty="0"/>
              <a:t>, or the </a:t>
            </a:r>
            <a:r>
              <a:rPr lang="en-US" i="1" dirty="0"/>
              <a:t>use-disuse </a:t>
            </a:r>
            <a:r>
              <a:rPr lang="en-US" dirty="0"/>
              <a:t>theory.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1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evolutionary thought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/>
              <a:t>The discovery of evolutionary principles first took place in western Europe </a:t>
            </a:r>
            <a:r>
              <a:rPr lang="en-US" sz="2000" dirty="0" smtClean="0"/>
              <a:t>and was </a:t>
            </a:r>
            <a:r>
              <a:rPr lang="en-US" sz="2000" dirty="0"/>
              <a:t>made possible by advances in scientific thinking that date back to the </a:t>
            </a:r>
            <a:r>
              <a:rPr lang="en-US" sz="2000" dirty="0" smtClean="0"/>
              <a:t>sixteenth century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Having </a:t>
            </a:r>
            <a:r>
              <a:rPr lang="en-US" sz="2000" dirty="0"/>
              <a:t>said this, we must recognize that Western science </a:t>
            </a:r>
            <a:r>
              <a:rPr lang="en-US" sz="2000" dirty="0" smtClean="0"/>
              <a:t>borrowed many </a:t>
            </a:r>
            <a:r>
              <a:rPr lang="en-US" sz="2000" dirty="0"/>
              <a:t>of its ideas from other cultures, especially the Arabs, Indians, </a:t>
            </a:r>
            <a:r>
              <a:rPr lang="en-US" sz="2000" dirty="0" smtClean="0"/>
              <a:t>and Chinese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In </a:t>
            </a:r>
            <a:r>
              <a:rPr lang="en-US" sz="2000" dirty="0"/>
              <a:t>fact, intellectuals in these cultures and in ancient Greece had developed</a:t>
            </a:r>
          </a:p>
          <a:p>
            <a:pPr algn="just"/>
            <a:r>
              <a:rPr lang="en-US" sz="2000" dirty="0"/>
              <a:t>notions of biological evolution centuries before Charles Darwin (</a:t>
            </a:r>
            <a:r>
              <a:rPr lang="en-US" sz="2000" dirty="0" err="1" smtClean="0"/>
              <a:t>Teresi</a:t>
            </a:r>
            <a:r>
              <a:rPr lang="en-US" sz="2000" dirty="0" smtClean="0"/>
              <a:t>, 2002</a:t>
            </a:r>
            <a:r>
              <a:rPr lang="en-US" sz="2000" dirty="0"/>
              <a:t>), but they never formulated them into a cohesive theory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/>
              <a:t>The Greek philosopher Thales of </a:t>
            </a:r>
            <a:r>
              <a:rPr lang="en-US" sz="2000" dirty="0" smtClean="0"/>
              <a:t>Miletus (c</a:t>
            </a:r>
            <a:r>
              <a:rPr lang="en-US" sz="2000" dirty="0"/>
              <a:t>. 636–546 </a:t>
            </a:r>
            <a:r>
              <a:rPr lang="en-US" sz="2000" dirty="0" err="1"/>
              <a:t>b.c.</a:t>
            </a:r>
            <a:r>
              <a:rPr lang="en-US" sz="2000" dirty="0"/>
              <a:t>) attempted to understand the origin and </a:t>
            </a:r>
            <a:r>
              <a:rPr lang="en-US" sz="2000" dirty="0" smtClean="0"/>
              <a:t>the existence </a:t>
            </a:r>
            <a:r>
              <a:rPr lang="en-US" sz="2000" dirty="0"/>
              <a:t>of the world without reference to mythology. </a:t>
            </a:r>
            <a:endParaRPr lang="en-US" sz="2000" dirty="0" smtClean="0"/>
          </a:p>
          <a:p>
            <a:pPr algn="just"/>
            <a:r>
              <a:rPr lang="en-US" sz="2000" dirty="0" smtClean="0"/>
              <a:t>He</a:t>
            </a:r>
            <a:r>
              <a:rPr lang="en-US" sz="2000" dirty="0"/>
              <a:t> </a:t>
            </a:r>
            <a:r>
              <a:rPr lang="en-US" sz="2000" dirty="0" smtClean="0"/>
              <a:t>argued </a:t>
            </a:r>
            <a:r>
              <a:rPr lang="en-US" sz="2000" dirty="0"/>
              <a:t>that life originated in the sea and that humans </a:t>
            </a:r>
            <a:r>
              <a:rPr lang="en-US" sz="2000" dirty="0" smtClean="0"/>
              <a:t>initially were </a:t>
            </a:r>
            <a:r>
              <a:rPr lang="en-US" sz="2000" dirty="0"/>
              <a:t>fishlike, eventually moving onto dry land </a:t>
            </a:r>
            <a:r>
              <a:rPr lang="en-US" sz="2000" dirty="0" smtClean="0"/>
              <a:t>and evolving </a:t>
            </a:r>
            <a:r>
              <a:rPr lang="en-US" sz="2000" dirty="0"/>
              <a:t>into mammals.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91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Continued…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After Thales we don’t find as such theories explaining the evolutionary thought because of the dominance of religious views until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 when some geologist tried to explain the origin and measure the age of the earth, but there ideas were also based on the religious thought. </a:t>
            </a:r>
          </a:p>
          <a:p>
            <a:pPr algn="just"/>
            <a:r>
              <a:rPr lang="en-US" sz="2000" dirty="0" smtClean="0"/>
              <a:t>Charles </a:t>
            </a:r>
            <a:r>
              <a:rPr lang="en-US" sz="2000" dirty="0"/>
              <a:t>Darwin was the first person to explain the basic mechanics of </a:t>
            </a:r>
            <a:r>
              <a:rPr lang="en-US" sz="2000" dirty="0" smtClean="0"/>
              <a:t>the evolutionary </a:t>
            </a:r>
            <a:r>
              <a:rPr lang="en-US" sz="2000" dirty="0"/>
              <a:t>process. </a:t>
            </a:r>
            <a:endParaRPr lang="en-US" sz="2000" dirty="0" smtClean="0"/>
          </a:p>
          <a:p>
            <a:pPr algn="just"/>
            <a:r>
              <a:rPr lang="en-US" sz="2000" dirty="0" smtClean="0"/>
              <a:t>But </a:t>
            </a:r>
            <a:r>
              <a:rPr lang="en-US" sz="2000" dirty="0"/>
              <a:t>while he was developing his theory of </a:t>
            </a:r>
            <a:r>
              <a:rPr lang="en-US" sz="2000" b="1" dirty="0"/>
              <a:t>natural </a:t>
            </a:r>
            <a:r>
              <a:rPr lang="en-US" sz="2000" b="1" dirty="0" smtClean="0"/>
              <a:t>selection</a:t>
            </a:r>
            <a:r>
              <a:rPr lang="en-US" sz="2000" dirty="0" smtClean="0"/>
              <a:t>, a </a:t>
            </a:r>
            <a:r>
              <a:rPr lang="en-US" sz="2000" dirty="0"/>
              <a:t>Scottish naturalist named Alfred </a:t>
            </a:r>
            <a:r>
              <a:rPr lang="en-US" sz="2000" dirty="0" err="1"/>
              <a:t>Russel</a:t>
            </a:r>
            <a:r>
              <a:rPr lang="en-US" sz="2000" dirty="0"/>
              <a:t> Wallace independently </a:t>
            </a:r>
            <a:r>
              <a:rPr lang="en-US" sz="2000" dirty="0" smtClean="0"/>
              <a:t>reached the </a:t>
            </a:r>
            <a:r>
              <a:rPr lang="en-US" sz="2000" dirty="0"/>
              <a:t>same conclusion. </a:t>
            </a:r>
            <a:endParaRPr lang="en-US" sz="2000" dirty="0" smtClean="0"/>
          </a:p>
          <a:p>
            <a:pPr algn="just"/>
            <a:r>
              <a:rPr lang="en-US" sz="2000" dirty="0" smtClean="0"/>
              <a:t>The </a:t>
            </a:r>
            <a:r>
              <a:rPr lang="en-US" sz="2000" dirty="0"/>
              <a:t>fact that natural selection, the single most </a:t>
            </a:r>
            <a:r>
              <a:rPr lang="en-US" sz="2000" dirty="0" smtClean="0"/>
              <a:t>important force </a:t>
            </a:r>
            <a:r>
              <a:rPr lang="en-US" sz="2000" dirty="0"/>
              <a:t>of evolutionary change, was proposed at more or less the same time by </a:t>
            </a:r>
            <a:r>
              <a:rPr lang="en-US" sz="2000" dirty="0" smtClean="0"/>
              <a:t>two British </a:t>
            </a:r>
            <a:r>
              <a:rPr lang="en-US" sz="2000" dirty="0"/>
              <a:t>men in the mid-nineteenth century may seem like a strange coincidence.</a:t>
            </a:r>
          </a:p>
          <a:p>
            <a:pPr algn="just"/>
            <a:r>
              <a:rPr lang="en-US" sz="2000" dirty="0"/>
              <a:t>But actually, if Darwin and Wallace hadn’t made their simultaneous discoveries,</a:t>
            </a:r>
          </a:p>
          <a:p>
            <a:pPr algn="just"/>
            <a:r>
              <a:rPr lang="en-US" sz="2000" dirty="0"/>
              <a:t>someone else soon would have, and that someone would probably have </a:t>
            </a:r>
            <a:r>
              <a:rPr lang="en-US" sz="2000" dirty="0" smtClean="0"/>
              <a:t>been British </a:t>
            </a:r>
            <a:r>
              <a:rPr lang="en-US" sz="2000" dirty="0"/>
              <a:t>or French. </a:t>
            </a:r>
            <a:endParaRPr lang="en-US" sz="2000" dirty="0" smtClean="0"/>
          </a:p>
          <a:p>
            <a:pPr algn="just"/>
            <a:r>
              <a:rPr lang="en-US" sz="2000" dirty="0" smtClean="0"/>
              <a:t>That’s </a:t>
            </a:r>
            <a:r>
              <a:rPr lang="en-US" sz="2000" dirty="0"/>
              <a:t>because the groundwork had already been laid in </a:t>
            </a:r>
            <a:r>
              <a:rPr lang="en-US" sz="2000" dirty="0" smtClean="0"/>
              <a:t>Britain and </a:t>
            </a:r>
            <a:r>
              <a:rPr lang="en-US" sz="2000" dirty="0"/>
              <a:t>France, and many scientists there were prepared to accept explanations </a:t>
            </a:r>
            <a:r>
              <a:rPr lang="en-US" sz="2000" dirty="0" smtClean="0"/>
              <a:t>of biological </a:t>
            </a:r>
            <a:r>
              <a:rPr lang="en-US" sz="2000" dirty="0"/>
              <a:t>change that would have been unacceptable even 25 years before.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9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scientific revolution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867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In Europe during the Renaissance (after c. 1450 </a:t>
            </a:r>
            <a:r>
              <a:rPr lang="en-US" dirty="0" err="1"/>
              <a:t>a.d.</a:t>
            </a:r>
            <a:r>
              <a:rPr lang="en-US" dirty="0"/>
              <a:t>), </a:t>
            </a:r>
            <a:r>
              <a:rPr lang="en-US" dirty="0" smtClean="0"/>
              <a:t>scientific discoveries </a:t>
            </a:r>
            <a:r>
              <a:rPr lang="en-US" dirty="0"/>
              <a:t>began to challenge conceptions </a:t>
            </a:r>
            <a:r>
              <a:rPr lang="en-US" dirty="0" smtClean="0"/>
              <a:t>about both </a:t>
            </a:r>
            <a:r>
              <a:rPr lang="en-US" dirty="0"/>
              <a:t>the age of the Earth and humanity’s </a:t>
            </a:r>
            <a:r>
              <a:rPr lang="en-US" dirty="0" smtClean="0"/>
              <a:t>relationship to </a:t>
            </a:r>
            <a:r>
              <a:rPr lang="en-US" dirty="0"/>
              <a:t>the rest of the universe. </a:t>
            </a:r>
            <a:endParaRPr lang="en-US" dirty="0" smtClean="0"/>
          </a:p>
          <a:p>
            <a:pPr algn="just"/>
            <a:r>
              <a:rPr lang="en-US" dirty="0" smtClean="0"/>
              <a:t>Copernicus </a:t>
            </a:r>
            <a:r>
              <a:rPr lang="en-US" dirty="0"/>
              <a:t>and Galileo </a:t>
            </a:r>
            <a:r>
              <a:rPr lang="en-US" dirty="0" smtClean="0"/>
              <a:t>presented the </a:t>
            </a:r>
            <a:r>
              <a:rPr lang="en-US" dirty="0"/>
              <a:t>then novel idea that the Earth was not </a:t>
            </a:r>
            <a:r>
              <a:rPr lang="en-US" dirty="0" smtClean="0"/>
              <a:t>circled by </a:t>
            </a:r>
            <a:r>
              <a:rPr lang="en-US" dirty="0"/>
              <a:t>the celestial bodies, but rather was just one of </a:t>
            </a:r>
            <a:r>
              <a:rPr lang="en-US" dirty="0" smtClean="0"/>
              <a:t>several planets </a:t>
            </a:r>
            <a:r>
              <a:rPr lang="en-US" dirty="0"/>
              <a:t>revolving around the sun. </a:t>
            </a:r>
            <a:endParaRPr lang="en-US" dirty="0" smtClean="0"/>
          </a:p>
          <a:p>
            <a:pPr algn="just"/>
            <a:r>
              <a:rPr lang="en-US" dirty="0" smtClean="0"/>
              <a:t>As </a:t>
            </a:r>
            <a:r>
              <a:rPr lang="en-US" dirty="0"/>
              <a:t>this idea </a:t>
            </a:r>
            <a:r>
              <a:rPr lang="en-US" dirty="0" smtClean="0"/>
              <a:t>became accepted</a:t>
            </a:r>
            <a:r>
              <a:rPr lang="en-US" dirty="0"/>
              <a:t>, humans could no longer view themselves </a:t>
            </a:r>
            <a:r>
              <a:rPr lang="en-US" dirty="0" smtClean="0"/>
              <a:t>and their </a:t>
            </a:r>
            <a:r>
              <a:rPr lang="en-US" dirty="0"/>
              <a:t>planet as the center of the universe, which had </a:t>
            </a:r>
            <a:r>
              <a:rPr lang="en-US" dirty="0" smtClean="0"/>
              <a:t>been the </a:t>
            </a:r>
            <a:r>
              <a:rPr lang="en-US" dirty="0"/>
              <a:t>traditional belief.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shift in cosmological </a:t>
            </a:r>
            <a:r>
              <a:rPr lang="en-US" dirty="0" smtClean="0"/>
              <a:t>thinking set </a:t>
            </a:r>
            <a:r>
              <a:rPr lang="en-US" dirty="0"/>
              <a:t>the stage for entirely new views of </a:t>
            </a:r>
            <a:r>
              <a:rPr lang="en-US" dirty="0" smtClean="0"/>
              <a:t>humanity’s links </a:t>
            </a:r>
            <a:r>
              <a:rPr lang="en-US" dirty="0"/>
              <a:t>to the rest of the natural world. </a:t>
            </a:r>
            <a:endParaRPr lang="en-US" dirty="0" smtClean="0"/>
          </a:p>
          <a:p>
            <a:pPr algn="just"/>
            <a:r>
              <a:rPr lang="en-US" dirty="0" smtClean="0"/>
              <a:t>New developments in </a:t>
            </a:r>
            <a:r>
              <a:rPr lang="en-US" dirty="0"/>
              <a:t>the geological sciences began to radically revise </a:t>
            </a:r>
            <a:r>
              <a:rPr lang="en-US" dirty="0" smtClean="0"/>
              <a:t>the estimates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the age of the Earth, which contradicted </a:t>
            </a:r>
            <a:r>
              <a:rPr lang="en-US" dirty="0" smtClean="0"/>
              <a:t>a literal </a:t>
            </a:r>
            <a:r>
              <a:rPr lang="en-US" dirty="0"/>
              <a:t>reading of the biblical account of creation. </a:t>
            </a:r>
            <a:endParaRPr lang="en-US" dirty="0" smtClean="0"/>
          </a:p>
          <a:p>
            <a:pPr algn="just"/>
            <a:r>
              <a:rPr lang="en-US" dirty="0" smtClean="0"/>
              <a:t>These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other scientific discoveries in astronomy, </a:t>
            </a:r>
            <a:r>
              <a:rPr lang="en-US" dirty="0" smtClean="0"/>
              <a:t>biology, chemistry</a:t>
            </a:r>
            <a:r>
              <a:rPr lang="en-US" dirty="0"/>
              <a:t>, physics, and mathematics dramatically </a:t>
            </a:r>
            <a:r>
              <a:rPr lang="en-US" dirty="0" smtClean="0"/>
              <a:t>transformed Western </a:t>
            </a:r>
            <a:r>
              <a:rPr lang="en-US" dirty="0"/>
              <a:t>thought, including ideas about </a:t>
            </a:r>
            <a:r>
              <a:rPr lang="en-US" dirty="0" smtClean="0"/>
              <a:t>humankind.</a:t>
            </a:r>
          </a:p>
          <a:p>
            <a:pPr algn="just"/>
            <a:r>
              <a:rPr lang="en-US" dirty="0"/>
              <a:t>Among the most dramatic ideas to result from the scientific</a:t>
            </a:r>
          </a:p>
          <a:p>
            <a:pPr algn="just"/>
            <a:r>
              <a:rPr lang="en-US" dirty="0"/>
              <a:t>revolution was the theory of </a:t>
            </a:r>
            <a:r>
              <a:rPr lang="en-US" dirty="0" smtClean="0"/>
              <a:t>evolution. 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1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Continued.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943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Catastrophism versus Uniformitarianism </a:t>
            </a:r>
          </a:p>
          <a:p>
            <a:pPr algn="just"/>
            <a:r>
              <a:rPr lang="en-US" dirty="0"/>
              <a:t>The pre-Renaissance view of a static universe and of </a:t>
            </a:r>
            <a:r>
              <a:rPr lang="en-US" dirty="0" smtClean="0"/>
              <a:t>an Earth </a:t>
            </a:r>
            <a:r>
              <a:rPr lang="en-US" dirty="0"/>
              <a:t>a few thousand years old with unchanging </a:t>
            </a:r>
            <a:r>
              <a:rPr lang="en-US" dirty="0" smtClean="0"/>
              <a:t>species posed </a:t>
            </a:r>
            <a:r>
              <a:rPr lang="en-US" dirty="0"/>
              <a:t>problems for early geologists and naturalists (a </a:t>
            </a:r>
            <a:r>
              <a:rPr lang="en-US" dirty="0" smtClean="0"/>
              <a:t>term used </a:t>
            </a:r>
            <a:r>
              <a:rPr lang="en-US" dirty="0"/>
              <a:t>at that time to refer to biologists), who were </a:t>
            </a:r>
            <a:r>
              <a:rPr lang="en-US" dirty="0" smtClean="0"/>
              <a:t>beginning to </a:t>
            </a:r>
            <a:r>
              <a:rPr lang="en-US" dirty="0"/>
              <a:t>study the thick layers of stone that cover the </a:t>
            </a:r>
            <a:r>
              <a:rPr lang="en-US" dirty="0" smtClean="0"/>
              <a:t>earth and </a:t>
            </a:r>
            <a:r>
              <a:rPr lang="en-US" dirty="0"/>
              <a:t>the fossilized remains they contained. </a:t>
            </a:r>
            <a:endParaRPr lang="en-US" dirty="0" smtClean="0"/>
          </a:p>
          <a:p>
            <a:pPr algn="just"/>
            <a:r>
              <a:rPr lang="en-US" dirty="0" smtClean="0"/>
              <a:t>Many </a:t>
            </a:r>
            <a:r>
              <a:rPr lang="en-US" dirty="0"/>
              <a:t>of </a:t>
            </a:r>
            <a:r>
              <a:rPr lang="en-US" dirty="0" smtClean="0"/>
              <a:t>the forms </a:t>
            </a:r>
            <a:r>
              <a:rPr lang="en-US" dirty="0"/>
              <a:t>of life represented in these fossils were unlike </a:t>
            </a:r>
            <a:r>
              <a:rPr lang="en-US" dirty="0" smtClean="0"/>
              <a:t>any living species. </a:t>
            </a:r>
          </a:p>
          <a:p>
            <a:pPr algn="just"/>
            <a:r>
              <a:rPr lang="en-US" dirty="0"/>
              <a:t>As evidence for the great antiquity of the Earth and </a:t>
            </a:r>
            <a:r>
              <a:rPr lang="en-US" dirty="0" smtClean="0"/>
              <a:t>for many </a:t>
            </a:r>
            <a:r>
              <a:rPr lang="en-US" dirty="0"/>
              <a:t>extinct animal species accumulated, some </a:t>
            </a:r>
            <a:r>
              <a:rPr lang="en-US" dirty="0" smtClean="0"/>
              <a:t>scholars proposed </a:t>
            </a:r>
            <a:r>
              <a:rPr lang="en-US" dirty="0"/>
              <a:t>theories that attempted to reconcile the </a:t>
            </a:r>
            <a:r>
              <a:rPr lang="en-US" dirty="0" smtClean="0"/>
              <a:t>geological and </a:t>
            </a:r>
            <a:r>
              <a:rPr lang="en-US" dirty="0"/>
              <a:t>fossil records with the biblical account of Genesis. </a:t>
            </a:r>
            <a:endParaRPr lang="en-US" dirty="0" smtClean="0"/>
          </a:p>
          <a:p>
            <a:pPr algn="just"/>
            <a:r>
              <a:rPr lang="en-US" dirty="0" smtClean="0"/>
              <a:t>One</a:t>
            </a:r>
            <a:r>
              <a:rPr lang="en-US" dirty="0"/>
              <a:t> </a:t>
            </a:r>
            <a:r>
              <a:rPr lang="en-US" dirty="0" smtClean="0"/>
              <a:t>interpretation </a:t>
            </a:r>
            <a:r>
              <a:rPr lang="en-US" dirty="0"/>
              <a:t>was presented by Georges Chrétien Léopold</a:t>
            </a:r>
          </a:p>
          <a:p>
            <a:pPr algn="just"/>
            <a:r>
              <a:rPr lang="fr-FR" dirty="0"/>
              <a:t>Frédéric Dagobert Cuvier (1769–1832), a French </a:t>
            </a:r>
            <a:r>
              <a:rPr lang="fr-FR" dirty="0" err="1"/>
              <a:t>naturalist</a:t>
            </a:r>
            <a:endParaRPr lang="fr-FR" dirty="0"/>
          </a:p>
          <a:p>
            <a:pPr algn="just"/>
            <a:r>
              <a:rPr lang="en-US" dirty="0"/>
              <a:t>who is sometimes called the father of zoology (</a:t>
            </a:r>
            <a:r>
              <a:rPr lang="en-US" dirty="0" err="1"/>
              <a:t>Rudwick</a:t>
            </a:r>
            <a:endParaRPr lang="en-US" dirty="0"/>
          </a:p>
          <a:p>
            <a:pPr algn="just"/>
            <a:r>
              <a:rPr lang="en-US" dirty="0"/>
              <a:t>1997).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8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Georges Cuvier</a:t>
            </a:r>
            <a:r>
              <a:rPr lang="en-US" dirty="0" smtClean="0"/>
              <a:t>,</a:t>
            </a:r>
            <a:r>
              <a:rPr lang="en-US" dirty="0"/>
              <a:t> proposed the geological theory known </a:t>
            </a:r>
            <a:r>
              <a:rPr lang="en-US" dirty="0" smtClean="0"/>
              <a:t>as </a:t>
            </a:r>
            <a:r>
              <a:rPr lang="en-US" b="1" dirty="0" smtClean="0"/>
              <a:t>catastrophism</a:t>
            </a:r>
            <a:r>
              <a:rPr lang="en-US" dirty="0"/>
              <a:t>, which reasoned that the Earth had been </a:t>
            </a:r>
            <a:r>
              <a:rPr lang="en-US" dirty="0" smtClean="0"/>
              <a:t>created and </a:t>
            </a:r>
            <a:r>
              <a:rPr lang="en-US" dirty="0"/>
              <a:t>destroyed multiple times.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extinct species </a:t>
            </a:r>
            <a:r>
              <a:rPr lang="en-US" dirty="0" smtClean="0"/>
              <a:t>represented in </a:t>
            </a:r>
            <a:r>
              <a:rPr lang="en-US" dirty="0"/>
              <a:t>the fossil record had disappeared through a </a:t>
            </a:r>
            <a:r>
              <a:rPr lang="en-US" dirty="0" smtClean="0"/>
              <a:t>series of </a:t>
            </a:r>
            <a:r>
              <a:rPr lang="en-US" dirty="0"/>
              <a:t>catastrophes of divine origin. </a:t>
            </a:r>
            <a:endParaRPr lang="en-US" dirty="0" smtClean="0"/>
          </a:p>
          <a:p>
            <a:pPr algn="just"/>
            <a:r>
              <a:rPr lang="en-US" dirty="0" smtClean="0"/>
              <a:t>Some </a:t>
            </a:r>
            <a:r>
              <a:rPr lang="en-US" dirty="0"/>
              <a:t>species of </a:t>
            </a:r>
            <a:r>
              <a:rPr lang="en-US" dirty="0" smtClean="0"/>
              <a:t>animals might </a:t>
            </a:r>
            <a:r>
              <a:rPr lang="en-US" dirty="0"/>
              <a:t>survive these events, just as the account of </a:t>
            </a:r>
            <a:r>
              <a:rPr lang="en-US" dirty="0" smtClean="0"/>
              <a:t>creation in </a:t>
            </a:r>
            <a:r>
              <a:rPr lang="en-US" dirty="0"/>
              <a:t>the Book of Genesis recounted that animals collected </a:t>
            </a:r>
            <a:r>
              <a:rPr lang="en-US" dirty="0" smtClean="0"/>
              <a:t>by Noah </a:t>
            </a:r>
            <a:r>
              <a:rPr lang="en-US" dirty="0"/>
              <a:t>and taken aboard the ark survived the biblical flood.</a:t>
            </a:r>
          </a:p>
          <a:p>
            <a:pPr algn="just"/>
            <a:r>
              <a:rPr lang="en-US" dirty="0"/>
              <a:t>The new species of animals that appeared in the </a:t>
            </a:r>
            <a:r>
              <a:rPr lang="en-US" dirty="0" smtClean="0"/>
              <a:t>following layers </a:t>
            </a:r>
            <a:r>
              <a:rPr lang="en-US" dirty="0"/>
              <a:t>represented a new creation event. </a:t>
            </a:r>
            <a:endParaRPr lang="en-US" dirty="0" smtClean="0"/>
          </a:p>
          <a:p>
            <a:pPr algn="just"/>
            <a:r>
              <a:rPr lang="en-US" dirty="0" smtClean="0"/>
              <a:t>Catastrophism became the </a:t>
            </a:r>
            <a:r>
              <a:rPr lang="en-US" dirty="0"/>
              <a:t>best-known geological explanation consistent </a:t>
            </a:r>
            <a:r>
              <a:rPr lang="en-US" dirty="0" smtClean="0"/>
              <a:t>with the </a:t>
            </a:r>
            <a:r>
              <a:rPr lang="en-US" dirty="0"/>
              <a:t>literal interpretation of the biblical account of </a:t>
            </a:r>
            <a:r>
              <a:rPr lang="en-US" dirty="0" smtClean="0"/>
              <a:t>creation. 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36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/>
              <a:t>Other geologists challenged catastrophism and the </a:t>
            </a:r>
            <a:r>
              <a:rPr lang="en-US" dirty="0" smtClean="0"/>
              <a:t>rigidity of </a:t>
            </a:r>
            <a:r>
              <a:rPr lang="en-US" dirty="0"/>
              <a:t>nature through scientific studies. They noted </a:t>
            </a:r>
            <a:r>
              <a:rPr lang="en-US" dirty="0" smtClean="0"/>
              <a:t>evidence that </a:t>
            </a:r>
            <a:r>
              <a:rPr lang="en-US" dirty="0"/>
              <a:t>suggested the Earth changed through </a:t>
            </a:r>
            <a:r>
              <a:rPr lang="en-US" dirty="0" smtClean="0"/>
              <a:t>gradual, natural </a:t>
            </a:r>
            <a:r>
              <a:rPr lang="en-US" dirty="0"/>
              <a:t>processes that were still </a:t>
            </a:r>
            <a:r>
              <a:rPr lang="en-US" dirty="0" smtClean="0"/>
              <a:t>observable </a:t>
            </a:r>
          </a:p>
          <a:p>
            <a:pPr algn="just"/>
            <a:r>
              <a:rPr lang="en-US" dirty="0" smtClean="0"/>
              <a:t>They </a:t>
            </a:r>
            <a:r>
              <a:rPr lang="en-US" dirty="0"/>
              <a:t>noted </a:t>
            </a:r>
            <a:r>
              <a:rPr lang="en-US" dirty="0" smtClean="0"/>
              <a:t>evidence that </a:t>
            </a:r>
            <a:r>
              <a:rPr lang="en-US" dirty="0"/>
              <a:t>suggested the Earth changed through </a:t>
            </a:r>
            <a:r>
              <a:rPr lang="en-US" dirty="0" smtClean="0"/>
              <a:t>gradual, natural </a:t>
            </a:r>
            <a:r>
              <a:rPr lang="en-US" dirty="0"/>
              <a:t>processes that were still observable. This </a:t>
            </a:r>
            <a:r>
              <a:rPr lang="en-US" dirty="0" smtClean="0"/>
              <a:t>view, which </a:t>
            </a:r>
            <a:r>
              <a:rPr lang="en-US" dirty="0"/>
              <a:t>provided the basis for later geological </a:t>
            </a:r>
            <a:r>
              <a:rPr lang="en-US" dirty="0" smtClean="0"/>
              <a:t>interpretations, became </a:t>
            </a:r>
            <a:r>
              <a:rPr lang="en-US" dirty="0"/>
              <a:t>known as </a:t>
            </a:r>
            <a:r>
              <a:rPr lang="en-US" b="1" dirty="0"/>
              <a:t>uniformitarianism </a:t>
            </a:r>
            <a:r>
              <a:rPr lang="en-US" dirty="0"/>
              <a:t>(</a:t>
            </a:r>
            <a:r>
              <a:rPr lang="en-US" dirty="0" err="1" smtClean="0"/>
              <a:t>Repcheck</a:t>
            </a:r>
            <a:r>
              <a:rPr lang="en-US" dirty="0"/>
              <a:t> </a:t>
            </a:r>
            <a:r>
              <a:rPr lang="en-US" dirty="0" smtClean="0"/>
              <a:t>2003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/>
              <a:t>of the first proponents of this perspective </a:t>
            </a:r>
            <a:r>
              <a:rPr lang="en-US" dirty="0" smtClean="0"/>
              <a:t>was the </a:t>
            </a:r>
            <a:r>
              <a:rPr lang="en-US" dirty="0"/>
              <a:t>French naturalist and keeper of the king’s </a:t>
            </a:r>
            <a:r>
              <a:rPr lang="en-US" dirty="0" smtClean="0"/>
              <a:t>gardens, </a:t>
            </a:r>
            <a:r>
              <a:rPr lang="fr-FR" dirty="0" smtClean="0"/>
              <a:t>Georges-Louis </a:t>
            </a:r>
            <a:r>
              <a:rPr lang="fr-FR" dirty="0"/>
              <a:t>Leclerc, the Comte de Buffon (1707–1788).</a:t>
            </a:r>
          </a:p>
          <a:p>
            <a:pPr algn="just"/>
            <a:r>
              <a:rPr lang="en-US" dirty="0"/>
              <a:t>In 1774, Buffon theorized that the Earth changed </a:t>
            </a:r>
            <a:r>
              <a:rPr lang="en-US" dirty="0" smtClean="0"/>
              <a:t>through gradual</a:t>
            </a:r>
            <a:r>
              <a:rPr lang="en-US" dirty="0"/>
              <a:t>, natural processes that were still observable. </a:t>
            </a:r>
            <a:endParaRPr lang="en-US" dirty="0" smtClean="0"/>
          </a:p>
          <a:p>
            <a:pPr algn="just"/>
            <a:r>
              <a:rPr lang="en-US" dirty="0" smtClean="0"/>
              <a:t>He proposed </a:t>
            </a:r>
            <a:r>
              <a:rPr lang="en-US" dirty="0"/>
              <a:t>that rivers had created canyons, waves </a:t>
            </a:r>
            <a:r>
              <a:rPr lang="en-US" dirty="0" smtClean="0"/>
              <a:t>had changed </a:t>
            </a:r>
            <a:r>
              <a:rPr lang="en-US" dirty="0"/>
              <a:t>shorelines, and other forces had transformed </a:t>
            </a:r>
            <a:r>
              <a:rPr lang="en-US" dirty="0" smtClean="0"/>
              <a:t>the features </a:t>
            </a:r>
            <a:r>
              <a:rPr lang="en-US" dirty="0"/>
              <a:t>of the </a:t>
            </a:r>
            <a:r>
              <a:rPr lang="en-US" dirty="0" smtClean="0"/>
              <a:t>Earth .</a:t>
            </a:r>
          </a:p>
          <a:p>
            <a:pPr algn="just"/>
            <a:r>
              <a:rPr lang="en-US" dirty="0" smtClean="0"/>
              <a:t>As </a:t>
            </a:r>
            <a:r>
              <a:rPr lang="en-US" dirty="0"/>
              <a:t>information on the geological record </a:t>
            </a:r>
            <a:r>
              <a:rPr lang="en-US" dirty="0" smtClean="0"/>
              <a:t>accumulated, the </a:t>
            </a:r>
            <a:r>
              <a:rPr lang="en-US" dirty="0"/>
              <a:t>uniformitarian view eventually became the </a:t>
            </a:r>
            <a:r>
              <a:rPr lang="en-US" dirty="0" smtClean="0"/>
              <a:t>mainstream position </a:t>
            </a:r>
            <a:r>
              <a:rPr lang="en-US" dirty="0"/>
              <a:t>in geology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 1795, James Hutton, in his </a:t>
            </a:r>
            <a:r>
              <a:rPr lang="en-US" dirty="0" smtClean="0"/>
              <a:t>landmark book </a:t>
            </a:r>
            <a:r>
              <a:rPr lang="en-US" i="1" dirty="0"/>
              <a:t>Theory of the Earth</a:t>
            </a:r>
            <a:r>
              <a:rPr lang="en-US" dirty="0"/>
              <a:t>, explained how natural </a:t>
            </a:r>
            <a:r>
              <a:rPr lang="en-US" dirty="0" smtClean="0"/>
              <a:t>processes of </a:t>
            </a:r>
            <a:r>
              <a:rPr lang="en-US" dirty="0"/>
              <a:t>erosion and deposition of sediments had formed </a:t>
            </a:r>
            <a:r>
              <a:rPr lang="en-US" dirty="0" smtClean="0"/>
              <a:t>the various </a:t>
            </a:r>
            <a:r>
              <a:rPr lang="en-US" dirty="0"/>
              <a:t>geological strata of the Earth.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1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In his book, he estimated that the Earth was </a:t>
            </a:r>
            <a:r>
              <a:rPr lang="en-US" dirty="0" smtClean="0"/>
              <a:t>at least </a:t>
            </a:r>
            <a:r>
              <a:rPr lang="en-US" dirty="0"/>
              <a:t>several million years old. In 1833, the English </a:t>
            </a:r>
            <a:r>
              <a:rPr lang="en-US" dirty="0" smtClean="0"/>
              <a:t>scholar, Charles </a:t>
            </a:r>
            <a:r>
              <a:rPr lang="en-US" dirty="0"/>
              <a:t>Lyell (1797–1875), noted by some as the father </a:t>
            </a:r>
            <a:r>
              <a:rPr lang="en-US" dirty="0" smtClean="0"/>
              <a:t>of modern </a:t>
            </a:r>
            <a:r>
              <a:rPr lang="en-US" dirty="0"/>
              <a:t>geology, reinforced the uniformitarian view. </a:t>
            </a:r>
            <a:endParaRPr lang="en-US" dirty="0" smtClean="0"/>
          </a:p>
          <a:p>
            <a:pPr algn="just"/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his </a:t>
            </a:r>
            <a:r>
              <a:rPr lang="en-US" i="1" dirty="0"/>
              <a:t>Principles of Geology</a:t>
            </a:r>
            <a:r>
              <a:rPr lang="en-US" dirty="0"/>
              <a:t>, Lyell discussed natural </a:t>
            </a:r>
            <a:r>
              <a:rPr lang="en-US" dirty="0" smtClean="0"/>
              <a:t>processes, such </a:t>
            </a:r>
            <a:r>
              <a:rPr lang="en-US" dirty="0"/>
              <a:t>as volcanoes, earthquakes, glaciers, erosion, and </a:t>
            </a:r>
            <a:r>
              <a:rPr lang="en-US" dirty="0" smtClean="0"/>
              <a:t>decomposition that </a:t>
            </a:r>
            <a:r>
              <a:rPr lang="en-US" dirty="0"/>
              <a:t>shaped the geological </a:t>
            </a:r>
            <a:r>
              <a:rPr lang="en-US" dirty="0" smtClean="0"/>
              <a:t>landscape.</a:t>
            </a:r>
          </a:p>
          <a:p>
            <a:pPr algn="just"/>
            <a:r>
              <a:rPr lang="en-US" dirty="0"/>
              <a:t>He also argued </a:t>
            </a:r>
            <a:r>
              <a:rPr lang="en-US" dirty="0" smtClean="0"/>
              <a:t>that scientists </a:t>
            </a:r>
            <a:r>
              <a:rPr lang="en-US" dirty="0"/>
              <a:t>could deduce the age of the Earth from the </a:t>
            </a:r>
            <a:r>
              <a:rPr lang="en-US" dirty="0" smtClean="0"/>
              <a:t>rate at </a:t>
            </a:r>
            <a:r>
              <a:rPr lang="en-US" dirty="0"/>
              <a:t>which sediments are deposited and by measuring </a:t>
            </a:r>
            <a:r>
              <a:rPr lang="en-US" dirty="0" smtClean="0"/>
              <a:t>the thickness </a:t>
            </a:r>
            <a:r>
              <a:rPr lang="en-US" dirty="0"/>
              <a:t>of rocks. </a:t>
            </a:r>
            <a:endParaRPr lang="en-US" dirty="0" smtClean="0"/>
          </a:p>
          <a:p>
            <a:pPr algn="just"/>
            <a:r>
              <a:rPr lang="en-US" dirty="0" smtClean="0"/>
              <a:t>Through </a:t>
            </a:r>
            <a:r>
              <a:rPr lang="en-US" dirty="0"/>
              <a:t>these measurements, Lyell </a:t>
            </a:r>
            <a:r>
              <a:rPr lang="en-US" dirty="0" smtClean="0"/>
              <a:t>also concluded </a:t>
            </a:r>
            <a:r>
              <a:rPr lang="en-US" dirty="0"/>
              <a:t>that the Earth was millions of years old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The uniformitarian </a:t>
            </a:r>
            <a:r>
              <a:rPr lang="en-US" dirty="0" smtClean="0"/>
              <a:t>view  thus </a:t>
            </a:r>
            <a:r>
              <a:rPr lang="en-US" dirty="0"/>
              <a:t>set the stage for an entirely new way of </a:t>
            </a:r>
            <a:r>
              <a:rPr lang="en-US" dirty="0" smtClean="0"/>
              <a:t>envisioning the </a:t>
            </a:r>
            <a:r>
              <a:rPr lang="en-US" dirty="0"/>
              <a:t>universe, the Earth, and the living forms on the planet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55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</p:spPr>
        <p:txBody>
          <a:bodyPr>
            <a:noAutofit/>
          </a:bodyPr>
          <a:lstStyle/>
          <a:p>
            <a:r>
              <a:rPr lang="en-US" sz="3600" dirty="0"/>
              <a:t>Precursors to the theory of evolution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248400"/>
          </a:xfrm>
        </p:spPr>
        <p:txBody>
          <a:bodyPr>
            <a:noAutofit/>
          </a:bodyPr>
          <a:lstStyle/>
          <a:p>
            <a:pPr algn="just"/>
            <a:r>
              <a:rPr lang="en-US" sz="1600" dirty="0"/>
              <a:t>The concept of</a:t>
            </a:r>
            <a:r>
              <a:rPr lang="en-US" sz="1600" b="1" dirty="0"/>
              <a:t> species</a:t>
            </a:r>
            <a:r>
              <a:rPr lang="en-US" sz="1600" dirty="0"/>
              <a:t>, as we think of it today, wasn’t proposed until the </a:t>
            </a:r>
            <a:r>
              <a:rPr lang="en-US" sz="1600" dirty="0" smtClean="0"/>
              <a:t>seventeenth </a:t>
            </a:r>
            <a:r>
              <a:rPr lang="en-US" sz="1600" dirty="0" err="1" smtClean="0"/>
              <a:t>entury</a:t>
            </a:r>
            <a:r>
              <a:rPr lang="en-US" sz="1600" dirty="0"/>
              <a:t>, when John Ray, a minister educated at Cambridge </a:t>
            </a:r>
            <a:r>
              <a:rPr lang="en-US" sz="1600" dirty="0" smtClean="0"/>
              <a:t>University, developed </a:t>
            </a:r>
            <a:r>
              <a:rPr lang="en-US" sz="1600" dirty="0"/>
              <a:t>the </a:t>
            </a:r>
            <a:r>
              <a:rPr lang="en-US" sz="1600" dirty="0" smtClean="0"/>
              <a:t>concept. </a:t>
            </a:r>
          </a:p>
          <a:p>
            <a:pPr algn="just"/>
            <a:r>
              <a:rPr lang="en-US" sz="1600" dirty="0" smtClean="0"/>
              <a:t>He </a:t>
            </a:r>
            <a:r>
              <a:rPr lang="en-US" sz="1600" dirty="0"/>
              <a:t>recognized that groups of plants and animals could </a:t>
            </a:r>
            <a:r>
              <a:rPr lang="en-US" sz="1600" dirty="0" smtClean="0"/>
              <a:t>be differentiated </a:t>
            </a:r>
            <a:r>
              <a:rPr lang="en-US" sz="1600" dirty="0"/>
              <a:t>from other groups by their ability to mate with one another </a:t>
            </a:r>
            <a:r>
              <a:rPr lang="en-US" sz="1600" dirty="0" smtClean="0"/>
              <a:t>and produce </a:t>
            </a:r>
            <a:r>
              <a:rPr lang="en-US" sz="1600" dirty="0"/>
              <a:t>fertile offspring. </a:t>
            </a:r>
            <a:endParaRPr lang="en-US" sz="1600" dirty="0" smtClean="0"/>
          </a:p>
          <a:p>
            <a:pPr algn="just"/>
            <a:r>
              <a:rPr lang="en-US" sz="1600" dirty="0" smtClean="0"/>
              <a:t>He </a:t>
            </a:r>
            <a:r>
              <a:rPr lang="en-US" sz="1600" dirty="0"/>
              <a:t>placed such groups of </a:t>
            </a:r>
            <a:r>
              <a:rPr lang="en-US" sz="1600" b="1" dirty="0"/>
              <a:t>reproductively </a:t>
            </a:r>
            <a:r>
              <a:rPr lang="en-US" sz="1600" b="1" dirty="0" smtClean="0"/>
              <a:t>isolated </a:t>
            </a:r>
            <a:r>
              <a:rPr lang="en-US" sz="1600" dirty="0" smtClean="0"/>
              <a:t>organisms </a:t>
            </a:r>
            <a:r>
              <a:rPr lang="en-US" sz="1600" dirty="0"/>
              <a:t>into categories, which he called species (</a:t>
            </a:r>
            <a:r>
              <a:rPr lang="en-US" sz="1600" i="1" dirty="0"/>
              <a:t>sing</a:t>
            </a:r>
            <a:r>
              <a:rPr lang="en-US" sz="1600" dirty="0"/>
              <a:t>., species). </a:t>
            </a:r>
            <a:endParaRPr lang="en-US" sz="1600" dirty="0" smtClean="0"/>
          </a:p>
          <a:p>
            <a:pPr algn="just"/>
            <a:r>
              <a:rPr lang="en-US" sz="1600" dirty="0" smtClean="0"/>
              <a:t>Thus</a:t>
            </a:r>
            <a:r>
              <a:rPr lang="en-US" sz="1600" dirty="0"/>
              <a:t>, by </a:t>
            </a:r>
            <a:r>
              <a:rPr lang="en-US" sz="1600" dirty="0" smtClean="0"/>
              <a:t>the late </a:t>
            </a:r>
            <a:r>
              <a:rPr lang="en-US" sz="1600" dirty="0"/>
              <a:t>1600s, the biological criterion of reproduction was used to define </a:t>
            </a:r>
            <a:r>
              <a:rPr lang="en-US" sz="1600" dirty="0" smtClean="0"/>
              <a:t>species, much </a:t>
            </a:r>
            <a:r>
              <a:rPr lang="en-US" sz="1600" dirty="0"/>
              <a:t>as it is today .</a:t>
            </a:r>
          </a:p>
          <a:p>
            <a:pPr algn="just"/>
            <a:r>
              <a:rPr lang="en-US" sz="1600" dirty="0"/>
              <a:t>Ray also recognized that species frequently share similarities with other </a:t>
            </a:r>
            <a:r>
              <a:rPr lang="en-US" sz="1600" dirty="0" smtClean="0"/>
              <a:t>species, and </a:t>
            </a:r>
            <a:r>
              <a:rPr lang="en-US" sz="1600" dirty="0"/>
              <a:t>he grouped these together in a second level of classification he called </a:t>
            </a:r>
            <a:r>
              <a:rPr lang="en-US" sz="1600" dirty="0" smtClean="0"/>
              <a:t>the genus </a:t>
            </a:r>
            <a:r>
              <a:rPr lang="en-US" sz="1600" dirty="0"/>
              <a:t>(</a:t>
            </a:r>
            <a:r>
              <a:rPr lang="en-US" sz="1600" i="1" dirty="0"/>
              <a:t>pl</a:t>
            </a:r>
            <a:r>
              <a:rPr lang="en-US" sz="1600" dirty="0"/>
              <a:t>., genera). </a:t>
            </a:r>
            <a:endParaRPr lang="en-US" sz="1600" dirty="0" smtClean="0"/>
          </a:p>
          <a:p>
            <a:pPr algn="just"/>
            <a:r>
              <a:rPr lang="en-US" sz="1600" dirty="0" smtClean="0"/>
              <a:t>He </a:t>
            </a:r>
            <a:r>
              <a:rPr lang="en-US" sz="1600" dirty="0"/>
              <a:t>was the first to use the labels </a:t>
            </a:r>
            <a:r>
              <a:rPr lang="en-US" sz="1600" i="1" dirty="0"/>
              <a:t>genus </a:t>
            </a:r>
            <a:r>
              <a:rPr lang="en-US" sz="1600" dirty="0"/>
              <a:t>and </a:t>
            </a:r>
            <a:r>
              <a:rPr lang="en-US" sz="1600" i="1" dirty="0"/>
              <a:t>species </a:t>
            </a:r>
            <a:r>
              <a:rPr lang="en-US" sz="1600" dirty="0"/>
              <a:t>in this </a:t>
            </a:r>
            <a:r>
              <a:rPr lang="en-US" sz="1600" dirty="0" smtClean="0"/>
              <a:t>way, and </a:t>
            </a:r>
            <a:r>
              <a:rPr lang="en-US" sz="1600" dirty="0"/>
              <a:t>they’re the terms we still use today.</a:t>
            </a:r>
          </a:p>
          <a:p>
            <a:pPr algn="just"/>
            <a:r>
              <a:rPr lang="en-US" sz="1600" dirty="0" err="1"/>
              <a:t>Carolus</a:t>
            </a:r>
            <a:r>
              <a:rPr lang="en-US" sz="1600" dirty="0"/>
              <a:t> Linnaeus (1707–1778) was a Swedish naturalist who developed </a:t>
            </a:r>
            <a:r>
              <a:rPr lang="en-US" sz="1600" dirty="0" smtClean="0"/>
              <a:t>a method </a:t>
            </a:r>
            <a:r>
              <a:rPr lang="en-US" sz="1600" dirty="0"/>
              <a:t>of classifying plants and animals</a:t>
            </a:r>
            <a:r>
              <a:rPr lang="en-US" sz="1600" dirty="0" smtClean="0"/>
              <a:t>.</a:t>
            </a:r>
          </a:p>
          <a:p>
            <a:pPr algn="just"/>
            <a:r>
              <a:rPr lang="en-US" sz="1600" dirty="0" smtClean="0"/>
              <a:t> </a:t>
            </a:r>
            <a:r>
              <a:rPr lang="en-US" sz="1600" dirty="0"/>
              <a:t>In his famous work, </a:t>
            </a:r>
            <a:r>
              <a:rPr lang="en-US" sz="1600" i="1" dirty="0" err="1"/>
              <a:t>Systema</a:t>
            </a:r>
            <a:r>
              <a:rPr lang="en-US" sz="1600" i="1" dirty="0"/>
              <a:t> </a:t>
            </a:r>
            <a:r>
              <a:rPr lang="en-US" sz="1600" i="1" dirty="0" err="1" smtClean="0"/>
              <a:t>Naturae</a:t>
            </a:r>
            <a:r>
              <a:rPr lang="en-US" sz="1600" i="1" dirty="0"/>
              <a:t> </a:t>
            </a:r>
            <a:r>
              <a:rPr lang="en-US" sz="1600" dirty="0" smtClean="0"/>
              <a:t>(Systems </a:t>
            </a:r>
            <a:r>
              <a:rPr lang="en-US" sz="1600" dirty="0"/>
              <a:t>of Nature), first published in 1735, he standardized Ray’s use of </a:t>
            </a:r>
            <a:r>
              <a:rPr lang="en-US" sz="1600" dirty="0" smtClean="0"/>
              <a:t>genus and </a:t>
            </a:r>
            <a:r>
              <a:rPr lang="en-US" sz="1600" dirty="0"/>
              <a:t>species terminology and established the system of </a:t>
            </a:r>
            <a:r>
              <a:rPr lang="en-US" sz="1600" b="1" dirty="0"/>
              <a:t>binomial nomenclature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He also added two more categories: class and order. Linnaeus’ four-level </a:t>
            </a:r>
            <a:r>
              <a:rPr lang="en-US" sz="1600" dirty="0" smtClean="0"/>
              <a:t>system became </a:t>
            </a:r>
            <a:r>
              <a:rPr lang="en-US" sz="1600" dirty="0"/>
              <a:t>the basis for </a:t>
            </a:r>
            <a:r>
              <a:rPr lang="en-US" sz="1600" b="1" dirty="0"/>
              <a:t>taxonomy</a:t>
            </a:r>
            <a:r>
              <a:rPr lang="en-US" sz="1600" dirty="0"/>
              <a:t>, the system of classification we continue to use.</a:t>
            </a:r>
          </a:p>
          <a:p>
            <a:pPr algn="just"/>
            <a:r>
              <a:rPr lang="en-US" sz="1600" dirty="0"/>
              <a:t>Linnaeus also included humans in his classification of animals, placing </a:t>
            </a:r>
            <a:r>
              <a:rPr lang="en-US" sz="1600" dirty="0" smtClean="0"/>
              <a:t>them in </a:t>
            </a:r>
            <a:r>
              <a:rPr lang="en-US" sz="1600" dirty="0"/>
              <a:t>the genus </a:t>
            </a:r>
            <a:r>
              <a:rPr lang="en-US" sz="1600" i="1" dirty="0"/>
              <a:t>Homo </a:t>
            </a:r>
            <a:r>
              <a:rPr lang="en-US" sz="1600" dirty="0"/>
              <a:t>and species </a:t>
            </a:r>
            <a:r>
              <a:rPr lang="en-US" sz="1600" i="1" dirty="0"/>
              <a:t>sapiens</a:t>
            </a:r>
            <a:r>
              <a:rPr lang="en-US" sz="1600" dirty="0"/>
              <a:t>. (Genus and species names are always italicized.)</a:t>
            </a:r>
          </a:p>
          <a:p>
            <a:pPr algn="just"/>
            <a:r>
              <a:rPr lang="en-US" sz="1600" dirty="0"/>
              <a:t>Placing humans in this scheme was controversial because it defied </a:t>
            </a:r>
            <a:r>
              <a:rPr lang="en-US" sz="1600" dirty="0" smtClean="0"/>
              <a:t>contemporary thought </a:t>
            </a:r>
            <a:r>
              <a:rPr lang="en-US" sz="1600" dirty="0"/>
              <a:t>that humans, made in God’s image, should be </a:t>
            </a:r>
            <a:r>
              <a:rPr lang="en-US" sz="1600" dirty="0" smtClean="0"/>
              <a:t>considered unique </a:t>
            </a:r>
            <a:r>
              <a:rPr lang="en-US" sz="1600" dirty="0"/>
              <a:t>and separate from the rest of the animal </a:t>
            </a:r>
            <a:r>
              <a:rPr lang="en-US" sz="1600" dirty="0" smtClean="0"/>
              <a:t>kingdom. 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5/12/2020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2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1684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 brief history of evolutionary thought  </vt:lpstr>
      <vt:lpstr>History of evolutionary thought </vt:lpstr>
      <vt:lpstr>Continued…</vt:lpstr>
      <vt:lpstr>The scientific revolution </vt:lpstr>
      <vt:lpstr>Continued. </vt:lpstr>
      <vt:lpstr>Continued… </vt:lpstr>
      <vt:lpstr>Continued…</vt:lpstr>
      <vt:lpstr>Continued…</vt:lpstr>
      <vt:lpstr>Precursors to the theory of evolution  </vt:lpstr>
      <vt:lpstr>Continued…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history of evolutionary thought  </dc:title>
  <dc:creator>computer world</dc:creator>
  <cp:lastModifiedBy>computer world</cp:lastModifiedBy>
  <cp:revision>16</cp:revision>
  <dcterms:created xsi:type="dcterms:W3CDTF">2006-08-16T00:00:00Z</dcterms:created>
  <dcterms:modified xsi:type="dcterms:W3CDTF">2020-05-12T06:33:07Z</dcterms:modified>
</cp:coreProperties>
</file>