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71" r:id="rId4"/>
    <p:sldId id="258" r:id="rId5"/>
    <p:sldId id="259" r:id="rId6"/>
    <p:sldId id="260" r:id="rId7"/>
    <p:sldId id="311" r:id="rId8"/>
    <p:sldId id="265" r:id="rId9"/>
    <p:sldId id="266" r:id="rId10"/>
    <p:sldId id="261" r:id="rId11"/>
    <p:sldId id="314" r:id="rId12"/>
    <p:sldId id="313" r:id="rId13"/>
    <p:sldId id="315" r:id="rId14"/>
    <p:sldId id="272" r:id="rId15"/>
    <p:sldId id="262" r:id="rId16"/>
    <p:sldId id="267" r:id="rId17"/>
    <p:sldId id="268" r:id="rId18"/>
    <p:sldId id="269" r:id="rId19"/>
    <p:sldId id="270" r:id="rId20"/>
    <p:sldId id="273" r:id="rId21"/>
    <p:sldId id="274" r:id="rId22"/>
    <p:sldId id="275" r:id="rId23"/>
    <p:sldId id="288" r:id="rId24"/>
    <p:sldId id="291" r:id="rId25"/>
    <p:sldId id="316" r:id="rId26"/>
    <p:sldId id="317" r:id="rId27"/>
    <p:sldId id="276" r:id="rId28"/>
    <p:sldId id="277" r:id="rId29"/>
    <p:sldId id="292" r:id="rId30"/>
    <p:sldId id="293" r:id="rId31"/>
    <p:sldId id="294" r:id="rId32"/>
    <p:sldId id="295" r:id="rId33"/>
    <p:sldId id="278" r:id="rId34"/>
    <p:sldId id="296" r:id="rId35"/>
    <p:sldId id="286" r:id="rId36"/>
    <p:sldId id="279" r:id="rId37"/>
    <p:sldId id="297" r:id="rId38"/>
    <p:sldId id="282" r:id="rId39"/>
    <p:sldId id="298" r:id="rId40"/>
    <p:sldId id="299" r:id="rId41"/>
    <p:sldId id="319" r:id="rId42"/>
    <p:sldId id="300" r:id="rId43"/>
    <p:sldId id="321" r:id="rId44"/>
    <p:sldId id="320" r:id="rId45"/>
    <p:sldId id="301" r:id="rId46"/>
    <p:sldId id="322" r:id="rId47"/>
    <p:sldId id="302" r:id="rId48"/>
    <p:sldId id="303" r:id="rId49"/>
    <p:sldId id="305" r:id="rId50"/>
    <p:sldId id="306" r:id="rId51"/>
    <p:sldId id="307" r:id="rId52"/>
    <p:sldId id="308" r:id="rId53"/>
    <p:sldId id="263" r:id="rId54"/>
    <p:sldId id="304" r:id="rId55"/>
    <p:sldId id="309" r:id="rId56"/>
    <p:sldId id="310" r:id="rId57"/>
    <p:sldId id="264" r:id="rId58"/>
    <p:sldId id="31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5D4CD5-A58F-4739-A1A8-CC12D631C829}" type="datetimeFigureOut">
              <a:rPr lang="en-US" smtClean="0"/>
              <a:t>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FDA16-9268-4545-8DF9-9062AC4583E7}" type="slidenum">
              <a:rPr lang="en-US" smtClean="0"/>
              <a:t>‹#›</a:t>
            </a:fld>
            <a:endParaRPr lang="en-US"/>
          </a:p>
        </p:txBody>
      </p:sp>
    </p:spTree>
    <p:extLst>
      <p:ext uri="{BB962C8B-B14F-4D97-AF65-F5344CB8AC3E}">
        <p14:creationId xmlns:p14="http://schemas.microsoft.com/office/powerpoint/2010/main" val="121707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BA8B43-ED50-4FA1-995B-271D0555F135}" type="slidenum">
              <a:rPr lang="en-US" smtClean="0"/>
              <a:pPr eaLnBrk="1" hangingPunct="1"/>
              <a:t>7</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39811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FDA16-9268-4545-8DF9-9062AC4583E7}" type="slidenum">
              <a:rPr lang="en-US" smtClean="0"/>
              <a:t>26</a:t>
            </a:fld>
            <a:endParaRPr lang="en-US"/>
          </a:p>
        </p:txBody>
      </p:sp>
    </p:spTree>
    <p:extLst>
      <p:ext uri="{BB962C8B-B14F-4D97-AF65-F5344CB8AC3E}">
        <p14:creationId xmlns:p14="http://schemas.microsoft.com/office/powerpoint/2010/main" val="114610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0AFB57-21DF-49C6-AC37-597C4FD831E2}"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1821449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AFB57-21DF-49C6-AC37-597C4FD831E2}"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55701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AFB57-21DF-49C6-AC37-597C4FD831E2}"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2671555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0AFB57-21DF-49C6-AC37-597C4FD831E2}"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3718898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0AFB57-21DF-49C6-AC37-597C4FD831E2}" type="datetimeFigureOut">
              <a:rPr lang="en-US" smtClean="0"/>
              <a:t>2/12/2020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169405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0AFB57-21DF-49C6-AC37-597C4FD831E2}"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1261236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0AFB57-21DF-49C6-AC37-597C4FD831E2}" type="datetimeFigureOut">
              <a:rPr lang="en-US" smtClean="0"/>
              <a:t>2/12/2020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2054478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0AFB57-21DF-49C6-AC37-597C4FD831E2}" type="datetimeFigureOut">
              <a:rPr lang="en-US" smtClean="0"/>
              <a:t>2/12/2020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2155257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AFB57-21DF-49C6-AC37-597C4FD831E2}" type="datetimeFigureOut">
              <a:rPr lang="en-US" smtClean="0"/>
              <a:t>2/12/2020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202651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AFB57-21DF-49C6-AC37-597C4FD831E2}"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4313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0AFB57-21DF-49C6-AC37-597C4FD831E2}" type="datetimeFigureOut">
              <a:rPr lang="en-US" smtClean="0"/>
              <a:t>2/12/2020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7B3A9A-E4F4-4611-AED8-C7A7FC560EF2}" type="slidenum">
              <a:rPr lang="en-US" smtClean="0"/>
              <a:t>‹#›</a:t>
            </a:fld>
            <a:endParaRPr lang="en-US"/>
          </a:p>
        </p:txBody>
      </p:sp>
    </p:spTree>
    <p:extLst>
      <p:ext uri="{BB962C8B-B14F-4D97-AF65-F5344CB8AC3E}">
        <p14:creationId xmlns:p14="http://schemas.microsoft.com/office/powerpoint/2010/main" val="59105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AFB57-21DF-49C6-AC37-597C4FD831E2}" type="datetimeFigureOut">
              <a:rPr lang="en-US" smtClean="0"/>
              <a:t>2/12/2020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B3A9A-E4F4-4611-AED8-C7A7FC560EF2}" type="slidenum">
              <a:rPr lang="en-US" smtClean="0"/>
              <a:t>‹#›</a:t>
            </a:fld>
            <a:endParaRPr lang="en-US"/>
          </a:p>
        </p:txBody>
      </p:sp>
    </p:spTree>
    <p:extLst>
      <p:ext uri="{BB962C8B-B14F-4D97-AF65-F5344CB8AC3E}">
        <p14:creationId xmlns:p14="http://schemas.microsoft.com/office/powerpoint/2010/main" val="513611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Monetary System: What It Is and How It Works</a:t>
            </a:r>
            <a:endParaRPr lang="en-US" dirty="0"/>
          </a:p>
        </p:txBody>
      </p:sp>
      <p:sp>
        <p:nvSpPr>
          <p:cNvPr id="3" name="Subtitle 2"/>
          <p:cNvSpPr>
            <a:spLocks noGrp="1"/>
          </p:cNvSpPr>
          <p:nvPr>
            <p:ph type="subTitle" idx="1"/>
          </p:nvPr>
        </p:nvSpPr>
        <p:spPr/>
        <p:txBody>
          <a:bodyPr/>
          <a:lstStyle/>
          <a:p>
            <a:r>
              <a:rPr lang="en-US" dirty="0" smtClean="0"/>
              <a:t>Chapter 4, </a:t>
            </a:r>
            <a:r>
              <a:rPr lang="en-US" i="1" dirty="0" smtClean="0"/>
              <a:t>Macroeconomics</a:t>
            </a:r>
            <a:r>
              <a:rPr lang="en-US" dirty="0" smtClean="0"/>
              <a:t>, by N. Gregory Mankiw, 10</a:t>
            </a:r>
            <a:r>
              <a:rPr lang="en-US" baseline="30000" dirty="0" smtClean="0"/>
              <a:t>th</a:t>
            </a:r>
            <a:r>
              <a:rPr lang="en-US" dirty="0" smtClean="0"/>
              <a:t> Edition</a:t>
            </a:r>
          </a:p>
          <a:p>
            <a:endParaRPr lang="en-US" dirty="0"/>
          </a:p>
        </p:txBody>
      </p:sp>
    </p:spTree>
    <p:extLst>
      <p:ext uri="{BB962C8B-B14F-4D97-AF65-F5344CB8AC3E}">
        <p14:creationId xmlns:p14="http://schemas.microsoft.com/office/powerpoint/2010/main" val="3829550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Table 4.1  </a:t>
            </a:r>
            <a:r>
              <a:rPr lang="en-US" dirty="0" smtClean="0"/>
              <a:t>The Measures of Money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90663"/>
            <a:ext cx="88392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5943600"/>
            <a:ext cx="8686800" cy="400110"/>
          </a:xfrm>
          <a:prstGeom prst="rect">
            <a:avLst/>
          </a:prstGeom>
          <a:noFill/>
          <a:ln>
            <a:solidFill>
              <a:srgbClr val="C00000"/>
            </a:solidFill>
          </a:ln>
        </p:spPr>
        <p:txBody>
          <a:bodyPr wrap="square" rtlCol="0">
            <a:spAutoFit/>
          </a:bodyPr>
          <a:lstStyle/>
          <a:p>
            <a:pPr algn="ctr"/>
            <a:r>
              <a:rPr lang="en-US" sz="2000" dirty="0" smtClean="0"/>
              <a:t>Simplified version: </a:t>
            </a:r>
            <a:r>
              <a:rPr lang="en-US" sz="2000" b="1" dirty="0" smtClean="0">
                <a:solidFill>
                  <a:srgbClr val="0070C0"/>
                </a:solidFill>
              </a:rPr>
              <a:t>Money Supply (</a:t>
            </a:r>
            <a:r>
              <a:rPr lang="en-US" sz="2000" b="1" i="1" dirty="0" smtClean="0">
                <a:solidFill>
                  <a:srgbClr val="0070C0"/>
                </a:solidFill>
              </a:rPr>
              <a:t>M</a:t>
            </a:r>
            <a:r>
              <a:rPr lang="en-US" sz="2000" b="1" dirty="0" smtClean="0">
                <a:solidFill>
                  <a:srgbClr val="0070C0"/>
                </a:solidFill>
              </a:rPr>
              <a:t>) = Currency (</a:t>
            </a:r>
            <a:r>
              <a:rPr lang="en-US" sz="2000" b="1" i="1" dirty="0" smtClean="0">
                <a:solidFill>
                  <a:srgbClr val="0070C0"/>
                </a:solidFill>
              </a:rPr>
              <a:t>C</a:t>
            </a:r>
            <a:r>
              <a:rPr lang="en-US" sz="2000" b="1" dirty="0" smtClean="0">
                <a:solidFill>
                  <a:srgbClr val="0070C0"/>
                </a:solidFill>
              </a:rPr>
              <a:t>) + Demand Deposits (</a:t>
            </a:r>
            <a:r>
              <a:rPr lang="en-US" sz="2000" b="1" i="1" dirty="0" smtClean="0">
                <a:solidFill>
                  <a:srgbClr val="0070C0"/>
                </a:solidFill>
              </a:rPr>
              <a:t>D</a:t>
            </a:r>
            <a:r>
              <a:rPr lang="en-US" sz="2000" b="1" dirty="0" smtClean="0">
                <a:solidFill>
                  <a:srgbClr val="0070C0"/>
                </a:solidFill>
              </a:rPr>
              <a:t>)</a:t>
            </a:r>
            <a:endParaRPr lang="en-US" sz="2000" b="1" dirty="0">
              <a:solidFill>
                <a:srgbClr val="0070C0"/>
              </a:solidFill>
            </a:endParaRPr>
          </a:p>
        </p:txBody>
      </p:sp>
    </p:spTree>
    <p:extLst>
      <p:ext uri="{BB962C8B-B14F-4D97-AF65-F5344CB8AC3E}">
        <p14:creationId xmlns:p14="http://schemas.microsoft.com/office/powerpoint/2010/main" val="1634986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76287" y="1837046"/>
            <a:ext cx="7591425" cy="4427276"/>
          </a:xfrm>
          <a:prstGeom prst="rect">
            <a:avLst/>
          </a:prstGeom>
        </p:spPr>
      </p:pic>
      <p:sp>
        <p:nvSpPr>
          <p:cNvPr id="2" name="Title 1"/>
          <p:cNvSpPr>
            <a:spLocks noGrp="1"/>
          </p:cNvSpPr>
          <p:nvPr>
            <p:ph type="title"/>
          </p:nvPr>
        </p:nvSpPr>
        <p:spPr/>
        <p:txBody>
          <a:bodyPr/>
          <a:lstStyle/>
          <a:p>
            <a:r>
              <a:rPr lang="en-US" dirty="0" smtClean="0"/>
              <a:t>Pakistan M1 money supply</a:t>
            </a:r>
            <a:endParaRPr lang="en-US" dirty="0"/>
          </a:p>
        </p:txBody>
      </p:sp>
    </p:spTree>
    <p:extLst>
      <p:ext uri="{BB962C8B-B14F-4D97-AF65-F5344CB8AC3E}">
        <p14:creationId xmlns:p14="http://schemas.microsoft.com/office/powerpoint/2010/main" val="2923922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Pakistan M2 money supply </a:t>
            </a:r>
            <a:endParaRPr lang="en-US" dirty="0"/>
          </a:p>
        </p:txBody>
      </p:sp>
      <p:pic>
        <p:nvPicPr>
          <p:cNvPr id="3" name="Picture 2"/>
          <p:cNvPicPr>
            <a:picLocks noChangeAspect="1"/>
          </p:cNvPicPr>
          <p:nvPr/>
        </p:nvPicPr>
        <p:blipFill>
          <a:blip r:embed="rId2"/>
          <a:stretch>
            <a:fillRect/>
          </a:stretch>
        </p:blipFill>
        <p:spPr>
          <a:xfrm>
            <a:off x="1095375" y="1809750"/>
            <a:ext cx="6953250" cy="3238500"/>
          </a:xfrm>
          <a:prstGeom prst="rect">
            <a:avLst/>
          </a:prstGeom>
        </p:spPr>
      </p:pic>
    </p:spTree>
    <p:extLst>
      <p:ext uri="{BB962C8B-B14F-4D97-AF65-F5344CB8AC3E}">
        <p14:creationId xmlns:p14="http://schemas.microsoft.com/office/powerpoint/2010/main" val="4078125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Pakistan M3 money supply</a:t>
            </a:r>
            <a:endParaRPr lang="en-US" dirty="0"/>
          </a:p>
        </p:txBody>
      </p:sp>
      <p:pic>
        <p:nvPicPr>
          <p:cNvPr id="3" name="Picture 2"/>
          <p:cNvPicPr>
            <a:picLocks noChangeAspect="1"/>
          </p:cNvPicPr>
          <p:nvPr/>
        </p:nvPicPr>
        <p:blipFill>
          <a:blip r:embed="rId2"/>
          <a:stretch>
            <a:fillRect/>
          </a:stretch>
        </p:blipFill>
        <p:spPr>
          <a:xfrm>
            <a:off x="457200" y="1809749"/>
            <a:ext cx="8229599" cy="4318095"/>
          </a:xfrm>
          <a:prstGeom prst="rect">
            <a:avLst/>
          </a:prstGeom>
        </p:spPr>
      </p:pic>
    </p:spTree>
    <p:extLst>
      <p:ext uri="{BB962C8B-B14F-4D97-AF65-F5344CB8AC3E}">
        <p14:creationId xmlns:p14="http://schemas.microsoft.com/office/powerpoint/2010/main" val="4249709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Commercial Banks </a:t>
            </a:r>
            <a:r>
              <a:rPr lang="en-US" dirty="0"/>
              <a:t>in the Monetary System</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1196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Banks’ Liabilities: how do banks get money?</a:t>
            </a:r>
            <a:endParaRPr lang="en-US" dirty="0"/>
          </a:p>
        </p:txBody>
      </p:sp>
      <p:sp>
        <p:nvSpPr>
          <p:cNvPr id="3" name="Content Placeholder 2"/>
          <p:cNvSpPr>
            <a:spLocks noGrp="1"/>
          </p:cNvSpPr>
          <p:nvPr>
            <p:ph idx="1"/>
          </p:nvPr>
        </p:nvSpPr>
        <p:spPr/>
        <p:txBody>
          <a:bodyPr>
            <a:normAutofit lnSpcReduction="10000"/>
          </a:bodyPr>
          <a:lstStyle/>
          <a:p>
            <a:r>
              <a:rPr lang="en-US" dirty="0" smtClean="0"/>
              <a:t>Banks take </a:t>
            </a:r>
            <a:r>
              <a:rPr lang="en-US" i="1" dirty="0" smtClean="0"/>
              <a:t>deposits</a:t>
            </a:r>
            <a:r>
              <a:rPr lang="en-US" dirty="0" smtClean="0"/>
              <a:t> (</a:t>
            </a:r>
            <a:r>
              <a:rPr lang="en-US" i="1" dirty="0" smtClean="0"/>
              <a:t>D</a:t>
            </a:r>
            <a:r>
              <a:rPr lang="en-US" dirty="0" smtClean="0"/>
              <a:t>) from depositors</a:t>
            </a:r>
          </a:p>
          <a:p>
            <a:r>
              <a:rPr lang="en-US" dirty="0" smtClean="0"/>
              <a:t>Banks also borrow money (by selling bonds or from state bank on discount rate). This is called their </a:t>
            </a:r>
            <a:r>
              <a:rPr lang="en-US" i="1" dirty="0" smtClean="0"/>
              <a:t>debt</a:t>
            </a:r>
          </a:p>
          <a:p>
            <a:r>
              <a:rPr lang="en-US" dirty="0" smtClean="0"/>
              <a:t>The owners of a bank must also invest their own money in their bank. This is called the bank’s </a:t>
            </a:r>
            <a:r>
              <a:rPr lang="en-US" i="1" dirty="0" smtClean="0"/>
              <a:t>capital</a:t>
            </a:r>
            <a:r>
              <a:rPr lang="en-US" dirty="0" smtClean="0"/>
              <a:t> (or, </a:t>
            </a:r>
            <a:r>
              <a:rPr lang="en-US" i="1" dirty="0" smtClean="0"/>
              <a:t>equity</a:t>
            </a:r>
            <a:r>
              <a:rPr lang="en-US" dirty="0" smtClean="0"/>
              <a:t>)</a:t>
            </a:r>
          </a:p>
          <a:p>
            <a:r>
              <a:rPr lang="en-US" dirty="0" smtClean="0">
                <a:solidFill>
                  <a:srgbClr val="0070C0"/>
                </a:solidFill>
              </a:rPr>
              <a:t>Total bank liabilities = deposits + debt</a:t>
            </a:r>
          </a:p>
          <a:p>
            <a:r>
              <a:rPr lang="en-US" dirty="0" smtClean="0">
                <a:solidFill>
                  <a:srgbClr val="0070C0"/>
                </a:solidFill>
              </a:rPr>
              <a:t>Total bank funds = liabilities + capital</a:t>
            </a:r>
            <a:endParaRPr lang="en-US" dirty="0">
              <a:solidFill>
                <a:srgbClr val="0070C0"/>
              </a:solidFill>
            </a:endParaRPr>
          </a:p>
        </p:txBody>
      </p:sp>
    </p:spTree>
    <p:extLst>
      <p:ext uri="{BB962C8B-B14F-4D97-AF65-F5344CB8AC3E}">
        <p14:creationId xmlns:p14="http://schemas.microsoft.com/office/powerpoint/2010/main" val="2795918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Banks’ Assets: what do banks do with their money?</a:t>
            </a:r>
            <a:endParaRPr lang="en-US" dirty="0"/>
          </a:p>
        </p:txBody>
      </p:sp>
      <p:sp>
        <p:nvSpPr>
          <p:cNvPr id="3" name="Content Placeholder 2"/>
          <p:cNvSpPr>
            <a:spLocks noGrp="1"/>
          </p:cNvSpPr>
          <p:nvPr>
            <p:ph idx="1"/>
          </p:nvPr>
        </p:nvSpPr>
        <p:spPr/>
        <p:txBody>
          <a:bodyPr/>
          <a:lstStyle/>
          <a:p>
            <a:r>
              <a:rPr lang="en-US" dirty="0" smtClean="0"/>
              <a:t>Some of the banks’ funds are kept in the banks’ vaults as </a:t>
            </a:r>
            <a:r>
              <a:rPr lang="en-US" i="1" dirty="0" smtClean="0"/>
              <a:t>reserves </a:t>
            </a:r>
            <a:r>
              <a:rPr lang="en-US" dirty="0" smtClean="0"/>
              <a:t>(</a:t>
            </a:r>
            <a:r>
              <a:rPr lang="en-US" i="1" dirty="0" smtClean="0"/>
              <a:t>R</a:t>
            </a:r>
            <a:r>
              <a:rPr lang="en-US" dirty="0" smtClean="0"/>
              <a:t>)</a:t>
            </a:r>
          </a:p>
          <a:p>
            <a:r>
              <a:rPr lang="en-US" dirty="0" smtClean="0"/>
              <a:t>Banks’ funds are also used to make </a:t>
            </a:r>
            <a:r>
              <a:rPr lang="en-US" i="1" dirty="0" smtClean="0"/>
              <a:t>loans</a:t>
            </a:r>
          </a:p>
          <a:p>
            <a:pPr lvl="1"/>
            <a:r>
              <a:rPr lang="en-US" dirty="0" smtClean="0"/>
              <a:t>The interest charged is a source of income</a:t>
            </a:r>
          </a:p>
          <a:p>
            <a:r>
              <a:rPr lang="en-US" dirty="0" smtClean="0"/>
              <a:t>… and also to make </a:t>
            </a:r>
            <a:r>
              <a:rPr lang="en-US" i="1" dirty="0" smtClean="0"/>
              <a:t>securities purchases</a:t>
            </a:r>
          </a:p>
          <a:p>
            <a:pPr lvl="1"/>
            <a:r>
              <a:rPr lang="en-US" dirty="0" smtClean="0"/>
              <a:t>This too is a source of income</a:t>
            </a:r>
          </a:p>
          <a:p>
            <a:r>
              <a:rPr lang="en-US" dirty="0" smtClean="0">
                <a:solidFill>
                  <a:srgbClr val="0070C0"/>
                </a:solidFill>
              </a:rPr>
              <a:t>Total bank assets = reserves + loans + securities purchases</a:t>
            </a:r>
          </a:p>
          <a:p>
            <a:endParaRPr lang="en-US" dirty="0"/>
          </a:p>
        </p:txBody>
      </p:sp>
    </p:spTree>
    <p:extLst>
      <p:ext uri="{BB962C8B-B14F-4D97-AF65-F5344CB8AC3E}">
        <p14:creationId xmlns:p14="http://schemas.microsoft.com/office/powerpoint/2010/main" val="178420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Banks in the Monetary System: Bank’s Balance Sheet</a:t>
            </a:r>
            <a:endParaRPr lang="en-US" dirty="0"/>
          </a:p>
        </p:txBody>
      </p:sp>
      <p:sp>
        <p:nvSpPr>
          <p:cNvPr id="3" name="Content Placeholder 2"/>
          <p:cNvSpPr>
            <a:spLocks noGrp="1"/>
          </p:cNvSpPr>
          <p:nvPr>
            <p:ph idx="1"/>
          </p:nvPr>
        </p:nvSpPr>
        <p:spPr/>
        <p:txBody>
          <a:bodyPr/>
          <a:lstStyle/>
          <a:p>
            <a:r>
              <a:rPr lang="en-US" dirty="0" smtClean="0"/>
              <a:t>The bank’s funds—its liabilities plus capital—are used to buy assets</a:t>
            </a:r>
          </a:p>
          <a:p>
            <a:r>
              <a:rPr lang="en-US" b="1" dirty="0" smtClean="0">
                <a:solidFill>
                  <a:srgbClr val="0070C0"/>
                </a:solidFill>
              </a:rPr>
              <a:t>Assets = liabilities + capital</a:t>
            </a:r>
            <a:endParaRPr lang="en-US" b="1" dirty="0">
              <a:solidFill>
                <a:srgbClr val="0070C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216748296"/>
              </p:ext>
            </p:extLst>
          </p:nvPr>
        </p:nvGraphicFramePr>
        <p:xfrm>
          <a:off x="677863" y="3776614"/>
          <a:ext cx="7889875" cy="2928986"/>
        </p:xfrm>
        <a:graphic>
          <a:graphicData uri="http://schemas.openxmlformats.org/drawingml/2006/table">
            <a:tbl>
              <a:tblPr firstRow="1" bandRow="1">
                <a:tableStyleId>{F5AB1C69-6EDB-4FF4-983F-18BD219EF322}</a:tableStyleId>
              </a:tblPr>
              <a:tblGrid>
                <a:gridCol w="2569940">
                  <a:extLst>
                    <a:ext uri="{9D8B030D-6E8A-4147-A177-3AD203B41FA5}">
                      <a16:colId xmlns="" xmlns:a16="http://schemas.microsoft.com/office/drawing/2014/main" val="20000"/>
                    </a:ext>
                  </a:extLst>
                </a:gridCol>
                <a:gridCol w="1374998">
                  <a:extLst>
                    <a:ext uri="{9D8B030D-6E8A-4147-A177-3AD203B41FA5}">
                      <a16:colId xmlns="" xmlns:a16="http://schemas.microsoft.com/office/drawing/2014/main" val="20001"/>
                    </a:ext>
                  </a:extLst>
                </a:gridCol>
                <a:gridCol w="2635414">
                  <a:extLst>
                    <a:ext uri="{9D8B030D-6E8A-4147-A177-3AD203B41FA5}">
                      <a16:colId xmlns="" xmlns:a16="http://schemas.microsoft.com/office/drawing/2014/main" val="20002"/>
                    </a:ext>
                  </a:extLst>
                </a:gridCol>
                <a:gridCol w="1309523">
                  <a:extLst>
                    <a:ext uri="{9D8B030D-6E8A-4147-A177-3AD203B41FA5}">
                      <a16:colId xmlns="" xmlns:a16="http://schemas.microsoft.com/office/drawing/2014/main" val="20003"/>
                    </a:ext>
                  </a:extLst>
                </a:gridCol>
              </a:tblGrid>
              <a:tr h="822934">
                <a:tc gridSpan="2">
                  <a:txBody>
                    <a:bodyPr/>
                    <a:lstStyle/>
                    <a:p>
                      <a:pPr algn="ctr"/>
                      <a:r>
                        <a:rPr lang="en-US" sz="2400" dirty="0" smtClean="0">
                          <a:solidFill>
                            <a:schemeClr val="tx1"/>
                          </a:solidFill>
                        </a:rPr>
                        <a:t>Assets</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tc gridSpan="2">
                  <a:txBody>
                    <a:bodyPr/>
                    <a:lstStyle/>
                    <a:p>
                      <a:pPr algn="ctr"/>
                      <a:r>
                        <a:rPr lang="en-US" sz="2400" dirty="0" smtClean="0">
                          <a:solidFill>
                            <a:schemeClr val="tx1"/>
                          </a:solidFill>
                        </a:rPr>
                        <a:t>Liabilities and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extLst>
                  <a:ext uri="{0D108BD9-81ED-4DB2-BD59-A6C34878D82A}">
                    <a16:rowId xmlns="" xmlns:a16="http://schemas.microsoft.com/office/drawing/2014/main" val="10000"/>
                  </a:ext>
                </a:extLst>
              </a:tr>
              <a:tr h="641535">
                <a:tc>
                  <a:txBody>
                    <a:bodyPr/>
                    <a:lstStyle/>
                    <a:p>
                      <a:r>
                        <a:rPr lang="en-US" sz="2400" dirty="0" smtClean="0">
                          <a:solidFill>
                            <a:schemeClr val="tx1"/>
                          </a:solidFill>
                        </a:rPr>
                        <a:t>Reserves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Deposits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$750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1"/>
                  </a:ext>
                </a:extLst>
              </a:tr>
              <a:tr h="641535">
                <a:tc>
                  <a:txBody>
                    <a:bodyPr/>
                    <a:lstStyle/>
                    <a:p>
                      <a:r>
                        <a:rPr lang="en-US" sz="2400" dirty="0" smtClean="0">
                          <a:solidFill>
                            <a:schemeClr val="tx1"/>
                          </a:solidFill>
                        </a:rPr>
                        <a:t>Loans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500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Debt</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2"/>
                  </a:ext>
                </a:extLst>
              </a:tr>
              <a:tr h="822934">
                <a:tc>
                  <a:txBody>
                    <a:bodyPr/>
                    <a:lstStyle/>
                    <a:p>
                      <a:r>
                        <a:rPr lang="en-US" sz="2400" dirty="0" smtClean="0">
                          <a:solidFill>
                            <a:schemeClr val="tx1"/>
                          </a:solidFill>
                        </a:rPr>
                        <a:t>Securities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300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Capital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2901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Banks in the Monetary System: Leverage</a:t>
            </a:r>
            <a:endParaRPr lang="en-US" dirty="0"/>
          </a:p>
        </p:txBody>
      </p:sp>
      <p:sp>
        <p:nvSpPr>
          <p:cNvPr id="3" name="Content Placeholder 2"/>
          <p:cNvSpPr>
            <a:spLocks noGrp="1"/>
          </p:cNvSpPr>
          <p:nvPr>
            <p:ph idx="1"/>
          </p:nvPr>
        </p:nvSpPr>
        <p:spPr>
          <a:xfrm>
            <a:off x="457200" y="1600201"/>
            <a:ext cx="8229600" cy="2209800"/>
          </a:xfrm>
        </p:spPr>
        <p:txBody>
          <a:bodyPr>
            <a:normAutofit fontScale="92500" lnSpcReduction="20000"/>
          </a:bodyPr>
          <a:lstStyle/>
          <a:p>
            <a:pPr>
              <a:spcBef>
                <a:spcPts val="900"/>
              </a:spcBef>
            </a:pPr>
            <a:r>
              <a:rPr lang="en-US" b="1" dirty="0" smtClean="0">
                <a:solidFill>
                  <a:srgbClr val="0070C0"/>
                </a:solidFill>
              </a:rPr>
              <a:t>Leverage</a:t>
            </a:r>
            <a:r>
              <a:rPr lang="en-US" dirty="0"/>
              <a:t> </a:t>
            </a:r>
            <a:r>
              <a:rPr lang="en-US" dirty="0" smtClean="0"/>
              <a:t>is the use of borrowed money (deposits + debt) to supplement owners’ funds for purposes of investment</a:t>
            </a:r>
          </a:p>
          <a:p>
            <a:pPr>
              <a:spcBef>
                <a:spcPts val="800"/>
              </a:spcBef>
            </a:pPr>
            <a:r>
              <a:rPr lang="en-US" i="1" dirty="0" smtClean="0"/>
              <a:t>Leverage ratio</a:t>
            </a:r>
            <a:r>
              <a:rPr lang="en-US" dirty="0" smtClean="0"/>
              <a:t> 	= assets/capital</a:t>
            </a:r>
          </a:p>
          <a:p>
            <a:pPr>
              <a:spcBef>
                <a:spcPts val="400"/>
              </a:spcBef>
              <a:buFont typeface="Wingdings" pitchFamily="2" charset="2"/>
              <a:buNone/>
            </a:pPr>
            <a:r>
              <a:rPr lang="en-US" dirty="0" smtClean="0"/>
              <a:t>				= $(200 + 500 + 300)/$50 = </a:t>
            </a:r>
            <a:r>
              <a:rPr lang="en-US" b="1" dirty="0" smtClean="0">
                <a:solidFill>
                  <a:srgbClr val="FF0000"/>
                </a:solidFill>
              </a:rPr>
              <a:t>20</a:t>
            </a:r>
          </a:p>
        </p:txBody>
      </p:sp>
      <p:graphicFrame>
        <p:nvGraphicFramePr>
          <p:cNvPr id="5" name="Table 4"/>
          <p:cNvGraphicFramePr>
            <a:graphicFrameLocks noGrp="1"/>
          </p:cNvGraphicFramePr>
          <p:nvPr>
            <p:extLst>
              <p:ext uri="{D42A27DB-BD31-4B8C-83A1-F6EECF244321}">
                <p14:modId xmlns:p14="http://schemas.microsoft.com/office/powerpoint/2010/main" val="2419914962"/>
              </p:ext>
            </p:extLst>
          </p:nvPr>
        </p:nvGraphicFramePr>
        <p:xfrm>
          <a:off x="677863" y="3776614"/>
          <a:ext cx="7889875" cy="2928986"/>
        </p:xfrm>
        <a:graphic>
          <a:graphicData uri="http://schemas.openxmlformats.org/drawingml/2006/table">
            <a:tbl>
              <a:tblPr firstRow="1" bandRow="1">
                <a:tableStyleId>{F5AB1C69-6EDB-4FF4-983F-18BD219EF322}</a:tableStyleId>
              </a:tblPr>
              <a:tblGrid>
                <a:gridCol w="2569940">
                  <a:extLst>
                    <a:ext uri="{9D8B030D-6E8A-4147-A177-3AD203B41FA5}">
                      <a16:colId xmlns="" xmlns:a16="http://schemas.microsoft.com/office/drawing/2014/main" val="20000"/>
                    </a:ext>
                  </a:extLst>
                </a:gridCol>
                <a:gridCol w="1374998">
                  <a:extLst>
                    <a:ext uri="{9D8B030D-6E8A-4147-A177-3AD203B41FA5}">
                      <a16:colId xmlns="" xmlns:a16="http://schemas.microsoft.com/office/drawing/2014/main" val="20001"/>
                    </a:ext>
                  </a:extLst>
                </a:gridCol>
                <a:gridCol w="2635414">
                  <a:extLst>
                    <a:ext uri="{9D8B030D-6E8A-4147-A177-3AD203B41FA5}">
                      <a16:colId xmlns="" xmlns:a16="http://schemas.microsoft.com/office/drawing/2014/main" val="20002"/>
                    </a:ext>
                  </a:extLst>
                </a:gridCol>
                <a:gridCol w="1309523">
                  <a:extLst>
                    <a:ext uri="{9D8B030D-6E8A-4147-A177-3AD203B41FA5}">
                      <a16:colId xmlns="" xmlns:a16="http://schemas.microsoft.com/office/drawing/2014/main" val="20003"/>
                    </a:ext>
                  </a:extLst>
                </a:gridCol>
              </a:tblGrid>
              <a:tr h="822934">
                <a:tc gridSpan="2">
                  <a:txBody>
                    <a:bodyPr/>
                    <a:lstStyle/>
                    <a:p>
                      <a:pPr algn="ctr"/>
                      <a:r>
                        <a:rPr lang="en-US" sz="2400" dirty="0" smtClean="0">
                          <a:solidFill>
                            <a:schemeClr val="tx1"/>
                          </a:solidFill>
                        </a:rPr>
                        <a:t>Assets</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tc gridSpan="2">
                  <a:txBody>
                    <a:bodyPr/>
                    <a:lstStyle/>
                    <a:p>
                      <a:pPr algn="ctr"/>
                      <a:r>
                        <a:rPr lang="en-US" sz="2400" dirty="0" smtClean="0">
                          <a:solidFill>
                            <a:schemeClr val="tx1"/>
                          </a:solidFill>
                        </a:rPr>
                        <a:t>Liabilities and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extLst>
                  <a:ext uri="{0D108BD9-81ED-4DB2-BD59-A6C34878D82A}">
                    <a16:rowId xmlns="" xmlns:a16="http://schemas.microsoft.com/office/drawing/2014/main" val="10000"/>
                  </a:ext>
                </a:extLst>
              </a:tr>
              <a:tr h="641535">
                <a:tc>
                  <a:txBody>
                    <a:bodyPr/>
                    <a:lstStyle/>
                    <a:p>
                      <a:r>
                        <a:rPr lang="en-US" sz="2400" dirty="0" smtClean="0">
                          <a:solidFill>
                            <a:schemeClr val="tx1"/>
                          </a:solidFill>
                        </a:rPr>
                        <a:t>Reserves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Deposits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$750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1"/>
                  </a:ext>
                </a:extLst>
              </a:tr>
              <a:tr h="641535">
                <a:tc>
                  <a:txBody>
                    <a:bodyPr/>
                    <a:lstStyle/>
                    <a:p>
                      <a:r>
                        <a:rPr lang="en-US" sz="2400" dirty="0" smtClean="0">
                          <a:solidFill>
                            <a:schemeClr val="tx1"/>
                          </a:solidFill>
                        </a:rPr>
                        <a:t>Loans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500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Debt</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2"/>
                  </a:ext>
                </a:extLst>
              </a:tr>
              <a:tr h="822934">
                <a:tc>
                  <a:txBody>
                    <a:bodyPr/>
                    <a:lstStyle/>
                    <a:p>
                      <a:r>
                        <a:rPr lang="en-US" sz="2400" dirty="0" smtClean="0">
                          <a:solidFill>
                            <a:schemeClr val="tx1"/>
                          </a:solidFill>
                        </a:rPr>
                        <a:t>Securities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300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Capital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2169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Banks in the Monetary System: Leverage</a:t>
            </a:r>
            <a:endParaRPr lang="en-US" dirty="0"/>
          </a:p>
        </p:txBody>
      </p:sp>
      <p:sp>
        <p:nvSpPr>
          <p:cNvPr id="3" name="Content Placeholder 2"/>
          <p:cNvSpPr>
            <a:spLocks noGrp="1"/>
          </p:cNvSpPr>
          <p:nvPr>
            <p:ph idx="1"/>
          </p:nvPr>
        </p:nvSpPr>
        <p:spPr>
          <a:xfrm>
            <a:off x="457200" y="1600201"/>
            <a:ext cx="8229600" cy="2209800"/>
          </a:xfrm>
        </p:spPr>
        <p:txBody>
          <a:bodyPr>
            <a:normAutofit fontScale="92500"/>
          </a:bodyPr>
          <a:lstStyle/>
          <a:p>
            <a:pPr>
              <a:spcBef>
                <a:spcPts val="600"/>
              </a:spcBef>
            </a:pPr>
            <a:r>
              <a:rPr lang="en-US" dirty="0" smtClean="0"/>
              <a:t>Being highly leveraged makes banks vulnerable.</a:t>
            </a:r>
          </a:p>
          <a:p>
            <a:pPr>
              <a:spcBef>
                <a:spcPts val="600"/>
              </a:spcBef>
            </a:pPr>
            <a:r>
              <a:rPr lang="en-US" dirty="0" smtClean="0"/>
              <a:t>Example:  Suppose the value of our bank’s assets falls by 5%, to $950.  </a:t>
            </a:r>
          </a:p>
          <a:p>
            <a:pPr>
              <a:spcBef>
                <a:spcPts val="600"/>
              </a:spcBef>
            </a:pPr>
            <a:r>
              <a:rPr lang="en-US" dirty="0" smtClean="0"/>
              <a:t>Then, capital = assets – liabilities = 950 – 950 = 0 </a:t>
            </a:r>
          </a:p>
          <a:p>
            <a:pPr>
              <a:spcBef>
                <a:spcPts val="900"/>
              </a:spcBef>
            </a:pPr>
            <a:endParaRPr lang="en-US" b="1" dirty="0" smtClean="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50882992"/>
              </p:ext>
            </p:extLst>
          </p:nvPr>
        </p:nvGraphicFramePr>
        <p:xfrm>
          <a:off x="677863" y="3776614"/>
          <a:ext cx="7889875" cy="2928986"/>
        </p:xfrm>
        <a:graphic>
          <a:graphicData uri="http://schemas.openxmlformats.org/drawingml/2006/table">
            <a:tbl>
              <a:tblPr firstRow="1" bandRow="1">
                <a:tableStyleId>{F5AB1C69-6EDB-4FF4-983F-18BD219EF322}</a:tableStyleId>
              </a:tblPr>
              <a:tblGrid>
                <a:gridCol w="2569940">
                  <a:extLst>
                    <a:ext uri="{9D8B030D-6E8A-4147-A177-3AD203B41FA5}">
                      <a16:colId xmlns="" xmlns:a16="http://schemas.microsoft.com/office/drawing/2014/main" val="20000"/>
                    </a:ext>
                  </a:extLst>
                </a:gridCol>
                <a:gridCol w="1374998">
                  <a:extLst>
                    <a:ext uri="{9D8B030D-6E8A-4147-A177-3AD203B41FA5}">
                      <a16:colId xmlns="" xmlns:a16="http://schemas.microsoft.com/office/drawing/2014/main" val="20001"/>
                    </a:ext>
                  </a:extLst>
                </a:gridCol>
                <a:gridCol w="2635414">
                  <a:extLst>
                    <a:ext uri="{9D8B030D-6E8A-4147-A177-3AD203B41FA5}">
                      <a16:colId xmlns="" xmlns:a16="http://schemas.microsoft.com/office/drawing/2014/main" val="20002"/>
                    </a:ext>
                  </a:extLst>
                </a:gridCol>
                <a:gridCol w="1309523">
                  <a:extLst>
                    <a:ext uri="{9D8B030D-6E8A-4147-A177-3AD203B41FA5}">
                      <a16:colId xmlns="" xmlns:a16="http://schemas.microsoft.com/office/drawing/2014/main" val="20003"/>
                    </a:ext>
                  </a:extLst>
                </a:gridCol>
              </a:tblGrid>
              <a:tr h="822934">
                <a:tc gridSpan="2">
                  <a:txBody>
                    <a:bodyPr/>
                    <a:lstStyle/>
                    <a:p>
                      <a:pPr algn="ctr"/>
                      <a:r>
                        <a:rPr lang="en-US" sz="2400" dirty="0" smtClean="0">
                          <a:solidFill>
                            <a:schemeClr val="tx1"/>
                          </a:solidFill>
                        </a:rPr>
                        <a:t>Assets</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tc gridSpan="2">
                  <a:txBody>
                    <a:bodyPr/>
                    <a:lstStyle/>
                    <a:p>
                      <a:pPr algn="ctr"/>
                      <a:r>
                        <a:rPr lang="en-US" sz="2400" dirty="0" smtClean="0">
                          <a:solidFill>
                            <a:schemeClr val="tx1"/>
                          </a:solidFill>
                        </a:rPr>
                        <a:t>Liabilities and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91434" marR="91434" marT="45719" marB="4571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hMerge="1">
                  <a:txBody>
                    <a:bodyPr/>
                    <a:lstStyle/>
                    <a:p>
                      <a:endParaRPr lang="en-US" dirty="0"/>
                    </a:p>
                  </a:txBody>
                  <a:tcPr/>
                </a:tc>
                <a:extLst>
                  <a:ext uri="{0D108BD9-81ED-4DB2-BD59-A6C34878D82A}">
                    <a16:rowId xmlns="" xmlns:a16="http://schemas.microsoft.com/office/drawing/2014/main" val="10000"/>
                  </a:ext>
                </a:extLst>
              </a:tr>
              <a:tr h="641535">
                <a:tc>
                  <a:txBody>
                    <a:bodyPr/>
                    <a:lstStyle/>
                    <a:p>
                      <a:r>
                        <a:rPr lang="en-US" sz="2400" dirty="0" smtClean="0">
                          <a:solidFill>
                            <a:schemeClr val="tx1"/>
                          </a:solidFill>
                        </a:rPr>
                        <a:t>Reserves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Deposits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$750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1"/>
                  </a:ext>
                </a:extLst>
              </a:tr>
              <a:tr h="641535">
                <a:tc>
                  <a:txBody>
                    <a:bodyPr/>
                    <a:lstStyle/>
                    <a:p>
                      <a:r>
                        <a:rPr lang="en-US" sz="2400" dirty="0" smtClean="0">
                          <a:solidFill>
                            <a:schemeClr val="tx1"/>
                          </a:solidFill>
                        </a:rPr>
                        <a:t>Loans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500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Debt</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200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2"/>
                  </a:ext>
                </a:extLst>
              </a:tr>
              <a:tr h="822934">
                <a:tc>
                  <a:txBody>
                    <a:bodyPr/>
                    <a:lstStyle/>
                    <a:p>
                      <a:r>
                        <a:rPr lang="en-US" sz="2400" dirty="0" smtClean="0">
                          <a:solidFill>
                            <a:schemeClr val="tx1"/>
                          </a:solidFill>
                        </a:rPr>
                        <a:t>Securities</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algn="r"/>
                      <a:r>
                        <a:rPr lang="en-US" sz="2400" dirty="0" smtClean="0">
                          <a:solidFill>
                            <a:schemeClr val="tx1"/>
                          </a:solidFill>
                        </a:rPr>
                        <a:t>300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r>
                        <a:rPr lang="en-US" sz="2400" dirty="0" smtClean="0">
                          <a:solidFill>
                            <a:schemeClr val="tx1"/>
                          </a:solidFill>
                        </a:rPr>
                        <a:t>Capital </a:t>
                      </a:r>
                      <a:br>
                        <a:rPr lang="en-US" sz="2400" dirty="0" smtClean="0">
                          <a:solidFill>
                            <a:schemeClr val="tx1"/>
                          </a:solidFill>
                        </a:rPr>
                      </a:br>
                      <a:r>
                        <a:rPr lang="en-US" sz="2400" dirty="0" smtClean="0">
                          <a:solidFill>
                            <a:schemeClr val="tx1"/>
                          </a:solidFill>
                        </a:rPr>
                        <a:t>(owners’ equity)</a:t>
                      </a:r>
                      <a:endParaRPr lang="en-US" sz="2400" dirty="0">
                        <a:solidFill>
                          <a:schemeClr val="tx1"/>
                        </a:solidFill>
                      </a:endParaRPr>
                    </a:p>
                  </a:txBody>
                  <a:tcPr marL="228585" marR="228585" marT="45719" marB="45719"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r"/>
                      <a:r>
                        <a:rPr lang="en-US" sz="2400" dirty="0" smtClean="0">
                          <a:solidFill>
                            <a:schemeClr val="tx1"/>
                          </a:solidFill>
                        </a:rPr>
                        <a:t>50</a:t>
                      </a:r>
                      <a:endParaRPr lang="en-US" sz="2400" dirty="0">
                        <a:solidFill>
                          <a:schemeClr val="tx1"/>
                        </a:solidFill>
                      </a:endParaRPr>
                    </a:p>
                  </a:txBody>
                  <a:tcPr marL="228585" marR="228585" marT="45719" marB="45719"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5463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Main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What is money?</a:t>
            </a:r>
          </a:p>
          <a:p>
            <a:pPr marL="514350" indent="-514350">
              <a:buFont typeface="+mj-lt"/>
              <a:buAutoNum type="arabicPeriod"/>
            </a:pPr>
            <a:r>
              <a:rPr lang="en-US" dirty="0" smtClean="0"/>
              <a:t>What is the role of a nation’s banking system in determining the quantity of money in the economy?</a:t>
            </a:r>
          </a:p>
          <a:p>
            <a:pPr marL="514350" indent="-514350">
              <a:buFont typeface="+mj-lt"/>
              <a:buAutoNum type="arabicPeriod"/>
            </a:pPr>
            <a:r>
              <a:rPr lang="en-US" dirty="0" smtClean="0"/>
              <a:t>How does a nation’s central bank influence the banking system and the quantity of money?</a:t>
            </a:r>
            <a:endParaRPr lang="en-US" dirty="0"/>
          </a:p>
        </p:txBody>
      </p:sp>
    </p:spTree>
    <p:extLst>
      <p:ext uri="{BB962C8B-B14F-4D97-AF65-F5344CB8AC3E}">
        <p14:creationId xmlns:p14="http://schemas.microsoft.com/office/powerpoint/2010/main" val="1629127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Requirements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To reduce the risk of a bank going bust—as in the previous slide’s example—</a:t>
            </a:r>
            <a:r>
              <a:rPr lang="en-US" i="1" dirty="0" smtClean="0"/>
              <a:t>bank regulators</a:t>
            </a:r>
            <a:r>
              <a:rPr lang="en-US" dirty="0" smtClean="0"/>
              <a:t> impose </a:t>
            </a:r>
            <a:r>
              <a:rPr lang="en-US" i="1" dirty="0" smtClean="0"/>
              <a:t>capital requirements </a:t>
            </a:r>
            <a:r>
              <a:rPr lang="en-US" dirty="0" smtClean="0"/>
              <a:t>on banks</a:t>
            </a:r>
          </a:p>
          <a:p>
            <a:r>
              <a:rPr lang="en-US" dirty="0" smtClean="0"/>
              <a:t>The goal is to ensure that a bank’s capital would exceed its liabilities, so that the bank’s owners could return the money of its depositors and repay its debts</a:t>
            </a:r>
          </a:p>
          <a:p>
            <a:r>
              <a:rPr lang="en-US" dirty="0" smtClean="0"/>
              <a:t>Banks with riskier assets face higher capital requirements</a:t>
            </a:r>
            <a:endParaRPr lang="en-US" dirty="0"/>
          </a:p>
        </p:txBody>
      </p:sp>
    </p:spTree>
    <p:extLst>
      <p:ext uri="{BB962C8B-B14F-4D97-AF65-F5344CB8AC3E}">
        <p14:creationId xmlns:p14="http://schemas.microsoft.com/office/powerpoint/2010/main" val="18767688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Requirements</a:t>
            </a:r>
            <a:endParaRPr lang="en-US" dirty="0"/>
          </a:p>
        </p:txBody>
      </p:sp>
      <p:sp>
        <p:nvSpPr>
          <p:cNvPr id="3" name="Content Placeholder 2"/>
          <p:cNvSpPr>
            <a:spLocks noGrp="1"/>
          </p:cNvSpPr>
          <p:nvPr>
            <p:ph idx="1"/>
          </p:nvPr>
        </p:nvSpPr>
        <p:spPr/>
        <p:txBody>
          <a:bodyPr/>
          <a:lstStyle/>
          <a:p>
            <a:r>
              <a:rPr lang="en-US" dirty="0" smtClean="0"/>
              <a:t>In the 2008-2009 financial crisis, </a:t>
            </a:r>
            <a:r>
              <a:rPr lang="en-US" dirty="0"/>
              <a:t>l</a:t>
            </a:r>
            <a:r>
              <a:rPr lang="en-US" dirty="0" smtClean="0"/>
              <a:t>osses on mortgages shrank bank capital, slowed lending, galvanized the recession</a:t>
            </a:r>
          </a:p>
          <a:p>
            <a:r>
              <a:rPr lang="en-US" dirty="0" smtClean="0"/>
              <a:t>The government injected capital into banks to ease the crisis and encourage more lending</a:t>
            </a:r>
            <a:endParaRPr lang="en-US" dirty="0"/>
          </a:p>
        </p:txBody>
      </p:sp>
    </p:spTree>
    <p:extLst>
      <p:ext uri="{BB962C8B-B14F-4D97-AF65-F5344CB8AC3E}">
        <p14:creationId xmlns:p14="http://schemas.microsoft.com/office/powerpoint/2010/main" val="2367288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banks’ influence</a:t>
            </a:r>
            <a:endParaRPr lang="en-US" dirty="0"/>
          </a:p>
        </p:txBody>
      </p:sp>
      <p:sp>
        <p:nvSpPr>
          <p:cNvPr id="4" name="Text Placeholder 3"/>
          <p:cNvSpPr>
            <a:spLocks noGrp="1"/>
          </p:cNvSpPr>
          <p:nvPr>
            <p:ph type="body" idx="1"/>
          </p:nvPr>
        </p:nvSpPr>
        <p:spPr/>
        <p:txBody>
          <a:bodyPr/>
          <a:lstStyle/>
          <a:p>
            <a:r>
              <a:rPr lang="en-US" dirty="0" smtClean="0"/>
              <a:t>The State bank Role</a:t>
            </a:r>
            <a:endParaRPr lang="en-US" dirty="0"/>
          </a:p>
        </p:txBody>
      </p:sp>
    </p:spTree>
    <p:extLst>
      <p:ext uri="{BB962C8B-B14F-4D97-AF65-F5344CB8AC3E}">
        <p14:creationId xmlns:p14="http://schemas.microsoft.com/office/powerpoint/2010/main" val="2590209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Bank’s Influence</a:t>
            </a:r>
            <a:endParaRPr lang="en-US" dirty="0"/>
          </a:p>
        </p:txBody>
      </p:sp>
      <p:sp>
        <p:nvSpPr>
          <p:cNvPr id="3" name="Content Placeholder 2"/>
          <p:cNvSpPr>
            <a:spLocks noGrp="1"/>
          </p:cNvSpPr>
          <p:nvPr>
            <p:ph idx="1"/>
          </p:nvPr>
        </p:nvSpPr>
        <p:spPr/>
        <p:txBody>
          <a:bodyPr/>
          <a:lstStyle/>
          <a:p>
            <a:r>
              <a:rPr lang="en-US" dirty="0" smtClean="0"/>
              <a:t>We will now build an algebraic model of the central bank’s influence on the monetary system of a country</a:t>
            </a:r>
            <a:endParaRPr lang="en-US" dirty="0"/>
          </a:p>
        </p:txBody>
      </p:sp>
    </p:spTree>
    <p:extLst>
      <p:ext uri="{BB962C8B-B14F-4D97-AF65-F5344CB8AC3E}">
        <p14:creationId xmlns:p14="http://schemas.microsoft.com/office/powerpoint/2010/main" val="2218858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Bank’s Influence</a:t>
            </a:r>
            <a:endParaRPr lang="en-US" dirty="0"/>
          </a:p>
        </p:txBody>
      </p:sp>
      <p:sp>
        <p:nvSpPr>
          <p:cNvPr id="3" name="Content Placeholder 2"/>
          <p:cNvSpPr>
            <a:spLocks noGrp="1"/>
          </p:cNvSpPr>
          <p:nvPr>
            <p:ph idx="1"/>
          </p:nvPr>
        </p:nvSpPr>
        <p:spPr/>
        <p:txBody>
          <a:bodyPr/>
          <a:lstStyle/>
          <a:p>
            <a:r>
              <a:rPr lang="en-US" dirty="0" smtClean="0"/>
              <a:t>Our first equation is one we have seen already: </a:t>
            </a:r>
            <a:r>
              <a:rPr lang="en-US" b="1" i="1" dirty="0" smtClean="0">
                <a:solidFill>
                  <a:srgbClr val="0070C0"/>
                </a:solidFill>
              </a:rPr>
              <a:t>M</a:t>
            </a:r>
            <a:r>
              <a:rPr lang="en-US" b="1" dirty="0" smtClean="0">
                <a:solidFill>
                  <a:srgbClr val="0070C0"/>
                </a:solidFill>
              </a:rPr>
              <a:t> = </a:t>
            </a:r>
            <a:r>
              <a:rPr lang="en-US" b="1" i="1" dirty="0" smtClean="0">
                <a:solidFill>
                  <a:srgbClr val="0070C0"/>
                </a:solidFill>
              </a:rPr>
              <a:t>C</a:t>
            </a:r>
            <a:r>
              <a:rPr lang="en-US" b="1" dirty="0" smtClean="0">
                <a:solidFill>
                  <a:srgbClr val="0070C0"/>
                </a:solidFill>
              </a:rPr>
              <a:t> + </a:t>
            </a:r>
            <a:r>
              <a:rPr lang="en-US" b="1" i="1" dirty="0" smtClean="0">
                <a:solidFill>
                  <a:srgbClr val="0070C0"/>
                </a:solidFill>
              </a:rPr>
              <a:t>D</a:t>
            </a:r>
          </a:p>
          <a:p>
            <a:r>
              <a:rPr lang="en-US" dirty="0" smtClean="0"/>
              <a:t>All three variables—money supply, currency held by the public, and demand deposits—will be considered endogenous</a:t>
            </a:r>
            <a:endParaRPr lang="en-US" dirty="0"/>
          </a:p>
        </p:txBody>
      </p:sp>
    </p:spTree>
    <p:extLst>
      <p:ext uri="{BB962C8B-B14F-4D97-AF65-F5344CB8AC3E}">
        <p14:creationId xmlns:p14="http://schemas.microsoft.com/office/powerpoint/2010/main" val="3474838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 recap….. </a:t>
            </a:r>
            <a:endParaRPr lang="en-US"/>
          </a:p>
        </p:txBody>
      </p:sp>
      <p:sp>
        <p:nvSpPr>
          <p:cNvPr id="3" name="Content Placeholder 2"/>
          <p:cNvSpPr>
            <a:spLocks noGrp="1"/>
          </p:cNvSpPr>
          <p:nvPr>
            <p:ph idx="1"/>
          </p:nvPr>
        </p:nvSpPr>
        <p:spPr/>
        <p:txBody>
          <a:bodyPr/>
          <a:lstStyle/>
          <a:p>
            <a:r>
              <a:rPr lang="en-US" dirty="0"/>
              <a:t>Exogenous and endogenous variables. ... In an economic model, an exogenous variable is one whose value is determined outside the model and is imposed on the model, </a:t>
            </a:r>
            <a:r>
              <a:rPr lang="en-US" dirty="0" smtClean="0"/>
              <a:t>In </a:t>
            </a:r>
            <a:r>
              <a:rPr lang="en-US" dirty="0"/>
              <a:t>contrast, an endogenous variable is a variable whose value is determined by the model.</a:t>
            </a:r>
          </a:p>
        </p:txBody>
      </p:sp>
    </p:spTree>
    <p:extLst>
      <p:ext uri="{BB962C8B-B14F-4D97-AF65-F5344CB8AC3E}">
        <p14:creationId xmlns:p14="http://schemas.microsoft.com/office/powerpoint/2010/main" val="1388307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money creation</a:t>
            </a:r>
            <a:endParaRPr lang="en-US" dirty="0"/>
          </a:p>
        </p:txBody>
      </p:sp>
      <p:pic>
        <p:nvPicPr>
          <p:cNvPr id="4" name="Content Placeholder 3"/>
          <p:cNvPicPr>
            <a:picLocks noGrp="1" noChangeAspect="1"/>
          </p:cNvPicPr>
          <p:nvPr>
            <p:ph idx="1"/>
          </p:nvPr>
        </p:nvPicPr>
        <p:blipFill>
          <a:blip r:embed="rId3"/>
          <a:stretch>
            <a:fillRect/>
          </a:stretch>
        </p:blipFill>
        <p:spPr>
          <a:xfrm>
            <a:off x="1897039" y="1648309"/>
            <a:ext cx="5459103" cy="1408789"/>
          </a:xfrm>
          <a:prstGeom prst="rect">
            <a:avLst/>
          </a:prstGeom>
        </p:spPr>
      </p:pic>
      <p:sp>
        <p:nvSpPr>
          <p:cNvPr id="5" name="TextBox 4"/>
          <p:cNvSpPr txBox="1"/>
          <p:nvPr/>
        </p:nvSpPr>
        <p:spPr>
          <a:xfrm>
            <a:off x="777922" y="3234519"/>
            <a:ext cx="7792872" cy="923330"/>
          </a:xfrm>
          <a:prstGeom prst="rect">
            <a:avLst/>
          </a:prstGeom>
          <a:noFill/>
        </p:spPr>
        <p:txBody>
          <a:bodyPr wrap="square" rtlCol="0">
            <a:spAutoFit/>
          </a:bodyPr>
          <a:lstStyle/>
          <a:p>
            <a:r>
              <a:rPr lang="en-US" dirty="0" smtClean="0"/>
              <a:t>. Customer deposited 1000 Billion $ in banking system.</a:t>
            </a:r>
          </a:p>
          <a:p>
            <a:r>
              <a:rPr lang="en-US" dirty="0" smtClean="0"/>
              <a:t>. 200 are held as reserve while 800  Billion $ goes into loans.</a:t>
            </a:r>
          </a:p>
          <a:p>
            <a:endParaRPr lang="en-US" dirty="0"/>
          </a:p>
        </p:txBody>
      </p:sp>
      <p:pic>
        <p:nvPicPr>
          <p:cNvPr id="6" name="Picture 5"/>
          <p:cNvPicPr>
            <a:picLocks noChangeAspect="1"/>
          </p:cNvPicPr>
          <p:nvPr/>
        </p:nvPicPr>
        <p:blipFill>
          <a:blip r:embed="rId4"/>
          <a:stretch>
            <a:fillRect/>
          </a:stretch>
        </p:blipFill>
        <p:spPr>
          <a:xfrm>
            <a:off x="2221025" y="3971499"/>
            <a:ext cx="4834868" cy="1333730"/>
          </a:xfrm>
          <a:prstGeom prst="rect">
            <a:avLst/>
          </a:prstGeom>
        </p:spPr>
      </p:pic>
      <p:sp>
        <p:nvSpPr>
          <p:cNvPr id="7" name="TextBox 6"/>
          <p:cNvSpPr txBox="1"/>
          <p:nvPr/>
        </p:nvSpPr>
        <p:spPr>
          <a:xfrm>
            <a:off x="777922" y="5305229"/>
            <a:ext cx="7792872" cy="923330"/>
          </a:xfrm>
          <a:prstGeom prst="rect">
            <a:avLst/>
          </a:prstGeom>
          <a:noFill/>
        </p:spPr>
        <p:txBody>
          <a:bodyPr wrap="square" rtlCol="0">
            <a:spAutoFit/>
          </a:bodyPr>
          <a:lstStyle/>
          <a:p>
            <a:r>
              <a:rPr lang="en-US" dirty="0" smtClean="0"/>
              <a:t>. The investor takes the loan deposit in his bank account, and start ready for investing, the second bank meanwhile take 160 billion in reserves while 640 Billions are directed in loans.  And so on…… </a:t>
            </a:r>
            <a:endParaRPr lang="en-US" dirty="0"/>
          </a:p>
        </p:txBody>
      </p:sp>
    </p:spTree>
    <p:extLst>
      <p:ext uri="{BB962C8B-B14F-4D97-AF65-F5344CB8AC3E}">
        <p14:creationId xmlns:p14="http://schemas.microsoft.com/office/powerpoint/2010/main" val="164250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Monetary Base</a:t>
            </a:r>
            <a:endParaRPr lang="en-US" dirty="0"/>
          </a:p>
        </p:txBody>
      </p:sp>
      <p:sp>
        <p:nvSpPr>
          <p:cNvPr id="3" name="Content Placeholder 2"/>
          <p:cNvSpPr>
            <a:spLocks noGrp="1"/>
          </p:cNvSpPr>
          <p:nvPr>
            <p:ph idx="1"/>
          </p:nvPr>
        </p:nvSpPr>
        <p:spPr>
          <a:xfrm>
            <a:off x="457199" y="1600200"/>
            <a:ext cx="8400197" cy="4525963"/>
          </a:xfrm>
        </p:spPr>
        <p:txBody>
          <a:bodyPr>
            <a:normAutofit/>
          </a:bodyPr>
          <a:lstStyle/>
          <a:p>
            <a:r>
              <a:rPr lang="en-US" dirty="0" smtClean="0"/>
              <a:t>The monetary base (</a:t>
            </a:r>
            <a:r>
              <a:rPr lang="en-US" i="1" dirty="0" smtClean="0"/>
              <a:t>B</a:t>
            </a:r>
            <a:r>
              <a:rPr lang="en-US" dirty="0" smtClean="0"/>
              <a:t>) is the total number of dollars held </a:t>
            </a:r>
          </a:p>
          <a:p>
            <a:pPr lvl="1"/>
            <a:r>
              <a:rPr lang="en-US" dirty="0" smtClean="0"/>
              <a:t>by the public as currency (</a:t>
            </a:r>
            <a:r>
              <a:rPr lang="en-US" i="1" dirty="0" smtClean="0"/>
              <a:t>C</a:t>
            </a:r>
            <a:r>
              <a:rPr lang="en-US" dirty="0" smtClean="0"/>
              <a:t>) or</a:t>
            </a:r>
          </a:p>
          <a:p>
            <a:pPr lvl="1"/>
            <a:r>
              <a:rPr lang="en-US" dirty="0" smtClean="0"/>
              <a:t>by banks as reserves (</a:t>
            </a:r>
            <a:r>
              <a:rPr lang="en-US" i="1" dirty="0" smtClean="0"/>
              <a:t>R</a:t>
            </a:r>
            <a:r>
              <a:rPr lang="en-US" dirty="0" smtClean="0"/>
              <a:t>)</a:t>
            </a:r>
          </a:p>
          <a:p>
            <a:r>
              <a:rPr lang="en-US" dirty="0" smtClean="0"/>
              <a:t>So, our second equation is </a:t>
            </a:r>
            <a:r>
              <a:rPr lang="en-US" b="1" i="1" dirty="0" smtClean="0">
                <a:solidFill>
                  <a:srgbClr val="0070C0"/>
                </a:solidFill>
              </a:rPr>
              <a:t>B</a:t>
            </a:r>
            <a:r>
              <a:rPr lang="en-US" b="1" dirty="0" smtClean="0">
                <a:solidFill>
                  <a:srgbClr val="0070C0"/>
                </a:solidFill>
              </a:rPr>
              <a:t> = </a:t>
            </a:r>
            <a:r>
              <a:rPr lang="en-US" b="1" i="1" dirty="0" smtClean="0">
                <a:solidFill>
                  <a:srgbClr val="0070C0"/>
                </a:solidFill>
              </a:rPr>
              <a:t>C</a:t>
            </a:r>
            <a:r>
              <a:rPr lang="en-US" b="1" dirty="0" smtClean="0">
                <a:solidFill>
                  <a:srgbClr val="0070C0"/>
                </a:solidFill>
              </a:rPr>
              <a:t> + </a:t>
            </a:r>
            <a:r>
              <a:rPr lang="en-US" b="1" i="1" dirty="0" smtClean="0">
                <a:solidFill>
                  <a:srgbClr val="0070C0"/>
                </a:solidFill>
              </a:rPr>
              <a:t>R</a:t>
            </a:r>
          </a:p>
          <a:p>
            <a:r>
              <a:rPr lang="en-US" dirty="0" smtClean="0"/>
              <a:t>A country’s monetary base is directly determined by its central bank</a:t>
            </a:r>
          </a:p>
          <a:p>
            <a:r>
              <a:rPr lang="en-US" i="1" dirty="0" smtClean="0"/>
              <a:t>B</a:t>
            </a:r>
            <a:r>
              <a:rPr lang="en-US" dirty="0" smtClean="0"/>
              <a:t> is exogenous; </a:t>
            </a:r>
            <a:r>
              <a:rPr lang="en-US" i="1" dirty="0" smtClean="0"/>
              <a:t>C</a:t>
            </a:r>
            <a:r>
              <a:rPr lang="en-US" dirty="0" smtClean="0"/>
              <a:t> and </a:t>
            </a:r>
            <a:r>
              <a:rPr lang="en-US" i="1" dirty="0" smtClean="0"/>
              <a:t>R</a:t>
            </a:r>
            <a:r>
              <a:rPr lang="en-US" dirty="0" smtClean="0"/>
              <a:t> are endogenous</a:t>
            </a:r>
            <a:endParaRPr lang="en-US" dirty="0"/>
          </a:p>
        </p:txBody>
      </p:sp>
    </p:spTree>
    <p:extLst>
      <p:ext uri="{BB962C8B-B14F-4D97-AF65-F5344CB8AC3E}">
        <p14:creationId xmlns:p14="http://schemas.microsoft.com/office/powerpoint/2010/main" val="1842470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Money Multiplier</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b="1" i="1" dirty="0" smtClean="0">
                <a:solidFill>
                  <a:srgbClr val="0070C0"/>
                </a:solidFill>
              </a:rPr>
              <a:t>cd</a:t>
            </a:r>
            <a:r>
              <a:rPr lang="en-US" b="1" dirty="0" smtClean="0">
                <a:solidFill>
                  <a:srgbClr val="0070C0"/>
                </a:solidFill>
              </a:rPr>
              <a:t> = </a:t>
            </a:r>
            <a:r>
              <a:rPr lang="en-US" b="1" i="1" dirty="0" smtClean="0">
                <a:solidFill>
                  <a:srgbClr val="0070C0"/>
                </a:solidFill>
              </a:rPr>
              <a:t>C</a:t>
            </a:r>
            <a:r>
              <a:rPr lang="en-US" b="1" dirty="0" smtClean="0">
                <a:solidFill>
                  <a:srgbClr val="0070C0"/>
                </a:solidFill>
              </a:rPr>
              <a:t>/</a:t>
            </a:r>
            <a:r>
              <a:rPr lang="en-US" b="1" i="1" dirty="0" smtClean="0">
                <a:solidFill>
                  <a:srgbClr val="0070C0"/>
                </a:solidFill>
              </a:rPr>
              <a:t>D</a:t>
            </a:r>
            <a:r>
              <a:rPr lang="en-US" b="1" dirty="0" smtClean="0">
                <a:solidFill>
                  <a:srgbClr val="0070C0"/>
                </a:solidFill>
              </a:rPr>
              <a:t> </a:t>
            </a:r>
            <a:r>
              <a:rPr lang="en-US" dirty="0" smtClean="0"/>
              <a:t>is the </a:t>
            </a:r>
            <a:r>
              <a:rPr lang="en-US" i="1" dirty="0" smtClean="0"/>
              <a:t>currency-deposit ratio</a:t>
            </a:r>
            <a:r>
              <a:rPr lang="en-US" dirty="0" smtClean="0"/>
              <a:t>, and</a:t>
            </a:r>
          </a:p>
          <a:p>
            <a:r>
              <a:rPr lang="en-US" b="1" i="1" dirty="0" err="1">
                <a:solidFill>
                  <a:srgbClr val="0070C0"/>
                </a:solidFill>
              </a:rPr>
              <a:t>rd</a:t>
            </a:r>
            <a:r>
              <a:rPr lang="en-US" b="1" i="1" dirty="0">
                <a:solidFill>
                  <a:srgbClr val="0070C0"/>
                </a:solidFill>
              </a:rPr>
              <a:t> </a:t>
            </a:r>
            <a:r>
              <a:rPr lang="en-US" b="1" i="1" dirty="0" smtClean="0">
                <a:solidFill>
                  <a:srgbClr val="0070C0"/>
                </a:solidFill>
              </a:rPr>
              <a:t>= R</a:t>
            </a:r>
            <a:r>
              <a:rPr lang="en-US" b="1" dirty="0" smtClean="0">
                <a:solidFill>
                  <a:srgbClr val="0070C0"/>
                </a:solidFill>
              </a:rPr>
              <a:t>/</a:t>
            </a:r>
            <a:r>
              <a:rPr lang="en-US" b="1" i="1" dirty="0" smtClean="0">
                <a:solidFill>
                  <a:srgbClr val="0070C0"/>
                </a:solidFill>
              </a:rPr>
              <a:t>D</a:t>
            </a:r>
            <a:r>
              <a:rPr lang="en-US" b="1" dirty="0" smtClean="0">
                <a:solidFill>
                  <a:srgbClr val="0070C0"/>
                </a:solidFill>
              </a:rPr>
              <a:t> </a:t>
            </a:r>
            <a:r>
              <a:rPr lang="en-US" dirty="0" smtClean="0"/>
              <a:t>is the </a:t>
            </a:r>
            <a:r>
              <a:rPr lang="en-US" i="1" dirty="0" smtClean="0"/>
              <a:t>reserve-deposit ratio</a:t>
            </a:r>
            <a:endParaRPr lang="en-US" dirty="0" smtClean="0"/>
          </a:p>
          <a:p>
            <a:pPr lvl="1"/>
            <a:r>
              <a:rPr lang="en-US" dirty="0" smtClean="0"/>
              <a:t>Note that 0 &lt; </a:t>
            </a:r>
            <a:r>
              <a:rPr lang="en-US" i="1" dirty="0" err="1" smtClean="0"/>
              <a:t>rd</a:t>
            </a:r>
            <a:r>
              <a:rPr lang="en-US" dirty="0" smtClean="0"/>
              <a:t> &lt; 1</a:t>
            </a:r>
          </a:p>
          <a:p>
            <a:r>
              <a:rPr lang="en-US" dirty="0" smtClean="0"/>
              <a:t>Although </a:t>
            </a:r>
            <a:r>
              <a:rPr lang="en-US" i="1" dirty="0" smtClean="0"/>
              <a:t>C</a:t>
            </a:r>
            <a:r>
              <a:rPr lang="en-US" dirty="0" smtClean="0"/>
              <a:t> and </a:t>
            </a:r>
            <a:r>
              <a:rPr lang="en-US" i="1" dirty="0" smtClean="0"/>
              <a:t>R</a:t>
            </a:r>
            <a:r>
              <a:rPr lang="en-US" dirty="0" smtClean="0"/>
              <a:t> are endogenous, </a:t>
            </a:r>
            <a:r>
              <a:rPr lang="en-US" i="1" dirty="0" smtClean="0"/>
              <a:t>cd</a:t>
            </a:r>
            <a:r>
              <a:rPr lang="en-US" dirty="0" smtClean="0"/>
              <a:t> and </a:t>
            </a:r>
            <a:r>
              <a:rPr lang="en-US" i="1" dirty="0" err="1" smtClean="0"/>
              <a:t>rd</a:t>
            </a:r>
            <a:r>
              <a:rPr lang="en-US" dirty="0" smtClean="0"/>
              <a:t> will be considered exogenous</a:t>
            </a:r>
          </a:p>
          <a:p>
            <a:pPr lvl="1"/>
            <a:r>
              <a:rPr lang="en-US" sz="2000" dirty="0" smtClean="0"/>
              <a:t>(The </a:t>
            </a:r>
            <a:r>
              <a:rPr lang="en-US" sz="2000" dirty="0"/>
              <a:t>Ratio of Currency to Deposit. The currency-deposit ratio refers to the relationship between the amount of cash a person holds and the amount of money </a:t>
            </a:r>
            <a:r>
              <a:rPr lang="en-US" sz="2000" dirty="0" smtClean="0"/>
              <a:t>he </a:t>
            </a:r>
            <a:r>
              <a:rPr lang="en-US" sz="2000" dirty="0"/>
              <a:t>maintains in readily accessible bank accounts, such as checking accounts. The formula for the currency-deposit ratio is </a:t>
            </a:r>
            <a:r>
              <a:rPr lang="en-US" sz="2000" dirty="0" err="1"/>
              <a:t>cr</a:t>
            </a:r>
            <a:r>
              <a:rPr lang="en-US" sz="2000" dirty="0"/>
              <a:t> = </a:t>
            </a:r>
            <a:r>
              <a:rPr lang="en-US" sz="2000" dirty="0" smtClean="0"/>
              <a:t>C/D)</a:t>
            </a:r>
          </a:p>
          <a:p>
            <a:pPr lvl="1"/>
            <a:r>
              <a:rPr lang="en-US" sz="2000" dirty="0"/>
              <a:t>Definition of 'Reserve Ratio' Definition: Also known as Cash Reserve Ratio, it is the percentage of deposits which commercial banks are required to keep as cash according to the directions of the central bank. ... When the central bank wants to increase money supply in the economy, it lowers the reserve ratio.</a:t>
            </a:r>
          </a:p>
        </p:txBody>
      </p:sp>
    </p:spTree>
    <p:extLst>
      <p:ext uri="{BB962C8B-B14F-4D97-AF65-F5344CB8AC3E}">
        <p14:creationId xmlns:p14="http://schemas.microsoft.com/office/powerpoint/2010/main" val="2537586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 Deposits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a:rPr>
                      <m:t>𝐵</m:t>
                    </m:r>
                    <m:r>
                      <a:rPr lang="en-US" b="0" i="1" smtClean="0">
                        <a:latin typeface="Cambria Math"/>
                      </a:rPr>
                      <m:t>=</m:t>
                    </m:r>
                    <m:r>
                      <a:rPr lang="en-US" b="0" i="1" smtClean="0">
                        <a:latin typeface="Cambria Math"/>
                      </a:rPr>
                      <m:t>𝐶</m:t>
                    </m:r>
                    <m:r>
                      <a:rPr lang="en-US" b="0" i="1" smtClean="0">
                        <a:latin typeface="Cambria Math"/>
                      </a:rPr>
                      <m:t>+</m:t>
                    </m:r>
                    <m:r>
                      <a:rPr lang="en-US" b="0" i="1" smtClean="0">
                        <a:latin typeface="Cambria Math"/>
                      </a:rPr>
                      <m:t>𝑅</m:t>
                    </m:r>
                    <m:r>
                      <a:rPr lang="en-US" b="0" i="1" smtClean="0">
                        <a:latin typeface="Cambria Math"/>
                      </a:rPr>
                      <m:t>=</m:t>
                    </m:r>
                    <m:r>
                      <a:rPr lang="en-US" b="0" i="1" smtClean="0">
                        <a:latin typeface="Cambria Math"/>
                      </a:rPr>
                      <m:t>𝑐𝑑</m:t>
                    </m:r>
                    <m:r>
                      <a:rPr lang="en-US" b="0" i="1" smtClean="0">
                        <a:latin typeface="Cambria Math"/>
                        <a:ea typeface="Cambria Math"/>
                      </a:rPr>
                      <m:t>∙</m:t>
                    </m:r>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𝑟𝑑</m:t>
                    </m:r>
                    <m:r>
                      <a:rPr lang="en-US" b="0" i="1" smtClean="0">
                        <a:latin typeface="Cambria Math"/>
                        <a:ea typeface="Cambria Math"/>
                      </a:rPr>
                      <m:t>∙</m:t>
                    </m:r>
                    <m:r>
                      <a:rPr lang="en-US" b="0" i="1" smtClean="0">
                        <a:latin typeface="Cambria Math"/>
                        <a:ea typeface="Cambria Math"/>
                      </a:rPr>
                      <m:t>𝐷</m:t>
                    </m:r>
                    <m:r>
                      <a:rPr lang="en-US" b="0" i="1" smtClean="0">
                        <a:latin typeface="Cambria Math"/>
                        <a:ea typeface="Cambria Math"/>
                      </a:rPr>
                      <m:t>=(</m:t>
                    </m:r>
                    <m:r>
                      <a:rPr lang="en-US" b="0" i="1" smtClean="0">
                        <a:latin typeface="Cambria Math"/>
                        <a:ea typeface="Cambria Math"/>
                      </a:rPr>
                      <m:t>𝑐𝑑</m:t>
                    </m:r>
                    <m:r>
                      <a:rPr lang="en-US" b="0" i="1" smtClean="0">
                        <a:latin typeface="Cambria Math"/>
                        <a:ea typeface="Cambria Math"/>
                      </a:rPr>
                      <m:t>+</m:t>
                    </m:r>
                    <m:r>
                      <a:rPr lang="en-US" b="0" i="1" smtClean="0">
                        <a:latin typeface="Cambria Math"/>
                        <a:ea typeface="Cambria Math"/>
                      </a:rPr>
                      <m:t>𝑟𝑑</m:t>
                    </m:r>
                    <m:r>
                      <a:rPr lang="en-US" b="0" i="1" smtClean="0">
                        <a:latin typeface="Cambria Math"/>
                        <a:ea typeface="Cambria Math"/>
                      </a:rPr>
                      <m:t>)∙</m:t>
                    </m:r>
                    <m:r>
                      <a:rPr lang="en-US" b="0" i="1" smtClean="0">
                        <a:latin typeface="Cambria Math"/>
                        <a:ea typeface="Cambria Math"/>
                      </a:rPr>
                      <m:t>𝐷</m:t>
                    </m:r>
                  </m:oMath>
                </a14:m>
                <a:endParaRPr lang="en-US" dirty="0" smtClean="0"/>
              </a:p>
              <a:p>
                <a:r>
                  <a:rPr lang="en-US" dirty="0" smtClean="0"/>
                  <a:t>Therefore, </a:t>
                </a:r>
                <a14:m>
                  <m:oMath xmlns:m="http://schemas.openxmlformats.org/officeDocument/2006/math">
                    <m:r>
                      <a:rPr lang="en-US" b="0" i="1" smtClean="0">
                        <a:latin typeface="Cambria Math"/>
                      </a:rPr>
                      <m:t>𝐷</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
                          <a:rPr lang="en-US" b="0" i="1" smtClean="0">
                            <a:latin typeface="Cambria Math"/>
                          </a:rPr>
                          <m:t>𝑐𝑑</m:t>
                        </m:r>
                        <m:r>
                          <a:rPr lang="en-US" b="0" i="1" smtClean="0">
                            <a:latin typeface="Cambria Math"/>
                          </a:rPr>
                          <m:t>+</m:t>
                        </m:r>
                        <m:r>
                          <a:rPr lang="en-US" b="0" i="1" smtClean="0">
                            <a:latin typeface="Cambria Math"/>
                          </a:rPr>
                          <m:t>𝑟𝑑</m:t>
                        </m:r>
                      </m:den>
                    </m:f>
                    <m:r>
                      <a:rPr lang="en-US" b="0" i="1" smtClean="0">
                        <a:latin typeface="Cambria Math"/>
                        <a:ea typeface="Cambria Math"/>
                      </a:rPr>
                      <m:t>∙</m:t>
                    </m:r>
                    <m:r>
                      <a:rPr lang="en-US" b="0" i="1" smtClean="0">
                        <a:latin typeface="Cambria Math"/>
                        <a:ea typeface="Cambria Math"/>
                      </a:rPr>
                      <m:t>𝐵</m:t>
                    </m:r>
                  </m:oMath>
                </a14:m>
                <a:endParaRPr lang="en-US" dirty="0" smtClean="0"/>
              </a:p>
              <a:p>
                <a:r>
                  <a:rPr lang="en-US" dirty="0" smtClean="0"/>
                  <a:t>We have expressed an endogenous variable, </a:t>
                </a:r>
                <a:r>
                  <a:rPr lang="en-US" i="1" dirty="0" smtClean="0"/>
                  <a:t>D</a:t>
                </a:r>
                <a:r>
                  <a:rPr lang="en-US" dirty="0" smtClean="0"/>
                  <a:t>, entirely in terms of our exogenous variables (</a:t>
                </a:r>
                <a:r>
                  <a:rPr lang="en-US" i="1" dirty="0" smtClean="0"/>
                  <a:t>cd</a:t>
                </a:r>
                <a:r>
                  <a:rPr lang="en-US" dirty="0" smtClean="0"/>
                  <a:t>, </a:t>
                </a:r>
                <a:r>
                  <a:rPr lang="en-US" i="1" dirty="0" err="1" smtClean="0"/>
                  <a:t>rd</a:t>
                </a:r>
                <a:r>
                  <a:rPr lang="en-US" dirty="0" smtClean="0"/>
                  <a:t>, and </a:t>
                </a:r>
                <a:r>
                  <a:rPr lang="en-US" i="1" dirty="0" smtClean="0"/>
                  <a:t>B</a:t>
                </a:r>
                <a:r>
                  <a:rPr lang="en-US" dirty="0" smtClean="0"/>
                  <a:t>)</a:t>
                </a:r>
              </a:p>
              <a:p>
                <a:r>
                  <a:rPr lang="en-US" dirty="0" smtClean="0"/>
                  <a:t>Currency to deposits * deposits </a:t>
                </a:r>
              </a:p>
              <a:p>
                <a:r>
                  <a:rPr lang="en-US" dirty="0" smtClean="0"/>
                  <a:t>Reserve to deposits * deposits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r="-2519"/>
                </a:stretch>
              </a:blipFill>
            </p:spPr>
            <p:txBody>
              <a:bodyPr/>
              <a:lstStyle/>
              <a:p>
                <a:r>
                  <a:rPr lang="en-US">
                    <a:noFill/>
                  </a:rPr>
                  <a:t> </a:t>
                </a:r>
              </a:p>
            </p:txBody>
          </p:sp>
        </mc:Fallback>
      </mc:AlternateContent>
    </p:spTree>
    <p:extLst>
      <p:ext uri="{BB962C8B-B14F-4D97-AF65-F5344CB8AC3E}">
        <p14:creationId xmlns:p14="http://schemas.microsoft.com/office/powerpoint/2010/main" val="2599718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money?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118591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Currency held by the public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a:rPr>
                      <m:t>𝐶</m:t>
                    </m:r>
                    <m:r>
                      <a:rPr lang="en-US" b="0" i="1" smtClean="0">
                        <a:latin typeface="Cambria Math"/>
                      </a:rPr>
                      <m:t>=</m:t>
                    </m:r>
                    <m:r>
                      <a:rPr lang="en-US" b="0" i="1" smtClean="0">
                        <a:latin typeface="Cambria Math"/>
                      </a:rPr>
                      <m:t>𝑐𝑑</m:t>
                    </m:r>
                    <m:r>
                      <a:rPr lang="en-US" b="0" i="1" smtClean="0">
                        <a:latin typeface="Cambria Math"/>
                        <a:ea typeface="Cambria Math"/>
                      </a:rPr>
                      <m:t>×</m:t>
                    </m:r>
                    <m:r>
                      <a:rPr lang="en-US" b="0" i="1" smtClean="0">
                        <a:latin typeface="Cambria Math"/>
                        <a:ea typeface="Cambria Math"/>
                      </a:rPr>
                      <m:t>𝐷</m:t>
                    </m:r>
                    <m:r>
                      <a:rPr lang="en-US" b="0" i="1" smtClean="0">
                        <a:latin typeface="Cambria Math"/>
                        <a:ea typeface="Cambria Math"/>
                      </a:rPr>
                      <m:t>=</m:t>
                    </m:r>
                    <m:f>
                      <m:fPr>
                        <m:ctrlPr>
                          <a:rPr lang="en-US" i="1">
                            <a:latin typeface="Cambria Math" panose="02040503050406030204" pitchFamily="18" charset="0"/>
                          </a:rPr>
                        </m:ctrlPr>
                      </m:fPr>
                      <m:num>
                        <m:r>
                          <a:rPr lang="en-US" b="0" i="1" smtClean="0">
                            <a:latin typeface="Cambria Math"/>
                          </a:rPr>
                          <m:t>𝑐𝑑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r>
                  <a:rPr lang="en-US" dirty="0" smtClean="0"/>
                  <a:t>Again, we </a:t>
                </a:r>
                <a:r>
                  <a:rPr lang="en-US" dirty="0"/>
                  <a:t>have expressed an endogenous variable, </a:t>
                </a:r>
                <a:r>
                  <a:rPr lang="en-US" i="1" dirty="0" smtClean="0"/>
                  <a:t>C</a:t>
                </a:r>
                <a:r>
                  <a:rPr lang="en-US" dirty="0" smtClean="0"/>
                  <a:t>, </a:t>
                </a:r>
                <a:r>
                  <a:rPr lang="en-US" dirty="0"/>
                  <a:t>entirely in terms of our exogenous variables (</a:t>
                </a:r>
                <a:r>
                  <a:rPr lang="en-US" i="1" dirty="0"/>
                  <a:t>cd</a:t>
                </a:r>
                <a:r>
                  <a:rPr lang="en-US" dirty="0"/>
                  <a:t>, </a:t>
                </a:r>
                <a:r>
                  <a:rPr lang="en-US" i="1" dirty="0" err="1"/>
                  <a:t>rd</a:t>
                </a:r>
                <a:r>
                  <a:rPr lang="en-US" dirty="0"/>
                  <a:t>, and </a:t>
                </a:r>
                <a:r>
                  <a:rPr lang="en-US" i="1" dirty="0"/>
                  <a:t>B</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r="-1407"/>
                </a:stretch>
              </a:blipFill>
            </p:spPr>
            <p:txBody>
              <a:bodyPr/>
              <a:lstStyle/>
              <a:p>
                <a:r>
                  <a:rPr lang="en-US">
                    <a:noFill/>
                  </a:rPr>
                  <a:t> </a:t>
                </a:r>
              </a:p>
            </p:txBody>
          </p:sp>
        </mc:Fallback>
      </mc:AlternateContent>
    </p:spTree>
    <p:extLst>
      <p:ext uri="{BB962C8B-B14F-4D97-AF65-F5344CB8AC3E}">
        <p14:creationId xmlns:p14="http://schemas.microsoft.com/office/powerpoint/2010/main" val="1158262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Reserves held by banks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b="0" i="1" smtClean="0">
                        <a:latin typeface="Cambria Math"/>
                      </a:rPr>
                      <m:t>𝑅</m:t>
                    </m:r>
                    <m:r>
                      <a:rPr lang="en-US" i="1">
                        <a:latin typeface="Cambria Math"/>
                      </a:rPr>
                      <m:t>=</m:t>
                    </m:r>
                    <m:r>
                      <a:rPr lang="en-US" b="0" i="1" smtClean="0">
                        <a:latin typeface="Cambria Math"/>
                      </a:rPr>
                      <m:t>𝑟</m:t>
                    </m:r>
                    <m:r>
                      <a:rPr lang="en-US" i="1">
                        <a:latin typeface="Cambria Math"/>
                      </a:rPr>
                      <m:t>𝑑</m:t>
                    </m:r>
                    <m:r>
                      <a:rPr lang="en-US" i="1">
                        <a:latin typeface="Cambria Math"/>
                        <a:ea typeface="Cambria Math"/>
                      </a:rPr>
                      <m:t>×</m:t>
                    </m:r>
                    <m:r>
                      <a:rPr lang="en-US" i="1">
                        <a:latin typeface="Cambria Math"/>
                        <a:ea typeface="Cambria Math"/>
                      </a:rPr>
                      <m:t>𝐷</m:t>
                    </m:r>
                    <m:r>
                      <a:rPr lang="en-US" i="1">
                        <a:latin typeface="Cambria Math"/>
                        <a:ea typeface="Cambria Math"/>
                      </a:rPr>
                      <m:t>=</m:t>
                    </m:r>
                    <m:f>
                      <m:fPr>
                        <m:ctrlPr>
                          <a:rPr lang="en-US" i="1">
                            <a:latin typeface="Cambria Math" panose="02040503050406030204" pitchFamily="18" charset="0"/>
                          </a:rPr>
                        </m:ctrlPr>
                      </m:fPr>
                      <m:num>
                        <m:r>
                          <a:rPr lang="en-US" b="0" i="1" smtClean="0">
                            <a:latin typeface="Cambria Math"/>
                          </a:rPr>
                          <m:t>𝑟</m:t>
                        </m:r>
                        <m:r>
                          <a:rPr lang="en-US" i="1">
                            <a:latin typeface="Cambria Math"/>
                          </a:rPr>
                          <m:t>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a:p>
              <a:p>
                <a:r>
                  <a:rPr lang="en-US" dirty="0"/>
                  <a:t>Again, we have expressed an endogenous variable, </a:t>
                </a:r>
                <a:r>
                  <a:rPr lang="en-US" i="1" dirty="0" smtClean="0"/>
                  <a:t>R</a:t>
                </a:r>
                <a:r>
                  <a:rPr lang="en-US" dirty="0" smtClean="0"/>
                  <a:t>, </a:t>
                </a:r>
                <a:r>
                  <a:rPr lang="en-US" dirty="0"/>
                  <a:t>entirely in terms of our exogenous variables (</a:t>
                </a:r>
                <a:r>
                  <a:rPr lang="en-US" i="1" dirty="0"/>
                  <a:t>cd</a:t>
                </a:r>
                <a:r>
                  <a:rPr lang="en-US" dirty="0"/>
                  <a:t>, </a:t>
                </a:r>
                <a:r>
                  <a:rPr lang="en-US" i="1" dirty="0" err="1"/>
                  <a:t>rd</a:t>
                </a:r>
                <a:r>
                  <a:rPr lang="en-US" dirty="0"/>
                  <a:t>, and </a:t>
                </a:r>
                <a:r>
                  <a:rPr lang="en-US" i="1" dirty="0"/>
                  <a:t>B</a:t>
                </a:r>
                <a:r>
                  <a:rPr lang="en-US" dirty="0"/>
                  <a:t>)</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r="-1481"/>
                </a:stretch>
              </a:blipFill>
            </p:spPr>
            <p:txBody>
              <a:bodyPr/>
              <a:lstStyle/>
              <a:p>
                <a:r>
                  <a:rPr lang="en-US">
                    <a:noFill/>
                  </a:rPr>
                  <a:t> </a:t>
                </a:r>
              </a:p>
            </p:txBody>
          </p:sp>
        </mc:Fallback>
      </mc:AlternateContent>
    </p:spTree>
    <p:extLst>
      <p:ext uri="{BB962C8B-B14F-4D97-AF65-F5344CB8AC3E}">
        <p14:creationId xmlns:p14="http://schemas.microsoft.com/office/powerpoint/2010/main" val="945463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Money Supply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We know that </a:t>
                </a:r>
                <a:r>
                  <a:rPr lang="en-US" i="1" dirty="0" smtClean="0"/>
                  <a:t>M</a:t>
                </a:r>
                <a:r>
                  <a:rPr lang="en-US" dirty="0" smtClean="0"/>
                  <a:t> = </a:t>
                </a:r>
                <a:r>
                  <a:rPr lang="en-US" i="1" dirty="0" smtClean="0"/>
                  <a:t>C</a:t>
                </a:r>
                <a:r>
                  <a:rPr lang="en-US" dirty="0" smtClean="0"/>
                  <a:t> + </a:t>
                </a:r>
                <a:r>
                  <a:rPr lang="en-US" i="1" dirty="0" smtClean="0"/>
                  <a:t>D</a:t>
                </a:r>
                <a:r>
                  <a:rPr lang="en-US" dirty="0" smtClean="0"/>
                  <a:t>. Therefore,</a:t>
                </a:r>
              </a:p>
              <a:p>
                <a14:m>
                  <m:oMath xmlns:m="http://schemas.openxmlformats.org/officeDocument/2006/math">
                    <m:r>
                      <a:rPr lang="en-US" b="0" i="1" smtClean="0">
                        <a:latin typeface="Cambria Math"/>
                      </a:rPr>
                      <m:t>𝑀</m:t>
                    </m:r>
                    <m:r>
                      <a:rPr lang="en-US" b="0" i="1" smtClean="0">
                        <a:latin typeface="Cambria Math"/>
                      </a:rPr>
                      <m:t>=</m:t>
                    </m:r>
                    <m:f>
                      <m:fPr>
                        <m:ctrlPr>
                          <a:rPr lang="en-US" i="1">
                            <a:latin typeface="Cambria Math" panose="02040503050406030204" pitchFamily="18" charset="0"/>
                          </a:rPr>
                        </m:ctrlPr>
                      </m:fPr>
                      <m:num>
                        <m:r>
                          <a:rPr lang="en-US" i="1">
                            <a:latin typeface="Cambria Math"/>
                          </a:rPr>
                          <m:t>𝑐𝑑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r>
                      <a:rPr lang="en-US" b="0" i="0" smtClean="0">
                        <a:latin typeface="Cambria Math"/>
                        <a:ea typeface="Cambria Math"/>
                      </a:rPr>
                      <m:t>+</m:t>
                    </m:r>
                    <m:f>
                      <m:fPr>
                        <m:ctrlPr>
                          <a:rPr lang="en-US" i="1">
                            <a:latin typeface="Cambria Math" panose="02040503050406030204" pitchFamily="18" charset="0"/>
                          </a:rPr>
                        </m:ctrlPr>
                      </m:fPr>
                      <m:num>
                        <m:r>
                          <a:rPr lang="en-US" b="0" i="1" smtClean="0">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r>
                      <a:rPr lang="en-US" b="0" i="1" smtClean="0">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b="0" i="1" smtClean="0">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r>
                  <a:rPr lang="en-US" dirty="0"/>
                  <a:t>Again, we have expressed an endogenous variable, </a:t>
                </a:r>
                <a:r>
                  <a:rPr lang="en-US" i="1" dirty="0" smtClean="0"/>
                  <a:t>M</a:t>
                </a:r>
                <a:r>
                  <a:rPr lang="en-US" dirty="0" smtClean="0"/>
                  <a:t>, </a:t>
                </a:r>
                <a:r>
                  <a:rPr lang="en-US" dirty="0"/>
                  <a:t>entirely in terms of our exogenous variables (</a:t>
                </a:r>
                <a:r>
                  <a:rPr lang="en-US" i="1" dirty="0"/>
                  <a:t>cd</a:t>
                </a:r>
                <a:r>
                  <a:rPr lang="en-US" dirty="0"/>
                  <a:t>, </a:t>
                </a:r>
                <a:r>
                  <a:rPr lang="en-US" i="1" dirty="0" err="1"/>
                  <a:t>rd</a:t>
                </a:r>
                <a:r>
                  <a:rPr lang="en-US" dirty="0"/>
                  <a:t>, and </a:t>
                </a:r>
                <a:r>
                  <a:rPr lang="en-US" i="1" dirty="0"/>
                  <a:t>B</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a:stretch>
              </a:blipFill>
            </p:spPr>
            <p:txBody>
              <a:bodyPr/>
              <a:lstStyle/>
              <a:p>
                <a:r>
                  <a:rPr lang="en-US">
                    <a:noFill/>
                  </a:rPr>
                  <a:t> </a:t>
                </a:r>
              </a:p>
            </p:txBody>
          </p:sp>
        </mc:Fallback>
      </mc:AlternateContent>
    </p:spTree>
    <p:extLst>
      <p:ext uri="{BB962C8B-B14F-4D97-AF65-F5344CB8AC3E}">
        <p14:creationId xmlns:p14="http://schemas.microsoft.com/office/powerpoint/2010/main" val="175669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Money Multiplier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14:m>
                  <m:oMath xmlns:m="http://schemas.openxmlformats.org/officeDocument/2006/math">
                    <m:r>
                      <a:rPr lang="en-US" b="1" i="1" smtClean="0">
                        <a:solidFill>
                          <a:srgbClr val="0070C0"/>
                        </a:solidFill>
                        <a:latin typeface="Cambria Math"/>
                      </a:rPr>
                      <m:t>𝑴</m:t>
                    </m:r>
                    <m:r>
                      <a:rPr lang="en-US" b="1" i="1" smtClean="0">
                        <a:solidFill>
                          <a:srgbClr val="0070C0"/>
                        </a:solidFill>
                        <a:latin typeface="Cambria Math"/>
                      </a:rPr>
                      <m:t>=</m:t>
                    </m:r>
                    <m:f>
                      <m:fPr>
                        <m:ctrlPr>
                          <a:rPr lang="en-US" b="1" i="1" smtClean="0">
                            <a:solidFill>
                              <a:srgbClr val="0070C0"/>
                            </a:solidFill>
                            <a:latin typeface="Cambria Math" panose="02040503050406030204" pitchFamily="18" charset="0"/>
                          </a:rPr>
                        </m:ctrlPr>
                      </m:fPr>
                      <m:num>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𝟏</m:t>
                        </m:r>
                      </m:num>
                      <m:den>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𝒓𝒅</m:t>
                        </m:r>
                      </m:den>
                    </m:f>
                    <m:r>
                      <a:rPr lang="en-US" b="1" i="1" smtClean="0">
                        <a:solidFill>
                          <a:srgbClr val="0070C0"/>
                        </a:solidFill>
                        <a:latin typeface="Cambria Math"/>
                        <a:ea typeface="Cambria Math"/>
                      </a:rPr>
                      <m:t>∙</m:t>
                    </m:r>
                    <m:r>
                      <a:rPr lang="en-US" b="1" i="1" smtClean="0">
                        <a:solidFill>
                          <a:srgbClr val="0070C0"/>
                        </a:solidFill>
                        <a:latin typeface="Cambria Math"/>
                        <a:ea typeface="Cambria Math"/>
                      </a:rPr>
                      <m:t>𝑩</m:t>
                    </m:r>
                  </m:oMath>
                </a14:m>
                <a:endParaRPr lang="en-US" b="1" dirty="0" smtClean="0"/>
              </a:p>
              <a:p>
                <a:pPr marL="342900" lvl="1" indent="-342900">
                  <a:buFont typeface="Arial" pitchFamily="34" charset="0"/>
                  <a:buChar char="•"/>
                </a:pPr>
                <a:r>
                  <a:rPr lang="en-US" dirty="0" smtClean="0"/>
                  <a:t>The factor of proportionality is called the </a:t>
                </a:r>
                <a:r>
                  <a:rPr lang="en-US" b="1" dirty="0" smtClean="0"/>
                  <a:t>money multiplier</a:t>
                </a:r>
                <a:r>
                  <a:rPr lang="en-US" dirty="0" smtClean="0"/>
                  <a:t>:</a:t>
                </a:r>
              </a:p>
              <a:p>
                <a:pPr marL="742950" lvl="2" indent="-342900"/>
                <a14:m>
                  <m:oMath xmlns:m="http://schemas.openxmlformats.org/officeDocument/2006/math">
                    <m:r>
                      <a:rPr lang="en-US" b="1" i="1" smtClean="0">
                        <a:solidFill>
                          <a:srgbClr val="0070C0"/>
                        </a:solidFill>
                        <a:latin typeface="Cambria Math"/>
                      </a:rPr>
                      <m:t>𝒎</m:t>
                    </m:r>
                    <m:r>
                      <a:rPr lang="en-US" b="1" i="1" smtClean="0">
                        <a:solidFill>
                          <a:srgbClr val="0070C0"/>
                        </a:solidFill>
                        <a:latin typeface="Cambria Math"/>
                      </a:rPr>
                      <m:t>=</m:t>
                    </m:r>
                    <m:f>
                      <m:fPr>
                        <m:ctrlPr>
                          <a:rPr lang="en-US" b="1" i="1">
                            <a:solidFill>
                              <a:srgbClr val="0070C0"/>
                            </a:solidFill>
                            <a:latin typeface="Cambria Math" panose="02040503050406030204" pitchFamily="18" charset="0"/>
                          </a:rPr>
                        </m:ctrlPr>
                      </m:fPr>
                      <m:num>
                        <m:r>
                          <a:rPr lang="en-US" b="1" i="1">
                            <a:solidFill>
                              <a:srgbClr val="0070C0"/>
                            </a:solidFill>
                            <a:latin typeface="Cambria Math"/>
                          </a:rPr>
                          <m:t>𝒄𝒅</m:t>
                        </m:r>
                        <m:r>
                          <a:rPr lang="en-US" b="1" i="1">
                            <a:solidFill>
                              <a:srgbClr val="0070C0"/>
                            </a:solidFill>
                            <a:latin typeface="Cambria Math"/>
                          </a:rPr>
                          <m:t>+</m:t>
                        </m:r>
                        <m:r>
                          <a:rPr lang="en-US" b="1" i="1">
                            <a:solidFill>
                              <a:srgbClr val="0070C0"/>
                            </a:solidFill>
                            <a:latin typeface="Cambria Math"/>
                          </a:rPr>
                          <m:t>𝟏</m:t>
                        </m:r>
                      </m:num>
                      <m:den>
                        <m:r>
                          <a:rPr lang="en-US" b="1" i="1">
                            <a:solidFill>
                              <a:srgbClr val="0070C0"/>
                            </a:solidFill>
                            <a:latin typeface="Cambria Math"/>
                          </a:rPr>
                          <m:t>𝒄𝒅</m:t>
                        </m:r>
                        <m:r>
                          <a:rPr lang="en-US" b="1" i="1">
                            <a:solidFill>
                              <a:srgbClr val="0070C0"/>
                            </a:solidFill>
                            <a:latin typeface="Cambria Math"/>
                          </a:rPr>
                          <m:t>+</m:t>
                        </m:r>
                        <m:r>
                          <a:rPr lang="en-US" b="1" i="1">
                            <a:solidFill>
                              <a:srgbClr val="0070C0"/>
                            </a:solidFill>
                            <a:latin typeface="Cambria Math"/>
                          </a:rPr>
                          <m:t>𝒓𝒅</m:t>
                        </m:r>
                      </m:den>
                    </m:f>
                  </m:oMath>
                </a14:m>
                <a:endParaRPr lang="en-US" b="1" dirty="0" smtClean="0">
                  <a:solidFill>
                    <a:srgbClr val="0070C0"/>
                  </a:solidFill>
                </a:endParaRPr>
              </a:p>
              <a:p>
                <a:pPr marL="342900" lvl="1" indent="-342900">
                  <a:buFont typeface="Arial" pitchFamily="34" charset="0"/>
                  <a:buChar char="•"/>
                </a:pPr>
                <a:r>
                  <a:rPr lang="en-US" dirty="0" smtClean="0"/>
                  <a:t>Therefore, </a:t>
                </a:r>
                <a14:m>
                  <m:oMath xmlns:m="http://schemas.openxmlformats.org/officeDocument/2006/math">
                    <m:r>
                      <a:rPr lang="en-US" b="1" i="1" smtClean="0">
                        <a:solidFill>
                          <a:srgbClr val="0070C0"/>
                        </a:solidFill>
                        <a:latin typeface="Cambria Math"/>
                      </a:rPr>
                      <m:t>𝑴</m:t>
                    </m:r>
                    <m:r>
                      <a:rPr lang="en-US" b="1" i="1" smtClean="0">
                        <a:solidFill>
                          <a:srgbClr val="0070C0"/>
                        </a:solidFill>
                        <a:latin typeface="Cambria Math"/>
                      </a:rPr>
                      <m:t>=</m:t>
                    </m:r>
                    <m:r>
                      <a:rPr lang="en-US" b="1" i="1" smtClean="0">
                        <a:solidFill>
                          <a:srgbClr val="0070C0"/>
                        </a:solidFill>
                        <a:latin typeface="Cambria Math"/>
                      </a:rPr>
                      <m:t>𝒎</m:t>
                    </m:r>
                    <m:r>
                      <a:rPr lang="en-US" b="1" i="1" smtClean="0">
                        <a:solidFill>
                          <a:srgbClr val="0070C0"/>
                        </a:solidFill>
                        <a:latin typeface="Cambria Math"/>
                        <a:ea typeface="Cambria Math"/>
                      </a:rPr>
                      <m:t>×</m:t>
                    </m:r>
                    <m:r>
                      <a:rPr lang="en-US" b="1" i="1" smtClean="0">
                        <a:solidFill>
                          <a:srgbClr val="0070C0"/>
                        </a:solidFill>
                        <a:latin typeface="Cambria Math"/>
                        <a:ea typeface="Cambria Math"/>
                      </a:rPr>
                      <m:t>𝑩</m:t>
                    </m:r>
                  </m:oMath>
                </a14:m>
                <a:endParaRPr lang="en-US" b="1" dirty="0" smtClean="0">
                  <a:solidFill>
                    <a:srgbClr val="0070C0"/>
                  </a:solidFill>
                </a:endParaRPr>
              </a:p>
              <a:p>
                <a:pPr marL="342900" lvl="1" indent="-342900">
                  <a:buFont typeface="Arial" pitchFamily="34" charset="0"/>
                  <a:buChar char="•"/>
                </a:pPr>
                <a:r>
                  <a:rPr lang="en-US" dirty="0" smtClean="0"/>
                  <a:t>Note that, as 0 &lt; </a:t>
                </a:r>
                <a:r>
                  <a:rPr lang="en-US" i="1" dirty="0" err="1" smtClean="0"/>
                  <a:t>rd</a:t>
                </a:r>
                <a:r>
                  <a:rPr lang="en-US" dirty="0" smtClean="0"/>
                  <a:t> &lt; 1, it must be that </a:t>
                </a:r>
                <a:r>
                  <a:rPr lang="en-US" b="1" i="1" dirty="0" smtClean="0">
                    <a:solidFill>
                      <a:srgbClr val="0070C0"/>
                    </a:solidFill>
                  </a:rPr>
                  <a:t>m</a:t>
                </a:r>
                <a:r>
                  <a:rPr lang="en-US" b="1" dirty="0" smtClean="0">
                    <a:solidFill>
                      <a:srgbClr val="0070C0"/>
                    </a:solidFill>
                  </a:rPr>
                  <a:t> &gt; 1</a:t>
                </a:r>
              </a:p>
              <a:p>
                <a:r>
                  <a:rPr lang="en-US" dirty="0" smtClean="0"/>
                  <a:t>That is, </a:t>
                </a:r>
                <a:r>
                  <a:rPr lang="en-US" dirty="0" smtClean="0">
                    <a:solidFill>
                      <a:srgbClr val="0070C0"/>
                    </a:solidFill>
                  </a:rPr>
                  <a:t>for every dollar of monetary base created by the central bank, the money supply increases by more than a dollar</a:t>
                </a:r>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481" r="-1556"/>
                </a:stretch>
              </a:blipFill>
            </p:spPr>
            <p:txBody>
              <a:bodyPr/>
              <a:lstStyle/>
              <a:p>
                <a:r>
                  <a:rPr lang="en-US">
                    <a:noFill/>
                  </a:rPr>
                  <a:t> </a:t>
                </a:r>
              </a:p>
            </p:txBody>
          </p:sp>
        </mc:Fallback>
      </mc:AlternateContent>
    </p:spTree>
    <p:extLst>
      <p:ext uri="{BB962C8B-B14F-4D97-AF65-F5344CB8AC3E}">
        <p14:creationId xmlns:p14="http://schemas.microsoft.com/office/powerpoint/2010/main" val="40964673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 Is Solved!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smtClean="0">
                        <a:latin typeface="Cambria Math"/>
                      </a:rPr>
                      <m:t>𝐷</m:t>
                    </m:r>
                    <m:r>
                      <a:rPr lang="en-US" i="1" smtClean="0">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14:m>
                  <m:oMath xmlns:m="http://schemas.openxmlformats.org/officeDocument/2006/math">
                    <m:r>
                      <a:rPr lang="en-US" i="1">
                        <a:latin typeface="Cambria Math"/>
                      </a:rPr>
                      <m:t>𝐶</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14:m>
                  <m:oMath xmlns:m="http://schemas.openxmlformats.org/officeDocument/2006/math">
                    <m:r>
                      <a:rPr lang="en-US" i="1">
                        <a:latin typeface="Cambria Math"/>
                      </a:rPr>
                      <m:t>𝑅</m:t>
                    </m:r>
                    <m:r>
                      <a:rPr lang="en-US" b="0" i="1" smtClean="0">
                        <a:latin typeface="Cambria Math"/>
                      </a:rPr>
                      <m:t>=</m:t>
                    </m:r>
                    <m:f>
                      <m:fPr>
                        <m:ctrlPr>
                          <a:rPr lang="en-US" i="1">
                            <a:latin typeface="Cambria Math" panose="02040503050406030204" pitchFamily="18" charset="0"/>
                          </a:rPr>
                        </m:ctrlPr>
                      </m:fPr>
                      <m:num>
                        <m:r>
                          <a:rPr lang="en-US" i="1">
                            <a:latin typeface="Cambria Math"/>
                          </a:rPr>
                          <m:t>𝑟𝑑</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a:p>
              <a:p>
                <a14:m>
                  <m:oMath xmlns:m="http://schemas.openxmlformats.org/officeDocument/2006/math">
                    <m:r>
                      <a:rPr lang="en-US" i="1">
                        <a:latin typeface="Cambria Math"/>
                      </a:rPr>
                      <m:t>𝑀</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endParaRPr lang="en-US" dirty="0" smtClean="0"/>
              </a:p>
              <a:p>
                <a14:m>
                  <m:oMath xmlns:m="http://schemas.openxmlformats.org/officeDocument/2006/math">
                    <m:r>
                      <a:rPr lang="en-US" b="0" i="1" smtClean="0">
                        <a:solidFill>
                          <a:schemeClr val="tx1"/>
                        </a:solidFill>
                        <a:latin typeface="Cambria Math"/>
                      </a:rPr>
                      <m:t>𝑚</m:t>
                    </m:r>
                    <m:r>
                      <a:rPr lang="en-US" b="0" i="1" smtClean="0">
                        <a:solidFill>
                          <a:schemeClr val="tx1"/>
                        </a:solidFill>
                        <a:latin typeface="Cambria Math"/>
                      </a:rPr>
                      <m:t>=</m:t>
                    </m:r>
                    <m:f>
                      <m:fPr>
                        <m:ctrlPr>
                          <a:rPr lang="en-US" i="1">
                            <a:solidFill>
                              <a:schemeClr val="tx1"/>
                            </a:solidFill>
                            <a:latin typeface="Cambria Math" panose="02040503050406030204" pitchFamily="18" charset="0"/>
                          </a:rPr>
                        </m:ctrlPr>
                      </m:fPr>
                      <m:num>
                        <m:r>
                          <a:rPr lang="en-US" b="0" i="1">
                            <a:solidFill>
                              <a:schemeClr val="tx1"/>
                            </a:solidFill>
                            <a:latin typeface="Cambria Math"/>
                          </a:rPr>
                          <m:t>𝑐𝑑</m:t>
                        </m:r>
                        <m:r>
                          <a:rPr lang="en-US" b="0" i="1">
                            <a:solidFill>
                              <a:schemeClr val="tx1"/>
                            </a:solidFill>
                            <a:latin typeface="Cambria Math"/>
                          </a:rPr>
                          <m:t>+1</m:t>
                        </m:r>
                      </m:num>
                      <m:den>
                        <m:r>
                          <a:rPr lang="en-US" b="0" i="1">
                            <a:solidFill>
                              <a:schemeClr val="tx1"/>
                            </a:solidFill>
                            <a:latin typeface="Cambria Math"/>
                          </a:rPr>
                          <m:t>𝑐𝑑</m:t>
                        </m:r>
                        <m:r>
                          <a:rPr lang="en-US" b="0" i="1">
                            <a:solidFill>
                              <a:schemeClr val="tx1"/>
                            </a:solidFill>
                            <a:latin typeface="Cambria Math"/>
                          </a:rPr>
                          <m:t>+</m:t>
                        </m:r>
                        <m:r>
                          <a:rPr lang="en-US" b="0" i="1">
                            <a:solidFill>
                              <a:schemeClr val="tx1"/>
                            </a:solidFill>
                            <a:latin typeface="Cambria Math"/>
                          </a:rPr>
                          <m:t>𝑟𝑑</m:t>
                        </m:r>
                      </m:den>
                    </m:f>
                  </m:oMath>
                </a14:m>
                <a:endParaRPr lang="en-US"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733504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 Example</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Q</a:t>
            </a:r>
            <a:r>
              <a:rPr lang="en-US" dirty="0"/>
              <a:t>: </a:t>
            </a:r>
            <a:r>
              <a:rPr lang="en-US" dirty="0" smtClean="0"/>
              <a:t>Suppose the monetary base is </a:t>
            </a:r>
            <a:r>
              <a:rPr lang="en-US" i="1" dirty="0" smtClean="0"/>
              <a:t>B</a:t>
            </a:r>
            <a:r>
              <a:rPr lang="en-US" dirty="0" smtClean="0"/>
              <a:t> = $800 billion, the reserve-deposit ratio is </a:t>
            </a:r>
            <a:r>
              <a:rPr lang="en-US" i="1" dirty="0" err="1" smtClean="0"/>
              <a:t>rd</a:t>
            </a:r>
            <a:r>
              <a:rPr lang="en-US" dirty="0" smtClean="0"/>
              <a:t> = 0.1, and the currency-deposit ratio is </a:t>
            </a:r>
            <a:r>
              <a:rPr lang="en-US" i="1" dirty="0" smtClean="0"/>
              <a:t>cd</a:t>
            </a:r>
            <a:r>
              <a:rPr lang="en-US" dirty="0" smtClean="0"/>
              <a:t> = 0.8. Calculate </a:t>
            </a:r>
            <a:r>
              <a:rPr lang="en-US" i="1" dirty="0" smtClean="0"/>
              <a:t>C</a:t>
            </a:r>
            <a:r>
              <a:rPr lang="en-US" dirty="0" smtClean="0"/>
              <a:t>, </a:t>
            </a:r>
            <a:r>
              <a:rPr lang="en-US" i="1" dirty="0" smtClean="0"/>
              <a:t>R</a:t>
            </a:r>
            <a:r>
              <a:rPr lang="en-US" dirty="0" smtClean="0"/>
              <a:t>,</a:t>
            </a:r>
            <a:r>
              <a:rPr lang="en-US" i="1" dirty="0" smtClean="0"/>
              <a:t> M</a:t>
            </a:r>
            <a:r>
              <a:rPr lang="en-US" dirty="0" smtClean="0"/>
              <a:t>, </a:t>
            </a:r>
            <a:r>
              <a:rPr lang="en-US" i="1" dirty="0" smtClean="0"/>
              <a:t>D</a:t>
            </a:r>
            <a:r>
              <a:rPr lang="en-US" dirty="0" smtClean="0"/>
              <a:t>, and </a:t>
            </a:r>
            <a:r>
              <a:rPr lang="en-US" i="1" dirty="0" smtClean="0"/>
              <a:t>m</a:t>
            </a:r>
            <a:r>
              <a:rPr lang="en-US" dirty="0" smtClean="0"/>
              <a:t>. </a:t>
            </a:r>
          </a:p>
          <a:p>
            <a:r>
              <a:rPr lang="en-US" i="1" dirty="0" err="1" smtClean="0"/>
              <a:t>Ans</a:t>
            </a:r>
            <a:r>
              <a:rPr lang="en-US" dirty="0" smtClean="0"/>
              <a:t>: </a:t>
            </a:r>
            <a:r>
              <a:rPr lang="en-US" i="1" dirty="0" smtClean="0"/>
              <a:t>R</a:t>
            </a:r>
            <a:r>
              <a:rPr lang="en-US" dirty="0" smtClean="0"/>
              <a:t> = </a:t>
            </a:r>
            <a:r>
              <a:rPr lang="en-US" dirty="0"/>
              <a:t>$88.89 </a:t>
            </a:r>
            <a:r>
              <a:rPr lang="en-US" dirty="0" smtClean="0"/>
              <a:t>billion;</a:t>
            </a:r>
          </a:p>
          <a:p>
            <a:r>
              <a:rPr lang="en-US" dirty="0" smtClean="0"/>
              <a:t> </a:t>
            </a:r>
            <a:r>
              <a:rPr lang="en-US" i="1" dirty="0" smtClean="0"/>
              <a:t>C</a:t>
            </a:r>
            <a:r>
              <a:rPr lang="en-US" dirty="0" smtClean="0"/>
              <a:t> = $</a:t>
            </a:r>
            <a:r>
              <a:rPr lang="en-US" dirty="0"/>
              <a:t>711.11 </a:t>
            </a:r>
            <a:r>
              <a:rPr lang="en-US" dirty="0" smtClean="0"/>
              <a:t>billion;</a:t>
            </a:r>
          </a:p>
          <a:p>
            <a:r>
              <a:rPr lang="en-US" dirty="0" smtClean="0"/>
              <a:t> </a:t>
            </a:r>
            <a:r>
              <a:rPr lang="en-US" i="1" dirty="0"/>
              <a:t>D</a:t>
            </a:r>
            <a:r>
              <a:rPr lang="en-US" dirty="0"/>
              <a:t> = $888.89 </a:t>
            </a:r>
            <a:r>
              <a:rPr lang="en-US" dirty="0" smtClean="0"/>
              <a:t>billion;</a:t>
            </a:r>
          </a:p>
          <a:p>
            <a:r>
              <a:rPr lang="en-US" dirty="0" smtClean="0"/>
              <a:t> </a:t>
            </a:r>
            <a:r>
              <a:rPr lang="en-US" i="1" dirty="0" smtClean="0"/>
              <a:t>M</a:t>
            </a:r>
            <a:r>
              <a:rPr lang="en-US" dirty="0" smtClean="0"/>
              <a:t> = $</a:t>
            </a:r>
            <a:r>
              <a:rPr lang="en-US" dirty="0"/>
              <a:t>1,600 </a:t>
            </a:r>
            <a:r>
              <a:rPr lang="en-US" dirty="0" smtClean="0"/>
              <a:t>billion, </a:t>
            </a:r>
          </a:p>
          <a:p>
            <a:r>
              <a:rPr lang="en-US" dirty="0"/>
              <a:t> </a:t>
            </a:r>
            <a:r>
              <a:rPr lang="en-US" dirty="0" smtClean="0"/>
              <a:t>and </a:t>
            </a:r>
            <a:r>
              <a:rPr lang="en-US" i="1" dirty="0" smtClean="0"/>
              <a:t>m</a:t>
            </a:r>
            <a:r>
              <a:rPr lang="en-US" dirty="0" smtClean="0"/>
              <a:t> = 2.</a:t>
            </a:r>
            <a:endParaRPr lang="en-US" dirty="0"/>
          </a:p>
          <a:p>
            <a:endParaRPr lang="en-US" dirty="0" smtClean="0"/>
          </a:p>
        </p:txBody>
      </p:sp>
    </p:spTree>
    <p:extLst>
      <p:ext uri="{BB962C8B-B14F-4D97-AF65-F5344CB8AC3E}">
        <p14:creationId xmlns:p14="http://schemas.microsoft.com/office/powerpoint/2010/main" val="3843625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pitchFamily="34" charset="0"/>
                  <a:buChar char="•"/>
                </a:pPr>
                <a14:m>
                  <m:oMath xmlns:m="http://schemas.openxmlformats.org/officeDocument/2006/math">
                    <m:r>
                      <a:rPr lang="en-US" b="1" i="1" smtClean="0">
                        <a:solidFill>
                          <a:srgbClr val="0070C0"/>
                        </a:solidFill>
                        <a:latin typeface="Cambria Math"/>
                      </a:rPr>
                      <m:t>𝑴</m:t>
                    </m:r>
                    <m:r>
                      <a:rPr lang="en-US" b="1" i="1" smtClean="0">
                        <a:solidFill>
                          <a:srgbClr val="0070C0"/>
                        </a:solidFill>
                        <a:latin typeface="Cambria Math"/>
                      </a:rPr>
                      <m:t>=</m:t>
                    </m:r>
                    <m:f>
                      <m:fPr>
                        <m:ctrlPr>
                          <a:rPr lang="en-US" b="1" i="1" smtClean="0">
                            <a:solidFill>
                              <a:srgbClr val="0070C0"/>
                            </a:solidFill>
                            <a:latin typeface="Cambria Math" panose="02040503050406030204" pitchFamily="18" charset="0"/>
                          </a:rPr>
                        </m:ctrlPr>
                      </m:fPr>
                      <m:num>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𝟏</m:t>
                        </m:r>
                      </m:num>
                      <m:den>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𝒓𝒅</m:t>
                        </m:r>
                      </m:den>
                    </m:f>
                    <m:r>
                      <a:rPr lang="en-US" b="1" i="1" smtClean="0">
                        <a:solidFill>
                          <a:srgbClr val="0070C0"/>
                        </a:solidFill>
                        <a:latin typeface="Cambria Math"/>
                        <a:ea typeface="Cambria Math"/>
                      </a:rPr>
                      <m:t>∙</m:t>
                    </m:r>
                    <m:r>
                      <a:rPr lang="en-US" b="1" i="1" smtClean="0">
                        <a:solidFill>
                          <a:srgbClr val="0070C0"/>
                        </a:solidFill>
                        <a:latin typeface="Cambria Math"/>
                        <a:ea typeface="Cambria Math"/>
                      </a:rPr>
                      <m:t>𝑩</m:t>
                    </m:r>
                  </m:oMath>
                </a14:m>
                <a:endParaRPr lang="en-US" dirty="0" smtClean="0">
                  <a:solidFill>
                    <a:srgbClr val="0070C0"/>
                  </a:solidFill>
                </a:endParaRPr>
              </a:p>
              <a:p>
                <a:pPr marL="342900" lvl="1" indent="-342900">
                  <a:buFont typeface="Arial" pitchFamily="34" charset="0"/>
                  <a:buChar char="•"/>
                </a:pPr>
                <a:r>
                  <a:rPr lang="en-US" dirty="0" smtClean="0"/>
                  <a:t>When the central bank </a:t>
                </a:r>
                <a:r>
                  <a:rPr lang="en-US" i="1" dirty="0" smtClean="0"/>
                  <a:t>increases</a:t>
                </a:r>
                <a:r>
                  <a:rPr lang="en-US" dirty="0" smtClean="0"/>
                  <a:t> the monetary base, the money supply </a:t>
                </a:r>
                <a:r>
                  <a:rPr lang="en-US" i="1" dirty="0" smtClean="0"/>
                  <a:t>increases</a:t>
                </a:r>
              </a:p>
              <a:p>
                <a:pPr marL="342900" lvl="1" indent="-342900">
                  <a:buFont typeface="Arial" pitchFamily="34" charset="0"/>
                  <a:buChar char="•"/>
                </a:pPr>
                <a:r>
                  <a:rPr lang="en-US" dirty="0" smtClean="0"/>
                  <a:t>When the reserve-deposit ratio </a:t>
                </a:r>
                <a:r>
                  <a:rPr lang="en-US" i="1" dirty="0"/>
                  <a:t>decreases</a:t>
                </a:r>
                <a:r>
                  <a:rPr lang="en-US" dirty="0"/>
                  <a:t>, the money supply </a:t>
                </a:r>
                <a:r>
                  <a:rPr lang="en-US" i="1" dirty="0" smtClean="0"/>
                  <a:t>increases</a:t>
                </a:r>
              </a:p>
              <a:p>
                <a:pPr marL="342900" lvl="1" indent="-342900">
                  <a:buFont typeface="Arial" pitchFamily="34" charset="0"/>
                  <a:buChar char="•"/>
                </a:pPr>
                <a:r>
                  <a:rPr lang="en-US" dirty="0"/>
                  <a:t>When the </a:t>
                </a:r>
                <a:r>
                  <a:rPr lang="en-US" dirty="0" smtClean="0"/>
                  <a:t>currency-deposit </a:t>
                </a:r>
                <a:r>
                  <a:rPr lang="en-US" dirty="0"/>
                  <a:t>ratio </a:t>
                </a:r>
                <a:r>
                  <a:rPr lang="en-US" i="1" dirty="0"/>
                  <a:t>decreases</a:t>
                </a:r>
                <a:r>
                  <a:rPr lang="en-US" dirty="0"/>
                  <a:t>, the money supply </a:t>
                </a:r>
                <a:r>
                  <a:rPr lang="en-US" i="1" dirty="0" smtClean="0"/>
                  <a:t>increases</a:t>
                </a:r>
                <a:r>
                  <a:rPr lang="en-US" dirty="0" smtClean="0"/>
                  <a:t> (Why?)</a:t>
                </a:r>
                <a:endParaRPr lang="en-US" dirty="0"/>
              </a:p>
              <a:p>
                <a:pPr marL="342900" lvl="1" indent="-342900">
                  <a:buFont typeface="Arial" pitchFamily="34" charset="0"/>
                  <a:buChar char="•"/>
                </a:pPr>
                <a:endParaRPr lang="en-US"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r="-1185"/>
                </a:stretch>
              </a:blipFill>
            </p:spPr>
            <p:txBody>
              <a:bodyPr/>
              <a:lstStyle/>
              <a:p>
                <a:r>
                  <a:rPr lang="en-US">
                    <a:noFill/>
                  </a:rPr>
                  <a:t> </a:t>
                </a:r>
              </a:p>
            </p:txBody>
          </p:sp>
        </mc:Fallback>
      </mc:AlternateContent>
    </p:spTree>
    <p:extLst>
      <p:ext uri="{BB962C8B-B14F-4D97-AF65-F5344CB8AC3E}">
        <p14:creationId xmlns:p14="http://schemas.microsoft.com/office/powerpoint/2010/main" val="928123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342900" lvl="1" indent="-342900">
                  <a:buFont typeface="Arial" pitchFamily="34" charset="0"/>
                  <a:buChar char="•"/>
                </a:pPr>
                <a14:m>
                  <m:oMath xmlns:m="http://schemas.openxmlformats.org/officeDocument/2006/math">
                    <m:r>
                      <a:rPr lang="en-US" b="1" i="1" smtClean="0">
                        <a:solidFill>
                          <a:srgbClr val="0070C0"/>
                        </a:solidFill>
                        <a:latin typeface="Cambria Math"/>
                      </a:rPr>
                      <m:t>𝑴</m:t>
                    </m:r>
                    <m:r>
                      <a:rPr lang="en-US" b="1" i="1" smtClean="0">
                        <a:solidFill>
                          <a:srgbClr val="0070C0"/>
                        </a:solidFill>
                        <a:latin typeface="Cambria Math"/>
                      </a:rPr>
                      <m:t>=</m:t>
                    </m:r>
                    <m:f>
                      <m:fPr>
                        <m:ctrlPr>
                          <a:rPr lang="en-US" b="1" i="1" smtClean="0">
                            <a:solidFill>
                              <a:srgbClr val="0070C0"/>
                            </a:solidFill>
                            <a:latin typeface="Cambria Math" panose="02040503050406030204" pitchFamily="18" charset="0"/>
                          </a:rPr>
                        </m:ctrlPr>
                      </m:fPr>
                      <m:num>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𝟏</m:t>
                        </m:r>
                      </m:num>
                      <m:den>
                        <m:r>
                          <a:rPr lang="en-US" b="1" i="1" smtClean="0">
                            <a:solidFill>
                              <a:srgbClr val="0070C0"/>
                            </a:solidFill>
                            <a:latin typeface="Cambria Math"/>
                          </a:rPr>
                          <m:t>𝒄𝒅</m:t>
                        </m:r>
                        <m:r>
                          <a:rPr lang="en-US" b="1" i="1" smtClean="0">
                            <a:solidFill>
                              <a:srgbClr val="0070C0"/>
                            </a:solidFill>
                            <a:latin typeface="Cambria Math"/>
                          </a:rPr>
                          <m:t>+</m:t>
                        </m:r>
                        <m:r>
                          <a:rPr lang="en-US" b="1" i="1" smtClean="0">
                            <a:solidFill>
                              <a:srgbClr val="0070C0"/>
                            </a:solidFill>
                            <a:latin typeface="Cambria Math"/>
                          </a:rPr>
                          <m:t>𝒓𝒅</m:t>
                        </m:r>
                      </m:den>
                    </m:f>
                    <m:r>
                      <a:rPr lang="en-US" b="1" i="1" smtClean="0">
                        <a:solidFill>
                          <a:srgbClr val="0070C0"/>
                        </a:solidFill>
                        <a:latin typeface="Cambria Math"/>
                        <a:ea typeface="Cambria Math"/>
                      </a:rPr>
                      <m:t>∙</m:t>
                    </m:r>
                    <m:r>
                      <a:rPr lang="en-US" b="1" i="1" smtClean="0">
                        <a:solidFill>
                          <a:srgbClr val="0070C0"/>
                        </a:solidFill>
                        <a:latin typeface="Cambria Math"/>
                        <a:ea typeface="Cambria Math"/>
                      </a:rPr>
                      <m:t>𝑩</m:t>
                    </m:r>
                  </m:oMath>
                </a14:m>
                <a:endParaRPr lang="en-US" dirty="0" smtClean="0">
                  <a:solidFill>
                    <a:srgbClr val="0070C0"/>
                  </a:solidFill>
                </a:endParaRPr>
              </a:p>
              <a:p>
                <a:r>
                  <a:rPr lang="en-US" dirty="0" smtClean="0"/>
                  <a:t>A country’s central bank </a:t>
                </a:r>
              </a:p>
              <a:p>
                <a:pPr lvl="1"/>
                <a:r>
                  <a:rPr lang="en-US" dirty="0" smtClean="0"/>
                  <a:t>directly controls the monetary base, </a:t>
                </a:r>
                <a:r>
                  <a:rPr lang="en-US" i="1" dirty="0" smtClean="0"/>
                  <a:t>B</a:t>
                </a:r>
                <a:r>
                  <a:rPr lang="en-US" dirty="0" smtClean="0"/>
                  <a:t>, and </a:t>
                </a:r>
              </a:p>
              <a:p>
                <a:pPr lvl="1"/>
                <a:r>
                  <a:rPr lang="en-US" dirty="0" smtClean="0"/>
                  <a:t>indirectly controls the reserve-deposit ratio, </a:t>
                </a:r>
                <a:r>
                  <a:rPr lang="en-US" i="1" dirty="0" smtClean="0"/>
                  <a:t>rd</a:t>
                </a:r>
                <a:r>
                  <a:rPr lang="en-US" dirty="0" smtClean="0"/>
                  <a:t>.</a:t>
                </a:r>
              </a:p>
              <a:p>
                <a:r>
                  <a:rPr lang="en-US" dirty="0" smtClean="0"/>
                  <a:t>Therefore, the central bank can change a country’s monetary supply</a:t>
                </a:r>
                <a:endParaRPr lang="en-US" dirty="0"/>
              </a:p>
              <a:p>
                <a:endParaRPr lang="en-US" dirty="0" smtClean="0">
                  <a:solidFill>
                    <a:srgbClr val="0070C0"/>
                  </a:solidFill>
                </a:endParaRPr>
              </a:p>
              <a:p>
                <a:endParaRPr lang="en-US"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a:stretch>
              </a:blipFill>
            </p:spPr>
            <p:txBody>
              <a:bodyPr/>
              <a:lstStyle/>
              <a:p>
                <a:r>
                  <a:rPr lang="en-US">
                    <a:noFill/>
                  </a:rPr>
                  <a:t> </a:t>
                </a:r>
              </a:p>
            </p:txBody>
          </p:sp>
        </mc:Fallback>
      </mc:AlternateContent>
    </p:spTree>
    <p:extLst>
      <p:ext uri="{BB962C8B-B14F-4D97-AF65-F5344CB8AC3E}">
        <p14:creationId xmlns:p14="http://schemas.microsoft.com/office/powerpoint/2010/main" val="20861339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a:t>
            </a:r>
            <a:r>
              <a:rPr lang="en-US" dirty="0" smtClean="0"/>
              <a:t>State bank</a:t>
            </a:r>
            <a:r>
              <a:rPr lang="en-US" dirty="0" smtClean="0"/>
              <a:t> </a:t>
            </a:r>
            <a:r>
              <a:rPr lang="en-US" dirty="0" smtClean="0"/>
              <a:t>change the monetary base?</a:t>
            </a:r>
            <a:endParaRPr lang="en-US" dirty="0"/>
          </a:p>
        </p:txBody>
      </p:sp>
      <p:sp>
        <p:nvSpPr>
          <p:cNvPr id="3" name="Content Placeholder 2"/>
          <p:cNvSpPr>
            <a:spLocks noGrp="1"/>
          </p:cNvSpPr>
          <p:nvPr>
            <p:ph idx="1"/>
          </p:nvPr>
        </p:nvSpPr>
        <p:spPr/>
        <p:txBody>
          <a:bodyPr>
            <a:normAutofit lnSpcReduction="10000"/>
          </a:bodyPr>
          <a:lstStyle/>
          <a:p>
            <a:r>
              <a:rPr lang="en-US" dirty="0" smtClean="0"/>
              <a:t>Open-market operations: </a:t>
            </a:r>
          </a:p>
          <a:p>
            <a:pPr lvl="1"/>
            <a:r>
              <a:rPr lang="en-US" dirty="0" smtClean="0"/>
              <a:t>The SBP could print rupees  and use them to buy securities (usually short-term Treasury bonds) from banks or from the public</a:t>
            </a:r>
          </a:p>
          <a:p>
            <a:pPr lvl="1"/>
            <a:r>
              <a:rPr lang="en-US" dirty="0" smtClean="0"/>
              <a:t>This reduces “securities” and increases “reserves”</a:t>
            </a:r>
            <a:r>
              <a:rPr lang="en-US" dirty="0"/>
              <a:t> (</a:t>
            </a:r>
            <a:r>
              <a:rPr lang="en-US" i="1" dirty="0"/>
              <a:t>R</a:t>
            </a:r>
            <a:r>
              <a:rPr lang="en-US" dirty="0"/>
              <a:t>↑)</a:t>
            </a:r>
            <a:r>
              <a:rPr lang="en-US" dirty="0" smtClean="0"/>
              <a:t> in the assets column of the banks’ balance sheets, and</a:t>
            </a:r>
          </a:p>
          <a:p>
            <a:pPr lvl="1"/>
            <a:r>
              <a:rPr lang="en-US" dirty="0" smtClean="0"/>
              <a:t>Increases cash held by the public</a:t>
            </a:r>
            <a:r>
              <a:rPr lang="en-US" dirty="0"/>
              <a:t> </a:t>
            </a:r>
            <a:r>
              <a:rPr lang="en-US" dirty="0" smtClean="0"/>
              <a:t>(</a:t>
            </a:r>
            <a:r>
              <a:rPr lang="en-US" i="1" dirty="0" smtClean="0"/>
              <a:t>C</a:t>
            </a:r>
            <a:r>
              <a:rPr lang="en-US" dirty="0" smtClean="0"/>
              <a:t>↑)</a:t>
            </a:r>
          </a:p>
          <a:p>
            <a:pPr lvl="1"/>
            <a:r>
              <a:rPr lang="en-US" dirty="0" smtClean="0"/>
              <a:t>Therefore, the monetary base increases (</a:t>
            </a:r>
            <a:r>
              <a:rPr lang="en-US" i="1" dirty="0" smtClean="0"/>
              <a:t>B</a:t>
            </a:r>
            <a:r>
              <a:rPr lang="en-US" dirty="0" smtClean="0"/>
              <a:t> = </a:t>
            </a:r>
            <a:r>
              <a:rPr lang="en-US" i="1" dirty="0" smtClean="0"/>
              <a:t>C</a:t>
            </a:r>
            <a:r>
              <a:rPr lang="en-US" dirty="0" smtClean="0"/>
              <a:t> + </a:t>
            </a:r>
            <a:r>
              <a:rPr lang="en-US" i="1" dirty="0" smtClean="0"/>
              <a:t>R</a:t>
            </a:r>
            <a:r>
              <a:rPr lang="en-US" dirty="0" smtClean="0"/>
              <a:t>↑</a:t>
            </a:r>
            <a:r>
              <a:rPr lang="en-US" dirty="0"/>
              <a:t>)</a:t>
            </a:r>
          </a:p>
        </p:txBody>
      </p:sp>
    </p:spTree>
    <p:extLst>
      <p:ext uri="{BB962C8B-B14F-4D97-AF65-F5344CB8AC3E}">
        <p14:creationId xmlns:p14="http://schemas.microsoft.com/office/powerpoint/2010/main" val="259048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the Fed change the monetary base?</a:t>
            </a:r>
            <a:endParaRPr lang="en-US" dirty="0"/>
          </a:p>
        </p:txBody>
      </p:sp>
      <p:sp>
        <p:nvSpPr>
          <p:cNvPr id="3" name="Content Placeholder 2"/>
          <p:cNvSpPr>
            <a:spLocks noGrp="1"/>
          </p:cNvSpPr>
          <p:nvPr>
            <p:ph idx="1"/>
          </p:nvPr>
        </p:nvSpPr>
        <p:spPr/>
        <p:txBody>
          <a:bodyPr>
            <a:normAutofit lnSpcReduction="10000"/>
          </a:bodyPr>
          <a:lstStyle/>
          <a:p>
            <a:r>
              <a:rPr lang="en-US" dirty="0" smtClean="0"/>
              <a:t>Making loans to banks and thereby increasing banks’ reserves</a:t>
            </a:r>
            <a:r>
              <a:rPr lang="en-US" dirty="0"/>
              <a:t> (</a:t>
            </a:r>
            <a:r>
              <a:rPr lang="en-US" i="1" dirty="0"/>
              <a:t>R</a:t>
            </a:r>
            <a:r>
              <a:rPr lang="en-US" dirty="0"/>
              <a:t>↑</a:t>
            </a:r>
            <a:r>
              <a:rPr lang="en-US" dirty="0" smtClean="0"/>
              <a:t>)</a:t>
            </a:r>
          </a:p>
          <a:p>
            <a:r>
              <a:rPr lang="en-US" dirty="0" smtClean="0"/>
              <a:t>This typically happens when banks have lost the trust of private lenders and are unable to borrow from them</a:t>
            </a:r>
          </a:p>
          <a:p>
            <a:r>
              <a:rPr lang="en-US" dirty="0" smtClean="0"/>
              <a:t>The Fed is the “</a:t>
            </a:r>
            <a:r>
              <a:rPr lang="en-US" dirty="0" smtClean="0">
                <a:solidFill>
                  <a:srgbClr val="0070C0"/>
                </a:solidFill>
              </a:rPr>
              <a:t>lender of last resort</a:t>
            </a:r>
            <a:r>
              <a:rPr lang="en-US" dirty="0" smtClean="0"/>
              <a:t>”</a:t>
            </a:r>
          </a:p>
          <a:p>
            <a:r>
              <a:rPr lang="en-US" dirty="0" smtClean="0"/>
              <a:t>The Fed’s lending can take two forms:</a:t>
            </a:r>
          </a:p>
          <a:p>
            <a:pPr lvl="1"/>
            <a:r>
              <a:rPr lang="en-US" dirty="0" smtClean="0"/>
              <a:t>Discount Window</a:t>
            </a:r>
          </a:p>
          <a:p>
            <a:pPr lvl="1"/>
            <a:r>
              <a:rPr lang="en-US" dirty="0" smtClean="0"/>
              <a:t>Term Auction Facility</a:t>
            </a:r>
            <a:endParaRPr lang="en-US" dirty="0"/>
          </a:p>
        </p:txBody>
      </p:sp>
    </p:spTree>
    <p:extLst>
      <p:ext uri="{BB962C8B-B14F-4D97-AF65-F5344CB8AC3E}">
        <p14:creationId xmlns:p14="http://schemas.microsoft.com/office/powerpoint/2010/main" val="278855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money?</a:t>
            </a:r>
            <a:endParaRPr lang="en-US" dirty="0"/>
          </a:p>
        </p:txBody>
      </p:sp>
      <p:sp>
        <p:nvSpPr>
          <p:cNvPr id="3" name="Content Placeholder 2"/>
          <p:cNvSpPr>
            <a:spLocks noGrp="1"/>
          </p:cNvSpPr>
          <p:nvPr>
            <p:ph idx="1"/>
          </p:nvPr>
        </p:nvSpPr>
        <p:spPr/>
        <p:txBody>
          <a:bodyPr/>
          <a:lstStyle/>
          <a:p>
            <a:r>
              <a:rPr lang="en-US" dirty="0" smtClean="0"/>
              <a:t>Money is anything that can be readily used to pay for purchases</a:t>
            </a:r>
          </a:p>
          <a:p>
            <a:pPr lvl="1"/>
            <a:r>
              <a:rPr lang="en-US" dirty="0" smtClean="0"/>
              <a:t>Therefore, money is a </a:t>
            </a:r>
            <a:r>
              <a:rPr lang="en-US" i="1" dirty="0" smtClean="0"/>
              <a:t>medium of exchange </a:t>
            </a:r>
            <a:r>
              <a:rPr lang="en-US" dirty="0" smtClean="0"/>
              <a:t>…</a:t>
            </a:r>
          </a:p>
          <a:p>
            <a:pPr lvl="1"/>
            <a:r>
              <a:rPr lang="en-US" dirty="0" smtClean="0"/>
              <a:t>… and a </a:t>
            </a:r>
            <a:r>
              <a:rPr lang="en-US" i="1" dirty="0" smtClean="0"/>
              <a:t>store of value</a:t>
            </a:r>
          </a:p>
          <a:p>
            <a:pPr lvl="1"/>
            <a:r>
              <a:rPr lang="en-US" dirty="0" smtClean="0"/>
              <a:t>Moreover, money also functions as a </a:t>
            </a:r>
            <a:r>
              <a:rPr lang="en-US" i="1" dirty="0" smtClean="0"/>
              <a:t>unit of account</a:t>
            </a:r>
          </a:p>
          <a:p>
            <a:endParaRPr lang="en-US" dirty="0"/>
          </a:p>
        </p:txBody>
      </p:sp>
    </p:spTree>
    <p:extLst>
      <p:ext uri="{BB962C8B-B14F-4D97-AF65-F5344CB8AC3E}">
        <p14:creationId xmlns:p14="http://schemas.microsoft.com/office/powerpoint/2010/main" val="2268200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Fed change the monetary base</a:t>
            </a:r>
            <a:r>
              <a:rPr lang="en-US" dirty="0" smtClean="0"/>
              <a:t>? Discount Window</a:t>
            </a:r>
            <a:endParaRPr lang="en-US" dirty="0"/>
          </a:p>
        </p:txBody>
      </p:sp>
      <p:sp>
        <p:nvSpPr>
          <p:cNvPr id="3" name="Content Placeholder 2"/>
          <p:cNvSpPr>
            <a:spLocks noGrp="1"/>
          </p:cNvSpPr>
          <p:nvPr>
            <p:ph idx="1"/>
          </p:nvPr>
        </p:nvSpPr>
        <p:spPr/>
        <p:txBody>
          <a:bodyPr/>
          <a:lstStyle/>
          <a:p>
            <a:r>
              <a:rPr lang="en-US" dirty="0" smtClean="0"/>
              <a:t>The SBP lends to banks directly and charges them an interest rate called the </a:t>
            </a:r>
            <a:r>
              <a:rPr lang="en-US" dirty="0" smtClean="0">
                <a:solidFill>
                  <a:srgbClr val="0070C0"/>
                </a:solidFill>
              </a:rPr>
              <a:t>discount rate</a:t>
            </a:r>
          </a:p>
          <a:p>
            <a:pPr lvl="1"/>
            <a:r>
              <a:rPr lang="en-US" dirty="0" smtClean="0"/>
              <a:t>When the SBP </a:t>
            </a:r>
            <a:r>
              <a:rPr lang="en-US" i="1" dirty="0" smtClean="0"/>
              <a:t>reduces</a:t>
            </a:r>
            <a:r>
              <a:rPr lang="en-US" dirty="0" smtClean="0"/>
              <a:t> the discount rate, banks borrow </a:t>
            </a:r>
            <a:r>
              <a:rPr lang="en-US" i="1" dirty="0" smtClean="0"/>
              <a:t>more</a:t>
            </a:r>
            <a:r>
              <a:rPr lang="en-US" dirty="0" smtClean="0"/>
              <a:t>, their reserves rise by a bigger amount, and so the monetary base rises </a:t>
            </a:r>
            <a:r>
              <a:rPr lang="en-US" dirty="0"/>
              <a:t>by a bigger amount</a:t>
            </a:r>
          </a:p>
        </p:txBody>
      </p:sp>
    </p:spTree>
    <p:extLst>
      <p:ext uri="{BB962C8B-B14F-4D97-AF65-F5344CB8AC3E}">
        <p14:creationId xmlns:p14="http://schemas.microsoft.com/office/powerpoint/2010/main" val="2973523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Jimmy Paul Miller starts his </a:t>
            </a:r>
            <a:r>
              <a:rPr lang="en-US" dirty="0" smtClean="0"/>
              <a:t>own bank</a:t>
            </a:r>
            <a:r>
              <a:rPr lang="en-US" dirty="0"/>
              <a:t>, called JPM. As owner, Jimmy puts </a:t>
            </a:r>
            <a:r>
              <a:rPr lang="en-US" dirty="0" smtClean="0"/>
              <a:t>in $2,000 </a:t>
            </a:r>
            <a:r>
              <a:rPr lang="en-US" dirty="0"/>
              <a:t>of his own money. JPM then </a:t>
            </a:r>
            <a:r>
              <a:rPr lang="en-US" dirty="0" smtClean="0"/>
              <a:t>borrows $4,000 </a:t>
            </a:r>
            <a:r>
              <a:rPr lang="en-US" dirty="0"/>
              <a:t>in a long-term loan from Jimmy’s </a:t>
            </a:r>
            <a:r>
              <a:rPr lang="en-US" dirty="0" smtClean="0"/>
              <a:t>uncle, accepts </a:t>
            </a:r>
            <a:r>
              <a:rPr lang="en-US" dirty="0"/>
              <a:t>$14,000 in demand deposits from </a:t>
            </a:r>
            <a:r>
              <a:rPr lang="en-US" dirty="0" smtClean="0"/>
              <a:t>his neighbors</a:t>
            </a:r>
            <a:r>
              <a:rPr lang="en-US" dirty="0"/>
              <a:t>, buys $7,000 of U.S. Treasury </a:t>
            </a:r>
            <a:r>
              <a:rPr lang="en-US" dirty="0" smtClean="0"/>
              <a:t>bonds, lends </a:t>
            </a:r>
            <a:r>
              <a:rPr lang="en-US" dirty="0"/>
              <a:t>$10,000 to local businesses to finance </a:t>
            </a:r>
            <a:r>
              <a:rPr lang="en-US" dirty="0" smtClean="0"/>
              <a:t>new investments</a:t>
            </a:r>
            <a:r>
              <a:rPr lang="en-US" dirty="0"/>
              <a:t>, and keeps the remainder of </a:t>
            </a:r>
            <a:r>
              <a:rPr lang="en-US" dirty="0" smtClean="0"/>
              <a:t>the bank’s assets as reserves at the Fed. </a:t>
            </a:r>
          </a:p>
          <a:p>
            <a:pPr marL="514350" indent="-514350">
              <a:buAutoNum type="alphaLcParenR"/>
            </a:pPr>
            <a:r>
              <a:rPr lang="en-US" dirty="0" smtClean="0"/>
              <a:t>Show </a:t>
            </a:r>
            <a:r>
              <a:rPr lang="en-US" dirty="0"/>
              <a:t>JPM’s balance sheet. What is </a:t>
            </a:r>
            <a:r>
              <a:rPr lang="en-US" dirty="0" smtClean="0"/>
              <a:t>JPM’s leverage </a:t>
            </a:r>
            <a:r>
              <a:rPr lang="en-US" dirty="0"/>
              <a:t>ratio</a:t>
            </a:r>
            <a:r>
              <a:rPr lang="en-US" dirty="0" smtClean="0"/>
              <a:t>?</a:t>
            </a:r>
          </a:p>
          <a:p>
            <a:pPr marL="514350" indent="-514350">
              <a:buAutoNum type="alphaLcParenR"/>
            </a:pPr>
            <a:r>
              <a:rPr lang="en-US" dirty="0" smtClean="0"/>
              <a:t>An </a:t>
            </a:r>
            <a:r>
              <a:rPr lang="en-US" dirty="0"/>
              <a:t>economic downturn causes 5 percent </a:t>
            </a:r>
            <a:r>
              <a:rPr lang="en-US" dirty="0" smtClean="0"/>
              <a:t>of the </a:t>
            </a:r>
            <a:r>
              <a:rPr lang="en-US" dirty="0"/>
              <a:t>local businesses to declare bankruptcy </a:t>
            </a:r>
            <a:r>
              <a:rPr lang="en-US" dirty="0" smtClean="0"/>
              <a:t>and default </a:t>
            </a:r>
            <a:r>
              <a:rPr lang="en-US" dirty="0"/>
              <a:t>on their loans. Show JPM’s new </a:t>
            </a:r>
            <a:r>
              <a:rPr lang="en-US" dirty="0" smtClean="0"/>
              <a:t>balance sheet</a:t>
            </a:r>
            <a:r>
              <a:rPr lang="en-US" dirty="0"/>
              <a:t>. By what percentage does the </a:t>
            </a:r>
            <a:r>
              <a:rPr lang="en-US" dirty="0" smtClean="0"/>
              <a:t>value of </a:t>
            </a:r>
            <a:r>
              <a:rPr lang="en-US" dirty="0"/>
              <a:t>JPM’s assets fall? By what percentage </a:t>
            </a:r>
            <a:r>
              <a:rPr lang="en-US" dirty="0" smtClean="0"/>
              <a:t>does JPM’s </a:t>
            </a:r>
            <a:r>
              <a:rPr lang="en-US" dirty="0"/>
              <a:t>capital fall?</a:t>
            </a:r>
          </a:p>
        </p:txBody>
      </p:sp>
    </p:spTree>
    <p:extLst>
      <p:ext uri="{BB962C8B-B14F-4D97-AF65-F5344CB8AC3E}">
        <p14:creationId xmlns:p14="http://schemas.microsoft.com/office/powerpoint/2010/main" val="28005570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a:t>
            </a:r>
            <a:r>
              <a:rPr lang="en-US" dirty="0" smtClean="0"/>
              <a:t>SBP </a:t>
            </a:r>
            <a:r>
              <a:rPr lang="en-US" dirty="0"/>
              <a:t>change the monetary </a:t>
            </a:r>
            <a:r>
              <a:rPr lang="en-US" dirty="0" smtClean="0"/>
              <a:t>base? MTB,s and PIB,s</a:t>
            </a:r>
            <a:endParaRPr lang="en-US" dirty="0"/>
          </a:p>
        </p:txBody>
      </p:sp>
      <p:sp>
        <p:nvSpPr>
          <p:cNvPr id="3" name="Content Placeholder 2"/>
          <p:cNvSpPr>
            <a:spLocks noGrp="1"/>
          </p:cNvSpPr>
          <p:nvPr>
            <p:ph idx="1"/>
          </p:nvPr>
        </p:nvSpPr>
        <p:spPr/>
        <p:txBody>
          <a:bodyPr>
            <a:normAutofit fontScale="55000" lnSpcReduction="20000"/>
          </a:bodyPr>
          <a:lstStyle/>
          <a:p>
            <a:r>
              <a:rPr lang="en-US" dirty="0"/>
              <a:t>1- Open Market Operations  </a:t>
            </a:r>
          </a:p>
          <a:p>
            <a:endParaRPr lang="en-US" dirty="0"/>
          </a:p>
          <a:p>
            <a:r>
              <a:rPr lang="en-US" dirty="0"/>
              <a:t>- Open Market Operation is a tool used by a Central Bank (or monetary authority) to inject or mop-up funds, based on the liquidity requirements, from the banking system via the purchase or sale of eligible securities.</a:t>
            </a:r>
          </a:p>
          <a:p>
            <a:endParaRPr lang="en-US" dirty="0"/>
          </a:p>
          <a:p>
            <a:r>
              <a:rPr lang="en-US" dirty="0"/>
              <a:t>- Operationally, in case of OMO (Injections), SBP lends funds to banks/PDs against eligible collateral to address liquidity shortage in the system. In OMO (Mop-up), SBP sells MTBs to banks against funds to remove surplus liquidity from the system.</a:t>
            </a:r>
          </a:p>
          <a:p>
            <a:endParaRPr lang="en-US" dirty="0"/>
          </a:p>
          <a:p>
            <a:r>
              <a:rPr lang="en-US" dirty="0"/>
              <a:t>- SBP conducts four types of open market operations (OMOs) to manage system’s liquidity:</a:t>
            </a:r>
          </a:p>
          <a:p>
            <a:endParaRPr lang="en-US" dirty="0"/>
          </a:p>
          <a:p>
            <a:r>
              <a:rPr lang="en-US" dirty="0"/>
              <a:t>Injection – Reverse Repo: (To tackle short market positions)</a:t>
            </a:r>
          </a:p>
          <a:p>
            <a:r>
              <a:rPr lang="en-US" dirty="0"/>
              <a:t>Mop-up – Repo (To tackle long market positions)</a:t>
            </a:r>
          </a:p>
          <a:p>
            <a:r>
              <a:rPr lang="en-US" dirty="0"/>
              <a:t>Outright Sale or Purchase (long-term liquidity mgt.)</a:t>
            </a:r>
          </a:p>
          <a:p>
            <a:r>
              <a:rPr lang="en-US" dirty="0"/>
              <a:t>Bai-</a:t>
            </a:r>
            <a:r>
              <a:rPr lang="en-US" dirty="0" err="1"/>
              <a:t>Muajjal</a:t>
            </a:r>
            <a:r>
              <a:rPr lang="en-US" dirty="0"/>
              <a:t> (Islamic mode - Deferred Payment)</a:t>
            </a:r>
            <a:endParaRPr lang="en-US" dirty="0" smtClean="0"/>
          </a:p>
        </p:txBody>
      </p:sp>
    </p:spTree>
    <p:extLst>
      <p:ext uri="{BB962C8B-B14F-4D97-AF65-F5344CB8AC3E}">
        <p14:creationId xmlns:p14="http://schemas.microsoft.com/office/powerpoint/2010/main" val="29393482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rate management</a:t>
            </a:r>
            <a:endParaRPr lang="en-US" dirty="0"/>
          </a:p>
        </p:txBody>
      </p:sp>
      <p:sp>
        <p:nvSpPr>
          <p:cNvPr id="3" name="Content Placeholder 2"/>
          <p:cNvSpPr>
            <a:spLocks noGrp="1"/>
          </p:cNvSpPr>
          <p:nvPr>
            <p:ph idx="1"/>
          </p:nvPr>
        </p:nvSpPr>
        <p:spPr/>
        <p:txBody>
          <a:bodyPr>
            <a:normAutofit fontScale="55000" lnSpcReduction="20000"/>
          </a:bodyPr>
          <a:lstStyle/>
          <a:p>
            <a:r>
              <a:rPr lang="en-US" dirty="0"/>
              <a:t>Interest Rate Corridor</a:t>
            </a:r>
          </a:p>
          <a:p>
            <a:endParaRPr lang="en-US" dirty="0"/>
          </a:p>
          <a:p>
            <a:r>
              <a:rPr lang="en-US" dirty="0"/>
              <a:t>- SBP Target Policy rate: SBP Target policy rate is a single policy rate that unambiguously signals SBP’s stance of monetary policy to achieve macro‐economic objectives with price stability. The SBP Policy Rate is set between the SBP standing facilities - Floor and Ceiling of the interest rate corridor. SBP aims at keeping the money market weighted average overnight repo rate close to the SBP Target rate using liquidity management tools, mainly OMOs and outright sale/purchase of government securities.</a:t>
            </a:r>
          </a:p>
          <a:p>
            <a:endParaRPr lang="en-US" dirty="0"/>
          </a:p>
          <a:p>
            <a:r>
              <a:rPr lang="en-US" dirty="0"/>
              <a:t>- Standing facilities aim to provide and absorb overnight liquidity, signal the general monetary policy stance and bound overnight market interest rates within the acceptable levels. Two standing facilities are available to eligible counterparties on their own initiative. These include SBP Reverse repo (Ceiling) facility and SBP Repo (Floor) facility. At present, the width of the Interest rate corridor, that is, the difference between the ceiling and the floor rate is 200bps</a:t>
            </a:r>
          </a:p>
        </p:txBody>
      </p:sp>
    </p:spTree>
    <p:extLst>
      <p:ext uri="{BB962C8B-B14F-4D97-AF65-F5344CB8AC3E}">
        <p14:creationId xmlns:p14="http://schemas.microsoft.com/office/powerpoint/2010/main" val="4017369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SBP do it?</a:t>
            </a:r>
            <a:endParaRPr lang="en-US" dirty="0"/>
          </a:p>
        </p:txBody>
      </p:sp>
      <p:sp>
        <p:nvSpPr>
          <p:cNvPr id="3" name="Content Placeholder 2"/>
          <p:cNvSpPr>
            <a:spLocks noGrp="1"/>
          </p:cNvSpPr>
          <p:nvPr>
            <p:ph idx="1"/>
          </p:nvPr>
        </p:nvSpPr>
        <p:spPr/>
        <p:txBody>
          <a:bodyPr>
            <a:normAutofit fontScale="70000" lnSpcReduction="20000"/>
          </a:bodyPr>
          <a:lstStyle/>
          <a:p>
            <a:r>
              <a:rPr lang="en-US" dirty="0"/>
              <a:t>- Eligible Collateral: For OMO (Injections) marketable government securities (i.e. MTBs and PIBs) are eligible securities. For OMO (Mop-up), SBP sells MTBs (on repo or outright basis) to banks for removing excess liquidity from the system. In case of Bai-</a:t>
            </a:r>
            <a:r>
              <a:rPr lang="en-US" dirty="0" err="1"/>
              <a:t>Muajjal</a:t>
            </a:r>
            <a:r>
              <a:rPr lang="en-US" dirty="0"/>
              <a:t>, a </a:t>
            </a:r>
            <a:r>
              <a:rPr lang="en-US" dirty="0" err="1"/>
              <a:t>Shariah</a:t>
            </a:r>
            <a:r>
              <a:rPr lang="en-US" dirty="0"/>
              <a:t> compliant tool for managing liquidity in the Islamic banking system, GOP </a:t>
            </a:r>
            <a:r>
              <a:rPr lang="en-US" dirty="0" err="1"/>
              <a:t>Ijara</a:t>
            </a:r>
            <a:r>
              <a:rPr lang="en-US" dirty="0"/>
              <a:t> </a:t>
            </a:r>
            <a:r>
              <a:rPr lang="en-US" dirty="0" err="1"/>
              <a:t>Sukuk</a:t>
            </a:r>
            <a:r>
              <a:rPr lang="en-US" dirty="0"/>
              <a:t> are eligible securities.</a:t>
            </a:r>
          </a:p>
          <a:p>
            <a:endParaRPr lang="en-US" dirty="0"/>
          </a:p>
          <a:p>
            <a:r>
              <a:rPr lang="en-US" dirty="0"/>
              <a:t>- Eligible counterparties: Banks and PDs are eligible counterparties to OMO transactions. For Bai </a:t>
            </a:r>
            <a:r>
              <a:rPr lang="en-US" dirty="0" err="1"/>
              <a:t>Muajjal</a:t>
            </a:r>
            <a:r>
              <a:rPr lang="en-US" dirty="0"/>
              <a:t> transactions, Islamic banks and specialized Islamic windows of conventional banks are eligible counterparties.</a:t>
            </a:r>
          </a:p>
          <a:p>
            <a:endParaRPr lang="en-US" dirty="0"/>
          </a:p>
          <a:p>
            <a:r>
              <a:rPr lang="en-US" dirty="0"/>
              <a:t>- Tenors: There is no restriction on SBP in terms of tenor of conventional OMOs. However, usually SBP conducts OMOs of shorter tenors (e.g. 7 to 14 days).</a:t>
            </a:r>
          </a:p>
        </p:txBody>
      </p:sp>
    </p:spTree>
    <p:extLst>
      <p:ext uri="{BB962C8B-B14F-4D97-AF65-F5344CB8AC3E}">
        <p14:creationId xmlns:p14="http://schemas.microsoft.com/office/powerpoint/2010/main" val="3319792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How does the SBP indirectly control the reserve-deposit ratio?</a:t>
            </a:r>
            <a:endParaRPr lang="en-US" dirty="0"/>
          </a:p>
        </p:txBody>
      </p:sp>
      <p:sp>
        <p:nvSpPr>
          <p:cNvPr id="4" name="Content Placeholder 3"/>
          <p:cNvSpPr>
            <a:spLocks noGrp="1"/>
          </p:cNvSpPr>
          <p:nvPr>
            <p:ph idx="1"/>
          </p:nvPr>
        </p:nvSpPr>
        <p:spPr/>
        <p:txBody>
          <a:bodyPr/>
          <a:lstStyle/>
          <a:p>
            <a:r>
              <a:rPr lang="en-US" dirty="0" smtClean="0"/>
              <a:t>We have seen that a </a:t>
            </a:r>
            <a:r>
              <a:rPr lang="en-US" i="1" dirty="0" smtClean="0"/>
              <a:t>decrease</a:t>
            </a:r>
            <a:r>
              <a:rPr lang="en-US" dirty="0" smtClean="0"/>
              <a:t> in the reserve-deposit ratio (</a:t>
            </a:r>
            <a:r>
              <a:rPr lang="en-US" i="1" dirty="0" err="1" smtClean="0"/>
              <a:t>rd</a:t>
            </a:r>
            <a:r>
              <a:rPr lang="en-US" dirty="0" smtClean="0"/>
              <a:t>↓) causes the money multiplier and the money supply to </a:t>
            </a:r>
            <a:r>
              <a:rPr lang="en-US" i="1" dirty="0" smtClean="0"/>
              <a:t>increase</a:t>
            </a:r>
          </a:p>
          <a:p>
            <a:r>
              <a:rPr lang="en-US" dirty="0" smtClean="0"/>
              <a:t>The SBP drives the </a:t>
            </a:r>
            <a:r>
              <a:rPr lang="en-US" i="1" dirty="0" err="1" smtClean="0"/>
              <a:t>rd</a:t>
            </a:r>
            <a:r>
              <a:rPr lang="en-US" dirty="0" smtClean="0"/>
              <a:t> in two ways:</a:t>
            </a:r>
          </a:p>
          <a:p>
            <a:pPr lvl="1"/>
            <a:r>
              <a:rPr lang="en-US" dirty="0" smtClean="0"/>
              <a:t>reserve requirements for banks, and</a:t>
            </a:r>
          </a:p>
          <a:p>
            <a:pPr lvl="1"/>
            <a:r>
              <a:rPr lang="en-US" dirty="0" smtClean="0"/>
              <a:t>interest on banks’ reserves</a:t>
            </a:r>
            <a:endParaRPr lang="en-US" dirty="0"/>
          </a:p>
        </p:txBody>
      </p:sp>
    </p:spTree>
    <p:extLst>
      <p:ext uri="{BB962C8B-B14F-4D97-AF65-F5344CB8AC3E}">
        <p14:creationId xmlns:p14="http://schemas.microsoft.com/office/powerpoint/2010/main" val="28547580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Excess liquidity and shortage management</a:t>
            </a:r>
            <a:endParaRPr lang="en-US" dirty="0"/>
          </a:p>
        </p:txBody>
      </p:sp>
      <p:sp>
        <p:nvSpPr>
          <p:cNvPr id="3" name="Content Placeholder 2"/>
          <p:cNvSpPr>
            <a:spLocks noGrp="1"/>
          </p:cNvSpPr>
          <p:nvPr>
            <p:ph idx="1"/>
          </p:nvPr>
        </p:nvSpPr>
        <p:spPr/>
        <p:txBody>
          <a:bodyPr>
            <a:normAutofit fontScale="70000" lnSpcReduction="20000"/>
          </a:bodyPr>
          <a:lstStyle/>
          <a:p>
            <a:r>
              <a:rPr lang="en-US" dirty="0"/>
              <a:t>SBP Reverse repo (Ceiling) rate: At times of liquidity shortage, scheduled banks, PDs and DFIs can access SBP Reverse repo facility to borrow funds (against eligible collateral) from SBP on overnight basis to meet their liquidity requirement. At present, the Ceiling rate is 50bps above the SBP Target policy rate i.e. the key monetary policy rate.</a:t>
            </a:r>
          </a:p>
          <a:p>
            <a:r>
              <a:rPr lang="en-US" dirty="0"/>
              <a:t>SBP Repo (Floor) rate: At times of excess liquidity, scheduled banks and PDs a can access SBP repo facility to place their surplus funds (against eligible collateral) with SBP on overnight basis. At present, the floor rate is 150bps below the SBP Target policy rate i.e. the key monetary policy rate</a:t>
            </a:r>
            <a:r>
              <a:rPr lang="en-US" dirty="0" smtClean="0"/>
              <a:t>. SBP </a:t>
            </a:r>
            <a:r>
              <a:rPr lang="en-US" dirty="0"/>
              <a:t>established an “Interest Rate Corridor” (IRC) in August 2009 with SBP reverse repo rate, the policy rate, as ceiling and SBP repo rate as floor.</a:t>
            </a:r>
          </a:p>
        </p:txBody>
      </p:sp>
    </p:spTree>
    <p:extLst>
      <p:ext uri="{BB962C8B-B14F-4D97-AF65-F5344CB8AC3E}">
        <p14:creationId xmlns:p14="http://schemas.microsoft.com/office/powerpoint/2010/main" val="4248080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Fed indirectly control </a:t>
            </a:r>
            <a:r>
              <a:rPr lang="en-US" i="1" dirty="0" err="1" smtClean="0"/>
              <a:t>rd</a:t>
            </a:r>
            <a:r>
              <a:rPr lang="en-US" dirty="0" smtClean="0"/>
              <a:t>? Reserve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Reserve requirements are </a:t>
            </a:r>
            <a:r>
              <a:rPr lang="en-US" dirty="0" smtClean="0"/>
              <a:t>state bank</a:t>
            </a:r>
            <a:r>
              <a:rPr lang="en-US" dirty="0" smtClean="0"/>
              <a:t> </a:t>
            </a:r>
            <a:r>
              <a:rPr lang="en-US" dirty="0" smtClean="0"/>
              <a:t>regulations that impose a minimum reserve-deposit ratio on banks</a:t>
            </a:r>
          </a:p>
          <a:p>
            <a:pPr lvl="1"/>
            <a:r>
              <a:rPr lang="en-US" dirty="0" smtClean="0"/>
              <a:t>This is to ensure that there will always be enough money in banks for depositors who may need to withdraw cash</a:t>
            </a:r>
          </a:p>
          <a:p>
            <a:r>
              <a:rPr lang="en-US" dirty="0" smtClean="0"/>
              <a:t>The required minimum </a:t>
            </a:r>
            <a:r>
              <a:rPr lang="en-US" i="1" dirty="0" err="1" smtClean="0"/>
              <a:t>rd</a:t>
            </a:r>
            <a:r>
              <a:rPr lang="en-US" dirty="0" smtClean="0"/>
              <a:t> is only a minimum</a:t>
            </a:r>
          </a:p>
          <a:p>
            <a:r>
              <a:rPr lang="en-US" dirty="0" smtClean="0"/>
              <a:t>Still, when reserve requirements decrease, </a:t>
            </a:r>
            <a:r>
              <a:rPr lang="en-US" i="1" dirty="0" err="1" smtClean="0"/>
              <a:t>rd</a:t>
            </a:r>
            <a:r>
              <a:rPr lang="en-US" dirty="0" smtClean="0"/>
              <a:t> tends to fall. </a:t>
            </a:r>
          </a:p>
          <a:p>
            <a:r>
              <a:rPr lang="en-US" dirty="0" smtClean="0"/>
              <a:t>This causes </a:t>
            </a:r>
            <a:r>
              <a:rPr lang="en-US" i="1" dirty="0" smtClean="0"/>
              <a:t>m</a:t>
            </a:r>
            <a:r>
              <a:rPr lang="en-US" dirty="0" smtClean="0"/>
              <a:t>, </a:t>
            </a:r>
            <a:r>
              <a:rPr lang="en-US" i="1" dirty="0" smtClean="0"/>
              <a:t>M</a:t>
            </a:r>
            <a:r>
              <a:rPr lang="en-US" dirty="0" smtClean="0"/>
              <a:t> and </a:t>
            </a:r>
            <a:r>
              <a:rPr lang="en-US" i="1" dirty="0" smtClean="0"/>
              <a:t>B</a:t>
            </a:r>
            <a:r>
              <a:rPr lang="en-US" dirty="0" smtClean="0"/>
              <a:t> to increase</a:t>
            </a:r>
            <a:endParaRPr lang="en-US" dirty="0"/>
          </a:p>
        </p:txBody>
      </p:sp>
    </p:spTree>
    <p:extLst>
      <p:ext uri="{BB962C8B-B14F-4D97-AF65-F5344CB8AC3E}">
        <p14:creationId xmlns:p14="http://schemas.microsoft.com/office/powerpoint/2010/main" val="32894824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the Fed indirectly control </a:t>
            </a:r>
            <a:r>
              <a:rPr lang="en-US" i="1" dirty="0" err="1"/>
              <a:t>rd</a:t>
            </a:r>
            <a:r>
              <a:rPr lang="en-US" dirty="0"/>
              <a:t>? </a:t>
            </a:r>
            <a:r>
              <a:rPr lang="en-US" dirty="0" smtClean="0"/>
              <a:t>Interest on Reserves</a:t>
            </a:r>
            <a:endParaRPr lang="en-US" dirty="0"/>
          </a:p>
        </p:txBody>
      </p:sp>
      <p:sp>
        <p:nvSpPr>
          <p:cNvPr id="3" name="Content Placeholder 2"/>
          <p:cNvSpPr>
            <a:spLocks noGrp="1"/>
          </p:cNvSpPr>
          <p:nvPr>
            <p:ph idx="1"/>
          </p:nvPr>
        </p:nvSpPr>
        <p:spPr/>
        <p:txBody>
          <a:bodyPr/>
          <a:lstStyle/>
          <a:p>
            <a:r>
              <a:rPr lang="en-US" dirty="0"/>
              <a:t>This </a:t>
            </a:r>
            <a:r>
              <a:rPr lang="en-US" dirty="0" smtClean="0"/>
              <a:t>was </a:t>
            </a:r>
            <a:r>
              <a:rPr lang="en-US" dirty="0"/>
              <a:t>a </a:t>
            </a:r>
            <a:r>
              <a:rPr lang="en-US" dirty="0" smtClean="0"/>
              <a:t>response </a:t>
            </a:r>
            <a:r>
              <a:rPr lang="en-US" dirty="0"/>
              <a:t>to the financial crisis of 2008-9</a:t>
            </a:r>
          </a:p>
          <a:p>
            <a:r>
              <a:rPr lang="en-US" dirty="0" smtClean="0"/>
              <a:t>US banks keep their reserves with the Fed</a:t>
            </a:r>
          </a:p>
          <a:p>
            <a:r>
              <a:rPr lang="en-US" dirty="0" smtClean="0"/>
              <a:t>The Fed now pays banks interest on the reserves they keep at the Fed</a:t>
            </a:r>
          </a:p>
          <a:p>
            <a:r>
              <a:rPr lang="en-US" dirty="0" smtClean="0"/>
              <a:t>A reduction in this interest, induces banks to keep fewer reserves</a:t>
            </a:r>
          </a:p>
          <a:p>
            <a:r>
              <a:rPr lang="en-US" dirty="0" smtClean="0"/>
              <a:t>This reduces </a:t>
            </a:r>
            <a:r>
              <a:rPr lang="en-US" i="1" dirty="0" err="1" smtClean="0"/>
              <a:t>rd</a:t>
            </a:r>
            <a:r>
              <a:rPr lang="en-US" dirty="0" smtClean="0"/>
              <a:t>, and increases </a:t>
            </a:r>
            <a:r>
              <a:rPr lang="en-US" i="1" dirty="0" smtClean="0"/>
              <a:t>m</a:t>
            </a:r>
            <a:r>
              <a:rPr lang="en-US" dirty="0" smtClean="0"/>
              <a:t>, </a:t>
            </a:r>
            <a:r>
              <a:rPr lang="en-US" i="1" dirty="0" smtClean="0"/>
              <a:t>M</a:t>
            </a:r>
            <a:r>
              <a:rPr lang="en-US" dirty="0" smtClean="0"/>
              <a:t>, and </a:t>
            </a:r>
            <a:r>
              <a:rPr lang="en-US" i="1" dirty="0" smtClean="0"/>
              <a:t>B</a:t>
            </a:r>
            <a:endParaRPr lang="en-US" i="1" dirty="0"/>
          </a:p>
        </p:txBody>
      </p:sp>
    </p:spTree>
    <p:extLst>
      <p:ext uri="{BB962C8B-B14F-4D97-AF65-F5344CB8AC3E}">
        <p14:creationId xmlns:p14="http://schemas.microsoft.com/office/powerpoint/2010/main" val="23165734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Quantitative Easing</a:t>
            </a:r>
            <a:endParaRPr lang="en-US" dirty="0"/>
          </a:p>
        </p:txBody>
      </p:sp>
      <p:sp>
        <p:nvSpPr>
          <p:cNvPr id="3" name="Content Placeholder 2"/>
          <p:cNvSpPr>
            <a:spLocks noGrp="1"/>
          </p:cNvSpPr>
          <p:nvPr>
            <p:ph idx="1"/>
          </p:nvPr>
        </p:nvSpPr>
        <p:spPr/>
        <p:txBody>
          <a:bodyPr>
            <a:normAutofit/>
          </a:bodyPr>
          <a:lstStyle/>
          <a:p>
            <a:r>
              <a:rPr lang="en-US" dirty="0" smtClean="0"/>
              <a:t>Prior to the financial crisis of 2008, the US monetary base rose gradually</a:t>
            </a:r>
          </a:p>
          <a:p>
            <a:r>
              <a:rPr lang="en-US" dirty="0" smtClean="0"/>
              <a:t>Between 2007 and 2011, it tripled, mainly through open-market operations</a:t>
            </a:r>
          </a:p>
          <a:p>
            <a:pPr lvl="1"/>
            <a:r>
              <a:rPr lang="en-US" dirty="0" smtClean="0"/>
              <a:t>The Fed printed money and used it to buy riskier securities than the Treasury bonds it buys during normal times</a:t>
            </a:r>
          </a:p>
        </p:txBody>
      </p:sp>
    </p:spTree>
    <p:extLst>
      <p:ext uri="{BB962C8B-B14F-4D97-AF65-F5344CB8AC3E}">
        <p14:creationId xmlns:p14="http://schemas.microsoft.com/office/powerpoint/2010/main" val="86239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Money</a:t>
            </a:r>
            <a:endParaRPr lang="en-US" dirty="0"/>
          </a:p>
        </p:txBody>
      </p:sp>
      <p:sp>
        <p:nvSpPr>
          <p:cNvPr id="3" name="Content Placeholder 2"/>
          <p:cNvSpPr>
            <a:spLocks noGrp="1"/>
          </p:cNvSpPr>
          <p:nvPr>
            <p:ph idx="1"/>
          </p:nvPr>
        </p:nvSpPr>
        <p:spPr/>
        <p:txBody>
          <a:bodyPr/>
          <a:lstStyle/>
          <a:p>
            <a:r>
              <a:rPr lang="en-US" dirty="0" smtClean="0"/>
              <a:t>Fiat money</a:t>
            </a:r>
          </a:p>
          <a:p>
            <a:pPr lvl="1"/>
            <a:r>
              <a:rPr lang="en-US" dirty="0" smtClean="0"/>
              <a:t>People accept fiat money either because a government decree (or, </a:t>
            </a:r>
            <a:r>
              <a:rPr lang="en-US" i="1" dirty="0" smtClean="0"/>
              <a:t>fiat</a:t>
            </a:r>
            <a:r>
              <a:rPr lang="en-US" dirty="0" smtClean="0"/>
              <a:t>) requires them to do so or simply because others would also accept it as payment</a:t>
            </a:r>
          </a:p>
          <a:p>
            <a:r>
              <a:rPr lang="en-US" dirty="0" smtClean="0"/>
              <a:t>Commodity money</a:t>
            </a:r>
          </a:p>
          <a:p>
            <a:pPr lvl="1"/>
            <a:r>
              <a:rPr lang="en-US" dirty="0" smtClean="0"/>
              <a:t>This money is valuable in itself (e.g., gold coins) or can by law be converted into something valuable (as in a </a:t>
            </a:r>
            <a:r>
              <a:rPr lang="en-US" i="1" dirty="0" smtClean="0"/>
              <a:t>gold standard </a:t>
            </a:r>
            <a:r>
              <a:rPr lang="en-US" dirty="0" smtClean="0"/>
              <a:t>system)</a:t>
            </a:r>
            <a:endParaRPr lang="en-US" dirty="0"/>
          </a:p>
        </p:txBody>
      </p:sp>
    </p:spTree>
    <p:extLst>
      <p:ext uri="{BB962C8B-B14F-4D97-AF65-F5344CB8AC3E}">
        <p14:creationId xmlns:p14="http://schemas.microsoft.com/office/powerpoint/2010/main" val="12610944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Quantitative Easing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pPr marL="342900" lvl="1" indent="-342900">
                  <a:buFont typeface="Arial" pitchFamily="34" charset="0"/>
                  <a:buChar char="•"/>
                </a:pPr>
                <a:r>
                  <a:rPr lang="en-US" dirty="0"/>
                  <a:t>Although the monetary base </a:t>
                </a:r>
                <a:r>
                  <a:rPr lang="en-US" dirty="0" smtClean="0"/>
                  <a:t>tripled during 2007-11, </a:t>
                </a:r>
                <a:r>
                  <a:rPr lang="en-US" dirty="0"/>
                  <a:t>the money supply rose a lot less: M1 increased 40% and M2 increased 25</a:t>
                </a:r>
                <a:r>
                  <a:rPr lang="en-US" dirty="0" smtClean="0"/>
                  <a:t>%</a:t>
                </a:r>
              </a:p>
              <a:p>
                <a:pPr marL="342900" lvl="1" indent="-342900">
                  <a:buFont typeface="Arial" pitchFamily="34" charset="0"/>
                  <a:buChar char="•"/>
                </a:pPr>
                <a:r>
                  <a:rPr lang="en-US" dirty="0" smtClean="0"/>
                  <a:t>Why?</a:t>
                </a:r>
              </a:p>
              <a:p>
                <a:pPr marL="342900" lvl="1" indent="-342900">
                  <a:buFont typeface="Arial" pitchFamily="34" charset="0"/>
                  <a:buChar char="•"/>
                </a:pPr>
                <a:r>
                  <a:rPr lang="en-US" dirty="0"/>
                  <a:t>Recall that </a:t>
                </a:r>
                <a14:m>
                  <m:oMath xmlns:m="http://schemas.openxmlformats.org/officeDocument/2006/math">
                    <m:r>
                      <a:rPr lang="en-US" i="1">
                        <a:latin typeface="Cambria Math"/>
                      </a:rPr>
                      <m:t>𝑀</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r>
                  <a:rPr lang="en-US" dirty="0"/>
                  <a:t> and </a:t>
                </a:r>
                <a14:m>
                  <m:oMath xmlns:m="http://schemas.openxmlformats.org/officeDocument/2006/math">
                    <m:r>
                      <a:rPr lang="en-US" i="1">
                        <a:latin typeface="Cambria Math"/>
                      </a:rPr>
                      <m:t>𝑚</m:t>
                    </m:r>
                    <m:r>
                      <a:rPr lang="en-US" i="1">
                        <a:latin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oMath>
                </a14:m>
                <a:endParaRPr lang="en-US" dirty="0"/>
              </a:p>
              <a:p>
                <a:pPr marL="342900" lvl="1" indent="-342900">
                  <a:buFont typeface="Arial" pitchFamily="34" charset="0"/>
                  <a:buChar char="•"/>
                </a:pPr>
                <a:r>
                  <a:rPr lang="en-US" dirty="0" smtClean="0"/>
                  <a:t>Banks had suffered huge losses on their loans. As a result, they stopped lending.</a:t>
                </a:r>
              </a:p>
              <a:p>
                <a:pPr marL="342900" lvl="1" indent="-342900">
                  <a:buFont typeface="Arial" pitchFamily="34" charset="0"/>
                  <a:buChar char="•"/>
                </a:pPr>
                <a:r>
                  <a:rPr lang="en-US" dirty="0" smtClean="0"/>
                  <a:t>The reserve-deposit ratio rose, thereby reducing </a:t>
                </a:r>
                <a:r>
                  <a:rPr lang="en-US" i="1" dirty="0" smtClean="0"/>
                  <a:t>m</a:t>
                </a:r>
              </a:p>
              <a:p>
                <a:pPr marL="342900" lvl="1" indent="-342900">
                  <a:buFont typeface="Arial" pitchFamily="34" charset="0"/>
                  <a:buChar char="•"/>
                </a:pPr>
                <a:r>
                  <a:rPr lang="en-US" dirty="0" smtClean="0"/>
                  <a:t>This is why </a:t>
                </a:r>
                <a:r>
                  <a:rPr lang="en-US" i="1" dirty="0" smtClean="0"/>
                  <a:t>M</a:t>
                </a:r>
                <a:r>
                  <a:rPr lang="en-US" dirty="0" smtClean="0"/>
                  <a:t> did not rise as fast as </a:t>
                </a:r>
                <a:r>
                  <a:rPr lang="en-US" i="1" dirty="0" smtClean="0"/>
                  <a:t>B</a:t>
                </a:r>
                <a:endParaRPr lang="en-US" i="1"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2156" r="-444"/>
                </a:stretch>
              </a:blipFill>
            </p:spPr>
            <p:txBody>
              <a:bodyPr/>
              <a:lstStyle/>
              <a:p>
                <a:r>
                  <a:rPr lang="en-US">
                    <a:noFill/>
                  </a:rPr>
                  <a:t> </a:t>
                </a:r>
              </a:p>
            </p:txBody>
          </p:sp>
        </mc:Fallback>
      </mc:AlternateContent>
    </p:spTree>
    <p:extLst>
      <p:ext uri="{BB962C8B-B14F-4D97-AF65-F5344CB8AC3E}">
        <p14:creationId xmlns:p14="http://schemas.microsoft.com/office/powerpoint/2010/main" val="3071322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Quantitative Easing</a:t>
            </a:r>
          </a:p>
        </p:txBody>
      </p:sp>
      <p:sp>
        <p:nvSpPr>
          <p:cNvPr id="3" name="Content Placeholder 2"/>
          <p:cNvSpPr>
            <a:spLocks noGrp="1"/>
          </p:cNvSpPr>
          <p:nvPr>
            <p:ph idx="1"/>
          </p:nvPr>
        </p:nvSpPr>
        <p:spPr/>
        <p:txBody>
          <a:bodyPr/>
          <a:lstStyle/>
          <a:p>
            <a:r>
              <a:rPr lang="en-US" dirty="0" smtClean="0"/>
              <a:t>But what if the </a:t>
            </a:r>
            <a:r>
              <a:rPr lang="en-US" i="1" dirty="0" err="1" smtClean="0"/>
              <a:t>rd</a:t>
            </a:r>
            <a:r>
              <a:rPr lang="en-US" dirty="0" smtClean="0"/>
              <a:t> returns to the pre-crisis level? </a:t>
            </a:r>
          </a:p>
          <a:p>
            <a:r>
              <a:rPr lang="en-US" dirty="0" smtClean="0"/>
              <a:t>Then the huge increase in </a:t>
            </a:r>
            <a:r>
              <a:rPr lang="en-US" i="1" dirty="0" smtClean="0"/>
              <a:t>B</a:t>
            </a:r>
            <a:r>
              <a:rPr lang="en-US" dirty="0" smtClean="0"/>
              <a:t> would translate into an equally huge increase in </a:t>
            </a:r>
            <a:r>
              <a:rPr lang="en-US" i="1" dirty="0" smtClean="0"/>
              <a:t>M</a:t>
            </a:r>
          </a:p>
          <a:p>
            <a:r>
              <a:rPr lang="en-US" dirty="0" smtClean="0"/>
              <a:t>This, as we shall see in Chapter 5, could cause massive inflation</a:t>
            </a:r>
          </a:p>
          <a:p>
            <a:r>
              <a:rPr lang="en-US" dirty="0" smtClean="0"/>
              <a:t>Should we be worried?</a:t>
            </a:r>
            <a:endParaRPr lang="en-US" dirty="0"/>
          </a:p>
        </p:txBody>
      </p:sp>
    </p:spTree>
    <p:extLst>
      <p:ext uri="{BB962C8B-B14F-4D97-AF65-F5344CB8AC3E}">
        <p14:creationId xmlns:p14="http://schemas.microsoft.com/office/powerpoint/2010/main" val="6018528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Quantitative Easing</a:t>
            </a:r>
          </a:p>
        </p:txBody>
      </p:sp>
      <p:sp>
        <p:nvSpPr>
          <p:cNvPr id="3" name="Content Placeholder 2"/>
          <p:cNvSpPr>
            <a:spLocks noGrp="1"/>
          </p:cNvSpPr>
          <p:nvPr>
            <p:ph idx="1"/>
          </p:nvPr>
        </p:nvSpPr>
        <p:spPr/>
        <p:txBody>
          <a:bodyPr>
            <a:normAutofit lnSpcReduction="10000"/>
          </a:bodyPr>
          <a:lstStyle/>
          <a:p>
            <a:r>
              <a:rPr lang="en-US" dirty="0" smtClean="0"/>
              <a:t>No, there’s nothing to worry, says the Fed</a:t>
            </a:r>
          </a:p>
          <a:p>
            <a:r>
              <a:rPr lang="en-US" dirty="0" smtClean="0"/>
              <a:t>They could simply </a:t>
            </a:r>
            <a:r>
              <a:rPr lang="en-US" i="1" dirty="0" smtClean="0"/>
              <a:t>sell</a:t>
            </a:r>
            <a:r>
              <a:rPr lang="en-US" dirty="0" smtClean="0"/>
              <a:t> the securities that they had earlier </a:t>
            </a:r>
            <a:r>
              <a:rPr lang="en-US" i="1" dirty="0" smtClean="0"/>
              <a:t>bought</a:t>
            </a:r>
            <a:r>
              <a:rPr lang="en-US" dirty="0" smtClean="0"/>
              <a:t>, thereby </a:t>
            </a:r>
            <a:r>
              <a:rPr lang="en-US" i="1" dirty="0" smtClean="0"/>
              <a:t>reducing</a:t>
            </a:r>
            <a:r>
              <a:rPr lang="en-US" dirty="0" smtClean="0"/>
              <a:t> the monetary base to pre-crisis levels</a:t>
            </a:r>
          </a:p>
          <a:p>
            <a:r>
              <a:rPr lang="en-US" dirty="0" smtClean="0"/>
              <a:t>Moreover, if there are signs that banks are beginning to lend the reserves they have accumulated, the Fed could raise the interest it pays on reserves, thereby reversing any decline in </a:t>
            </a:r>
            <a:r>
              <a:rPr lang="en-US" i="1" dirty="0" err="1" smtClean="0"/>
              <a:t>rd</a:t>
            </a:r>
            <a:endParaRPr lang="en-US" i="1" dirty="0"/>
          </a:p>
        </p:txBody>
      </p:sp>
    </p:spTree>
    <p:extLst>
      <p:ext uri="{BB962C8B-B14F-4D97-AF65-F5344CB8AC3E}">
        <p14:creationId xmlns:p14="http://schemas.microsoft.com/office/powerpoint/2010/main" val="3492448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Figure 4.1  </a:t>
            </a:r>
            <a:r>
              <a:rPr lang="en-US" dirty="0" smtClean="0"/>
              <a:t>The Monetary Base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 y="1935163"/>
            <a:ext cx="8693150"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5866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Fed’s Monetary Control is Imperfect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Recall that </a:t>
                </a:r>
                <a14:m>
                  <m:oMath xmlns:m="http://schemas.openxmlformats.org/officeDocument/2006/math">
                    <m:r>
                      <a:rPr lang="en-US" i="1">
                        <a:latin typeface="Cambria Math"/>
                      </a:rPr>
                      <m:t>𝑀</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r>
                  <a:rPr lang="en-US" dirty="0" smtClean="0"/>
                  <a:t> and </a:t>
                </a:r>
                <a14:m>
                  <m:oMath xmlns:m="http://schemas.openxmlformats.org/officeDocument/2006/math">
                    <m:r>
                      <a:rPr lang="en-US" i="1">
                        <a:latin typeface="Cambria Math"/>
                      </a:rPr>
                      <m:t>𝑚</m:t>
                    </m:r>
                    <m:r>
                      <a:rPr lang="en-US" i="1">
                        <a:latin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oMath>
                </a14:m>
                <a:endParaRPr lang="en-US" dirty="0" smtClean="0"/>
              </a:p>
              <a:p>
                <a:r>
                  <a:rPr lang="en-US" dirty="0" smtClean="0"/>
                  <a:t>The Fed can control the required minimum </a:t>
                </a:r>
                <a:r>
                  <a:rPr lang="en-US" i="1" dirty="0" err="1" smtClean="0"/>
                  <a:t>rd</a:t>
                </a:r>
                <a:r>
                  <a:rPr lang="en-US" dirty="0" smtClean="0"/>
                  <a:t> but not the actual </a:t>
                </a:r>
                <a:r>
                  <a:rPr lang="en-US" i="1" dirty="0" smtClean="0"/>
                  <a:t>rd</a:t>
                </a:r>
                <a:r>
                  <a:rPr lang="en-US" dirty="0" smtClean="0"/>
                  <a:t>. Banks may decide to keep reserves in excess of what is required.</a:t>
                </a:r>
              </a:p>
              <a:p>
                <a:r>
                  <a:rPr lang="en-US" dirty="0" smtClean="0"/>
                  <a:t>The currency-deposit ratio is not under the Fed’s control. For example, when people are scared of keeping money in banks, </a:t>
                </a:r>
                <a:r>
                  <a:rPr lang="en-US" i="1" dirty="0" smtClean="0"/>
                  <a:t>cd</a:t>
                </a:r>
                <a:r>
                  <a:rPr lang="en-US" dirty="0" smtClean="0"/>
                  <a:t> increases.</a:t>
                </a: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b="-1752"/>
                </a:stretch>
              </a:blipFill>
            </p:spPr>
            <p:txBody>
              <a:bodyPr/>
              <a:lstStyle/>
              <a:p>
                <a:r>
                  <a:rPr lang="en-US">
                    <a:noFill/>
                  </a:rPr>
                  <a:t> </a:t>
                </a:r>
              </a:p>
            </p:txBody>
          </p:sp>
        </mc:Fallback>
      </mc:AlternateContent>
    </p:spTree>
    <p:extLst>
      <p:ext uri="{BB962C8B-B14F-4D97-AF65-F5344CB8AC3E}">
        <p14:creationId xmlns:p14="http://schemas.microsoft.com/office/powerpoint/2010/main" val="12163790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The 1930s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During the Great Depression of the 1930s, the monetary base increased but the money supply didn’t </a:t>
                </a:r>
              </a:p>
              <a:p>
                <a:r>
                  <a:rPr lang="en-US" dirty="0" smtClean="0"/>
                  <a:t>Why?</a:t>
                </a:r>
              </a:p>
              <a:p>
                <a:r>
                  <a:rPr lang="en-US" dirty="0"/>
                  <a:t>Recall that </a:t>
                </a:r>
                <a14:m>
                  <m:oMath xmlns:m="http://schemas.openxmlformats.org/officeDocument/2006/math">
                    <m:r>
                      <a:rPr lang="en-US" i="1">
                        <a:latin typeface="Cambria Math"/>
                      </a:rPr>
                      <m:t>𝑀</m:t>
                    </m:r>
                    <m:r>
                      <a:rPr lang="en-US" i="1">
                        <a:latin typeface="Cambria Math"/>
                        <a:ea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r>
                      <a:rPr lang="en-US" i="1">
                        <a:latin typeface="Cambria Math"/>
                        <a:ea typeface="Cambria Math"/>
                      </a:rPr>
                      <m:t>∙</m:t>
                    </m:r>
                    <m:r>
                      <a:rPr lang="en-US" i="1">
                        <a:latin typeface="Cambria Math"/>
                        <a:ea typeface="Cambria Math"/>
                      </a:rPr>
                      <m:t>𝐵</m:t>
                    </m:r>
                  </m:oMath>
                </a14:m>
                <a:r>
                  <a:rPr lang="en-US" dirty="0"/>
                  <a:t> and </a:t>
                </a:r>
                <a14:m>
                  <m:oMath xmlns:m="http://schemas.openxmlformats.org/officeDocument/2006/math">
                    <m:r>
                      <a:rPr lang="en-US" i="1">
                        <a:latin typeface="Cambria Math"/>
                      </a:rPr>
                      <m:t>𝑚</m:t>
                    </m:r>
                    <m:r>
                      <a:rPr lang="en-US" i="1">
                        <a:latin typeface="Cambria Math"/>
                      </a:rPr>
                      <m:t>=</m:t>
                    </m:r>
                    <m:f>
                      <m:fPr>
                        <m:ctrlPr>
                          <a:rPr lang="en-US" i="1">
                            <a:latin typeface="Cambria Math" panose="02040503050406030204" pitchFamily="18" charset="0"/>
                          </a:rPr>
                        </m:ctrlPr>
                      </m:fPr>
                      <m:num>
                        <m:r>
                          <a:rPr lang="en-US" i="1">
                            <a:latin typeface="Cambria Math"/>
                          </a:rPr>
                          <m:t>𝑐𝑑</m:t>
                        </m:r>
                        <m:r>
                          <a:rPr lang="en-US" i="1">
                            <a:latin typeface="Cambria Math"/>
                          </a:rPr>
                          <m:t>+1</m:t>
                        </m:r>
                      </m:num>
                      <m:den>
                        <m:r>
                          <a:rPr lang="en-US" i="1">
                            <a:latin typeface="Cambria Math"/>
                          </a:rPr>
                          <m:t>𝑐𝑑</m:t>
                        </m:r>
                        <m:r>
                          <a:rPr lang="en-US" i="1">
                            <a:latin typeface="Cambria Math"/>
                          </a:rPr>
                          <m:t>+</m:t>
                        </m:r>
                        <m:r>
                          <a:rPr lang="en-US" i="1">
                            <a:latin typeface="Cambria Math"/>
                          </a:rPr>
                          <m:t>𝑟𝑑</m:t>
                        </m:r>
                      </m:den>
                    </m:f>
                  </m:oMath>
                </a14:m>
                <a:endParaRPr lang="en-US" dirty="0"/>
              </a:p>
              <a:p>
                <a:r>
                  <a:rPr lang="en-US" dirty="0" smtClean="0"/>
                  <a:t>Both </a:t>
                </a:r>
                <a:r>
                  <a:rPr lang="en-US" i="1" dirty="0" smtClean="0"/>
                  <a:t>cd</a:t>
                </a:r>
                <a:r>
                  <a:rPr lang="en-US" dirty="0" smtClean="0"/>
                  <a:t> and </a:t>
                </a:r>
                <a:r>
                  <a:rPr lang="en-US" i="1" dirty="0" err="1" smtClean="0"/>
                  <a:t>rd</a:t>
                </a:r>
                <a:r>
                  <a:rPr lang="en-US" dirty="0" smtClean="0"/>
                  <a:t> increased, which reduced </a:t>
                </a:r>
                <a:r>
                  <a:rPr lang="en-US" i="1" dirty="0" smtClean="0"/>
                  <a:t>m</a:t>
                </a:r>
                <a:r>
                  <a:rPr lang="en-US" dirty="0" smtClean="0"/>
                  <a:t>, making </a:t>
                </a:r>
                <a:r>
                  <a:rPr lang="en-US" i="1" dirty="0" smtClean="0"/>
                  <a:t>M</a:t>
                </a:r>
                <a:r>
                  <a:rPr lang="en-US" dirty="0" smtClean="0"/>
                  <a:t> grow slower than </a:t>
                </a:r>
                <a:r>
                  <a:rPr lang="en-US" i="1" dirty="0" smtClean="0"/>
                  <a:t>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704"/>
                </a:stretch>
              </a:blipFill>
            </p:spPr>
            <p:txBody>
              <a:bodyPr/>
              <a:lstStyle/>
              <a:p>
                <a:r>
                  <a:rPr lang="en-US">
                    <a:noFill/>
                  </a:rPr>
                  <a:t> </a:t>
                </a:r>
              </a:p>
            </p:txBody>
          </p:sp>
        </mc:Fallback>
      </mc:AlternateContent>
    </p:spTree>
    <p:extLst>
      <p:ext uri="{BB962C8B-B14F-4D97-AF65-F5344CB8AC3E}">
        <p14:creationId xmlns:p14="http://schemas.microsoft.com/office/powerpoint/2010/main" val="5156798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The 1930s</a:t>
            </a:r>
          </a:p>
        </p:txBody>
      </p:sp>
      <p:sp>
        <p:nvSpPr>
          <p:cNvPr id="3" name="Content Placeholder 2"/>
          <p:cNvSpPr>
            <a:spLocks noGrp="1"/>
          </p:cNvSpPr>
          <p:nvPr>
            <p:ph idx="1"/>
          </p:nvPr>
        </p:nvSpPr>
        <p:spPr/>
        <p:txBody>
          <a:bodyPr/>
          <a:lstStyle/>
          <a:p>
            <a:r>
              <a:rPr lang="en-US" dirty="0" smtClean="0"/>
              <a:t>Businesses were losing money and defaulting on their loans</a:t>
            </a:r>
          </a:p>
          <a:p>
            <a:r>
              <a:rPr lang="en-US" dirty="0" smtClean="0"/>
              <a:t>This caused lots of bank failures</a:t>
            </a:r>
          </a:p>
          <a:p>
            <a:r>
              <a:rPr lang="en-US" dirty="0" smtClean="0"/>
              <a:t>Ordinary depositors lost faith in banks and chose to keep their savings in cash</a:t>
            </a:r>
          </a:p>
          <a:p>
            <a:r>
              <a:rPr lang="en-US" dirty="0" smtClean="0"/>
              <a:t>As a result, the cash-deposit ratio increased</a:t>
            </a:r>
          </a:p>
          <a:p>
            <a:r>
              <a:rPr lang="en-US" dirty="0" smtClean="0"/>
              <a:t>This reduced the money multiplier</a:t>
            </a:r>
          </a:p>
          <a:p>
            <a:r>
              <a:rPr lang="en-US" dirty="0" smtClean="0"/>
              <a:t>So, </a:t>
            </a:r>
            <a:r>
              <a:rPr lang="en-US" i="1" dirty="0" smtClean="0"/>
              <a:t>M</a:t>
            </a:r>
            <a:r>
              <a:rPr lang="en-US" dirty="0" smtClean="0"/>
              <a:t> rose slower than </a:t>
            </a:r>
            <a:r>
              <a:rPr lang="en-US" i="1" dirty="0" smtClean="0"/>
              <a:t>B</a:t>
            </a:r>
            <a:endParaRPr lang="en-US" i="1" dirty="0"/>
          </a:p>
        </p:txBody>
      </p:sp>
      <p:sp>
        <p:nvSpPr>
          <p:cNvPr id="4" name="TextBox 3"/>
          <p:cNvSpPr txBox="1"/>
          <p:nvPr/>
        </p:nvSpPr>
        <p:spPr>
          <a:xfrm>
            <a:off x="5666509" y="5708073"/>
            <a:ext cx="2964873" cy="369332"/>
          </a:xfrm>
          <a:prstGeom prst="rect">
            <a:avLst/>
          </a:prstGeom>
          <a:noFill/>
        </p:spPr>
        <p:txBody>
          <a:bodyPr wrap="square" rtlCol="0">
            <a:spAutoFit/>
          </a:bodyPr>
          <a:lstStyle/>
          <a:p>
            <a:pPr algn="ctr"/>
            <a:r>
              <a:rPr lang="en-US" b="1" dirty="0" smtClean="0">
                <a:solidFill>
                  <a:srgbClr val="0070C0"/>
                </a:solidFill>
              </a:rPr>
              <a:t>There was no FDIC then!</a:t>
            </a:r>
            <a:endParaRPr lang="en-US" b="1" dirty="0">
              <a:solidFill>
                <a:srgbClr val="0070C0"/>
              </a:solidFill>
            </a:endParaRPr>
          </a:p>
        </p:txBody>
      </p:sp>
    </p:spTree>
    <p:extLst>
      <p:ext uri="{BB962C8B-B14F-4D97-AF65-F5344CB8AC3E}">
        <p14:creationId xmlns:p14="http://schemas.microsoft.com/office/powerpoint/2010/main" val="2533350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Table 4.2  </a:t>
            </a:r>
            <a:r>
              <a:rPr lang="en-US" dirty="0" smtClean="0"/>
              <a:t>The Money Supply and Its Determinants: 1929 and 1933</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87513"/>
            <a:ext cx="8686800" cy="440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1655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Next?</a:t>
            </a:r>
            <a:endParaRPr lang="en-US" dirty="0"/>
          </a:p>
        </p:txBody>
      </p:sp>
      <p:sp>
        <p:nvSpPr>
          <p:cNvPr id="4" name="Content Placeholder 3"/>
          <p:cNvSpPr>
            <a:spLocks noGrp="1"/>
          </p:cNvSpPr>
          <p:nvPr>
            <p:ph idx="1"/>
          </p:nvPr>
        </p:nvSpPr>
        <p:spPr/>
        <p:txBody>
          <a:bodyPr/>
          <a:lstStyle/>
          <a:p>
            <a:r>
              <a:rPr lang="en-US" dirty="0" smtClean="0"/>
              <a:t>In this chapter, we have studied what determines </a:t>
            </a:r>
            <a:r>
              <a:rPr lang="en-US" i="1" dirty="0" smtClean="0"/>
              <a:t>M</a:t>
            </a:r>
            <a:endParaRPr lang="en-US" dirty="0" smtClean="0"/>
          </a:p>
          <a:p>
            <a:r>
              <a:rPr lang="en-US" dirty="0" smtClean="0"/>
              <a:t>In the next chapter, we will see how </a:t>
            </a:r>
            <a:r>
              <a:rPr lang="en-US" i="1" dirty="0" smtClean="0"/>
              <a:t>M</a:t>
            </a:r>
            <a:r>
              <a:rPr lang="en-US" dirty="0" smtClean="0"/>
              <a:t> affects the economy in the long run</a:t>
            </a:r>
            <a:endParaRPr lang="en-US" dirty="0"/>
          </a:p>
        </p:txBody>
      </p:sp>
    </p:spTree>
    <p:extLst>
      <p:ext uri="{BB962C8B-B14F-4D97-AF65-F5344CB8AC3E}">
        <p14:creationId xmlns:p14="http://schemas.microsoft.com/office/powerpoint/2010/main" val="3670902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Quantity of Money</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quantity of money</a:t>
            </a:r>
            <a:r>
              <a:rPr lang="en-US" dirty="0" smtClean="0"/>
              <a:t>, </a:t>
            </a:r>
            <a:r>
              <a:rPr lang="en-US" i="1" dirty="0" smtClean="0"/>
              <a:t>amount of money</a:t>
            </a:r>
            <a:r>
              <a:rPr lang="en-US" dirty="0" smtClean="0"/>
              <a:t>, and </a:t>
            </a:r>
            <a:r>
              <a:rPr lang="en-US" i="1" dirty="0"/>
              <a:t>supply </a:t>
            </a:r>
            <a:r>
              <a:rPr lang="en-US" i="1" dirty="0" smtClean="0"/>
              <a:t>of money </a:t>
            </a:r>
            <a:r>
              <a:rPr lang="en-US" dirty="0" smtClean="0"/>
              <a:t>all refer to the same thing: </a:t>
            </a:r>
          </a:p>
          <a:p>
            <a:pPr lvl="1"/>
            <a:r>
              <a:rPr lang="en-US" dirty="0" smtClean="0"/>
              <a:t>The total value of all assets in the economy that can be used as money</a:t>
            </a:r>
          </a:p>
          <a:p>
            <a:pPr lvl="1"/>
            <a:r>
              <a:rPr lang="en-US" dirty="0" smtClean="0"/>
              <a:t>It is denoted </a:t>
            </a:r>
            <a:r>
              <a:rPr lang="en-US" i="1" dirty="0" smtClean="0"/>
              <a:t>M</a:t>
            </a:r>
            <a:endParaRPr lang="en-US" i="1" dirty="0"/>
          </a:p>
        </p:txBody>
      </p:sp>
    </p:spTree>
    <p:extLst>
      <p:ext uri="{BB962C8B-B14F-4D97-AF65-F5344CB8AC3E}">
        <p14:creationId xmlns:p14="http://schemas.microsoft.com/office/powerpoint/2010/main" val="634131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dirty="0" smtClean="0"/>
              <a:t>Money:  Definition</a:t>
            </a:r>
          </a:p>
        </p:txBody>
      </p:sp>
      <p:sp>
        <p:nvSpPr>
          <p:cNvPr id="32771" name="Rectangle 3"/>
          <p:cNvSpPr>
            <a:spLocks noGrp="1" noChangeArrowheads="1"/>
          </p:cNvSpPr>
          <p:nvPr>
            <p:ph type="body" idx="1"/>
          </p:nvPr>
        </p:nvSpPr>
        <p:spPr>
          <a:xfrm>
            <a:off x="441325" y="2243138"/>
            <a:ext cx="4191000" cy="2209800"/>
          </a:xfrm>
          <a:solidFill>
            <a:srgbClr val="71DB71"/>
          </a:solidFill>
          <a:ln>
            <a:solidFill>
              <a:schemeClr val="tx1"/>
            </a:solidFill>
          </a:ln>
        </p:spPr>
        <p:txBody>
          <a:bodyPr/>
          <a:lstStyle/>
          <a:p>
            <a:pPr marL="0" indent="0" algn="ctr" eaLnBrk="1" hangingPunct="1">
              <a:buFont typeface="Wingdings" pitchFamily="2" charset="2"/>
              <a:buNone/>
              <a:defRPr/>
            </a:pPr>
            <a:r>
              <a:rPr lang="en-US" sz="2900" b="1" dirty="0" smtClean="0">
                <a:solidFill>
                  <a:schemeClr val="bg1"/>
                </a:solidFill>
                <a:effectLst>
                  <a:outerShdw blurRad="38100" dist="38100" dir="2700000" algn="tl">
                    <a:srgbClr val="000000"/>
                  </a:outerShdw>
                </a:effectLst>
              </a:rPr>
              <a:t>Money</a:t>
            </a:r>
            <a:r>
              <a:rPr lang="en-US" sz="2900" dirty="0" smtClean="0">
                <a:effectLst>
                  <a:outerShdw blurRad="38100" dist="38100" dir="2700000" algn="tl">
                    <a:srgbClr val="FFFFFF"/>
                  </a:outerShdw>
                </a:effectLst>
              </a:rPr>
              <a:t> is the stock </a:t>
            </a:r>
            <a:br>
              <a:rPr lang="en-US" sz="2900" dirty="0" smtClean="0">
                <a:effectLst>
                  <a:outerShdw blurRad="38100" dist="38100" dir="2700000" algn="tl">
                    <a:srgbClr val="FFFFFF"/>
                  </a:outerShdw>
                </a:effectLst>
              </a:rPr>
            </a:br>
            <a:r>
              <a:rPr lang="en-US" sz="2900" dirty="0" smtClean="0">
                <a:effectLst>
                  <a:outerShdw blurRad="38100" dist="38100" dir="2700000" algn="tl">
                    <a:srgbClr val="FFFFFF"/>
                  </a:outerShdw>
                </a:effectLst>
              </a:rPr>
              <a:t>of assets that can be readily used to make transactions.</a:t>
            </a:r>
          </a:p>
        </p:txBody>
      </p:sp>
      <p:pic>
        <p:nvPicPr>
          <p:cNvPr id="37892" name="Picture 4" descr="BTE086"/>
          <p:cNvPicPr>
            <a:picLocks noChangeAspect="1" noChangeArrowheads="1"/>
          </p:cNvPicPr>
          <p:nvPr/>
        </p:nvPicPr>
        <p:blipFill>
          <a:blip r:embed="rId3">
            <a:extLst>
              <a:ext uri="{28A0092B-C50C-407E-A947-70E740481C1C}">
                <a14:useLocalDpi xmlns:a14="http://schemas.microsoft.com/office/drawing/2010/main" val="0"/>
              </a:ext>
            </a:extLst>
          </a:blip>
          <a:srcRect b="8438"/>
          <a:stretch>
            <a:fillRect/>
          </a:stretch>
        </p:blipFill>
        <p:spPr bwMode="auto">
          <a:xfrm>
            <a:off x="5173663" y="1625600"/>
            <a:ext cx="3432175" cy="3978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check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752053"/>
            <a:ext cx="20383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14800" y="5867400"/>
            <a:ext cx="4495800" cy="707886"/>
          </a:xfrm>
          <a:prstGeom prst="rect">
            <a:avLst/>
          </a:prstGeom>
          <a:noFill/>
        </p:spPr>
        <p:txBody>
          <a:bodyPr wrap="square" rtlCol="0">
            <a:spAutoFit/>
          </a:bodyPr>
          <a:lstStyle/>
          <a:p>
            <a:r>
              <a:rPr lang="en-US" sz="2000" b="1" dirty="0" smtClean="0">
                <a:solidFill>
                  <a:srgbClr val="0070C0"/>
                </a:solidFill>
              </a:rPr>
              <a:t>Two common measures of the quantity of money in an economy are M1 and M2</a:t>
            </a:r>
            <a:endParaRPr lang="en-US" sz="2000" b="1" dirty="0">
              <a:solidFill>
                <a:srgbClr val="0070C0"/>
              </a:solidFill>
            </a:endParaRPr>
          </a:p>
        </p:txBody>
      </p:sp>
    </p:spTree>
    <p:extLst>
      <p:ext uri="{BB962C8B-B14F-4D97-AF65-F5344CB8AC3E}">
        <p14:creationId xmlns:p14="http://schemas.microsoft.com/office/powerpoint/2010/main" val="337269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dissolve">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Counts as Money?</a:t>
            </a:r>
            <a:endParaRPr lang="en-US" dirty="0"/>
          </a:p>
        </p:txBody>
      </p:sp>
      <p:sp>
        <p:nvSpPr>
          <p:cNvPr id="3" name="Content Placeholder 2"/>
          <p:cNvSpPr>
            <a:spLocks noGrp="1"/>
          </p:cNvSpPr>
          <p:nvPr>
            <p:ph idx="1"/>
          </p:nvPr>
        </p:nvSpPr>
        <p:spPr/>
        <p:txBody>
          <a:bodyPr/>
          <a:lstStyle/>
          <a:p>
            <a:r>
              <a:rPr lang="en-US" dirty="0" smtClean="0"/>
              <a:t>The dollar value of the currency we carry, </a:t>
            </a:r>
            <a:r>
              <a:rPr lang="en-US" i="1" dirty="0" smtClean="0"/>
              <a:t>C</a:t>
            </a:r>
            <a:r>
              <a:rPr lang="en-US" dirty="0" smtClean="0"/>
              <a:t>, should clearly be counted as money</a:t>
            </a:r>
          </a:p>
          <a:p>
            <a:r>
              <a:rPr lang="en-US" dirty="0" smtClean="0"/>
              <a:t>Moreover, when we do our shopping, we use checks and debit cards exactly the way we use currency. Therefore, the rupees that we can spend this way should also be counted as money.</a:t>
            </a:r>
            <a:endParaRPr lang="en-US" dirty="0"/>
          </a:p>
        </p:txBody>
      </p:sp>
      <p:sp>
        <p:nvSpPr>
          <p:cNvPr id="4" name="TextBox 3"/>
          <p:cNvSpPr txBox="1"/>
          <p:nvPr/>
        </p:nvSpPr>
        <p:spPr>
          <a:xfrm>
            <a:off x="5105400" y="5715000"/>
            <a:ext cx="3733800" cy="369332"/>
          </a:xfrm>
          <a:prstGeom prst="rect">
            <a:avLst/>
          </a:prstGeom>
          <a:noFill/>
        </p:spPr>
        <p:txBody>
          <a:bodyPr wrap="square" rtlCol="0">
            <a:spAutoFit/>
          </a:bodyPr>
          <a:lstStyle/>
          <a:p>
            <a:pPr algn="ctr"/>
            <a:r>
              <a:rPr lang="en-US" b="1" dirty="0" smtClean="0">
                <a:solidFill>
                  <a:srgbClr val="0070C0"/>
                </a:solidFill>
              </a:rPr>
              <a:t>Credit cards are ignored. Why?</a:t>
            </a:r>
            <a:endParaRPr lang="en-US" b="1" dirty="0">
              <a:solidFill>
                <a:srgbClr val="0070C0"/>
              </a:solidFill>
            </a:endParaRPr>
          </a:p>
        </p:txBody>
      </p:sp>
    </p:spTree>
    <p:extLst>
      <p:ext uri="{BB962C8B-B14F-4D97-AF65-F5344CB8AC3E}">
        <p14:creationId xmlns:p14="http://schemas.microsoft.com/office/powerpoint/2010/main" val="2200815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Quantity of Money</a:t>
            </a:r>
            <a:endParaRPr lang="en-US" dirty="0"/>
          </a:p>
        </p:txBody>
      </p:sp>
      <p:sp>
        <p:nvSpPr>
          <p:cNvPr id="3" name="Content Placeholder 2"/>
          <p:cNvSpPr>
            <a:spLocks noGrp="1"/>
          </p:cNvSpPr>
          <p:nvPr>
            <p:ph idx="1"/>
          </p:nvPr>
        </p:nvSpPr>
        <p:spPr/>
        <p:txBody>
          <a:bodyPr/>
          <a:lstStyle/>
          <a:p>
            <a:r>
              <a:rPr lang="en-US" dirty="0" smtClean="0"/>
              <a:t>There are several prominent measures of the quantity of money (</a:t>
            </a:r>
            <a:r>
              <a:rPr lang="en-US" i="1" dirty="0" smtClean="0"/>
              <a:t>M</a:t>
            </a:r>
            <a:r>
              <a:rPr lang="en-US" dirty="0" smtClean="0"/>
              <a:t>)</a:t>
            </a:r>
            <a:endParaRPr lang="en-US" dirty="0"/>
          </a:p>
        </p:txBody>
      </p:sp>
    </p:spTree>
    <p:extLst>
      <p:ext uri="{BB962C8B-B14F-4D97-AF65-F5344CB8AC3E}">
        <p14:creationId xmlns:p14="http://schemas.microsoft.com/office/powerpoint/2010/main" val="3487140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TotalTime>
  <Words>2904</Words>
  <Application>Microsoft Office PowerPoint</Application>
  <PresentationFormat>On-screen Show (4:3)</PresentationFormat>
  <Paragraphs>292</Paragraphs>
  <Slides>58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Cambria Math</vt:lpstr>
      <vt:lpstr>Wingdings</vt:lpstr>
      <vt:lpstr>Office Theme</vt:lpstr>
      <vt:lpstr>The Monetary System: What It Is and How It Works</vt:lpstr>
      <vt:lpstr>Three Main Questions</vt:lpstr>
      <vt:lpstr>What is money?</vt:lpstr>
      <vt:lpstr>What is money?</vt:lpstr>
      <vt:lpstr>Two Types of Money</vt:lpstr>
      <vt:lpstr>The Quantity of Money</vt:lpstr>
      <vt:lpstr>Money:  Definition</vt:lpstr>
      <vt:lpstr>What Counts as Money?</vt:lpstr>
      <vt:lpstr>The Quantity of Money</vt:lpstr>
      <vt:lpstr>Table 4.1  The Measures of Money</vt:lpstr>
      <vt:lpstr>Pakistan M1 money supply</vt:lpstr>
      <vt:lpstr>Pakistan M2 money supply </vt:lpstr>
      <vt:lpstr>Pakistan M3 money supply</vt:lpstr>
      <vt:lpstr>Role of  Commercial Banks in the Monetary System</vt:lpstr>
      <vt:lpstr>Banks’ Liabilities: how do banks get money?</vt:lpstr>
      <vt:lpstr>Banks’ Assets: what do banks do with their money?</vt:lpstr>
      <vt:lpstr>The Role of Banks in the Monetary System: Bank’s Balance Sheet</vt:lpstr>
      <vt:lpstr>The Role of Banks in the Monetary System: Leverage</vt:lpstr>
      <vt:lpstr>The Role of Banks in the Monetary System: Leverage</vt:lpstr>
      <vt:lpstr>Capital Requirements</vt:lpstr>
      <vt:lpstr>Capital Requirements</vt:lpstr>
      <vt:lpstr>central banks’ influence</vt:lpstr>
      <vt:lpstr>The Central Bank’s Influence</vt:lpstr>
      <vt:lpstr>The Central Bank’s Influence</vt:lpstr>
      <vt:lpstr>Quick recap….. </vt:lpstr>
      <vt:lpstr>Process of money creation</vt:lpstr>
      <vt:lpstr>Monetary Base</vt:lpstr>
      <vt:lpstr>The Money Multiplier</vt:lpstr>
      <vt:lpstr>Demand Deposits</vt:lpstr>
      <vt:lpstr>Currency held by the public</vt:lpstr>
      <vt:lpstr>Reserves held by banks</vt:lpstr>
      <vt:lpstr>Money Supply</vt:lpstr>
      <vt:lpstr>The Money Multiplier</vt:lpstr>
      <vt:lpstr>The Model Is Solved!</vt:lpstr>
      <vt:lpstr>Numerical Example</vt:lpstr>
      <vt:lpstr>The Central Bank</vt:lpstr>
      <vt:lpstr>The Central Bank</vt:lpstr>
      <vt:lpstr>How does the State bank change the monetary base?</vt:lpstr>
      <vt:lpstr>How does the Fed change the monetary base?</vt:lpstr>
      <vt:lpstr>How does the Fed change the monetary base? Discount Window</vt:lpstr>
      <vt:lpstr>Question</vt:lpstr>
      <vt:lpstr>How does the SBP change the monetary base? MTB,s and PIB,s</vt:lpstr>
      <vt:lpstr>Interest rate management</vt:lpstr>
      <vt:lpstr>How SBP do it?</vt:lpstr>
      <vt:lpstr>How does the SBP indirectly control the reserve-deposit ratio?</vt:lpstr>
      <vt:lpstr>Excess liquidity and shortage management</vt:lpstr>
      <vt:lpstr>How does the Fed indirectly control rd? Reserve Requirements</vt:lpstr>
      <vt:lpstr>How does the Fed indirectly control rd? Interest on Reserves</vt:lpstr>
      <vt:lpstr>Case Study: Quantitative Easing</vt:lpstr>
      <vt:lpstr>Case Study: Quantitative Easing</vt:lpstr>
      <vt:lpstr>Case Study: Quantitative Easing</vt:lpstr>
      <vt:lpstr>Case Study: Quantitative Easing</vt:lpstr>
      <vt:lpstr>Figure 4.1  The Monetary Base</vt:lpstr>
      <vt:lpstr>The Fed’s Monetary Control is Imperfect</vt:lpstr>
      <vt:lpstr>Case Study: The 1930s</vt:lpstr>
      <vt:lpstr>Case Study: The 1930s</vt:lpstr>
      <vt:lpstr>Table 4.2  The Money Supply and Its Determinants: 1929 and 1933</vt:lpstr>
      <vt:lpstr>What’s Next?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Monetary System: What It Is and How It Works</dc:title>
  <dc:creator>Udayan Roy</dc:creator>
  <cp:lastModifiedBy>Qcc</cp:lastModifiedBy>
  <cp:revision>79</cp:revision>
  <dcterms:created xsi:type="dcterms:W3CDTF">2013-01-27T02:57:02Z</dcterms:created>
  <dcterms:modified xsi:type="dcterms:W3CDTF">2020-02-12T11:06:23Z</dcterms:modified>
</cp:coreProperties>
</file>