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13"/>
  </p:notesMasterIdLst>
  <p:sldIdLst>
    <p:sldId id="257" r:id="rId2"/>
    <p:sldId id="317" r:id="rId3"/>
    <p:sldId id="321" r:id="rId4"/>
    <p:sldId id="320" r:id="rId5"/>
    <p:sldId id="318" r:id="rId6"/>
    <p:sldId id="319" r:id="rId7"/>
    <p:sldId id="279" r:id="rId8"/>
    <p:sldId id="322" r:id="rId9"/>
    <p:sldId id="316" r:id="rId10"/>
    <p:sldId id="301" r:id="rId11"/>
    <p:sldId id="31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9" autoAdjust="0"/>
    <p:restoredTop sz="94660"/>
  </p:normalViewPr>
  <p:slideViewPr>
    <p:cSldViewPr snapToGrid="0">
      <p:cViewPr varScale="1">
        <p:scale>
          <a:sx n="74" d="100"/>
          <a:sy n="74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608A7B-E933-4E9D-8739-708481D83D83}" type="datetimeFigureOut">
              <a:rPr lang="en-US" smtClean="0"/>
              <a:t>13-Jul-20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47BE6-A232-42DE-A9B5-16D1DF152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509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C28902A6-CEB0-4542-A44D-A494A7F3E4BA}" type="datetime1">
              <a:rPr lang="en-US" smtClean="0">
                <a:solidFill>
                  <a:srgbClr val="575F6D"/>
                </a:solidFill>
              </a:rPr>
              <a:t>13-Jul-20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0035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02B28-EDCB-4C1C-AEDB-B2273DEB255C}" type="datetime1">
              <a:rPr lang="en-US" smtClean="0">
                <a:solidFill>
                  <a:srgbClr val="575F6D"/>
                </a:solidFill>
              </a:rPr>
              <a:t>13-Jul-20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060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66D2A-6A22-4038-91A5-9BB5DCF8D5EA}" type="datetime1">
              <a:rPr lang="en-US" smtClean="0">
                <a:solidFill>
                  <a:srgbClr val="575F6D"/>
                </a:solidFill>
              </a:rPr>
              <a:t>13-Jul-20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200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F8E1A06-1D0F-4D34-85C6-A24A5D68983A}" type="datetime1">
              <a:rPr lang="en-US" smtClean="0">
                <a:solidFill>
                  <a:srgbClr val="575F6D"/>
                </a:solidFill>
              </a:rPr>
              <a:t>13-Jul-20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545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D735EEA3-0ABA-495C-A86A-CEC48345F0AD}" type="datetime1">
              <a:rPr lang="en-US" smtClean="0">
                <a:solidFill>
                  <a:srgbClr val="FFF39D"/>
                </a:solidFill>
              </a:rPr>
              <a:t>13-Jul-20</a:t>
            </a:fld>
            <a:endParaRPr lang="en-US">
              <a:solidFill>
                <a:srgbClr val="FFF39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US">
              <a:solidFill>
                <a:srgbClr val="FFF39D"/>
              </a:solidFill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4731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2FF41-10D8-4E09-9448-1C887F307798}" type="datetime1">
              <a:rPr lang="en-US" smtClean="0">
                <a:solidFill>
                  <a:srgbClr val="575F6D"/>
                </a:solidFill>
              </a:rPr>
              <a:t>13-Jul-20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66759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B4D54-611D-44F8-BA7A-BCD254CCF3DC}" type="datetime1">
              <a:rPr lang="en-US" smtClean="0">
                <a:solidFill>
                  <a:srgbClr val="575F6D"/>
                </a:solidFill>
              </a:rPr>
              <a:t>13-Jul-20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4707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D28E75C-B65D-4CDB-B2B4-23A163E190D7}" type="datetime1">
              <a:rPr lang="en-US" smtClean="0">
                <a:solidFill>
                  <a:srgbClr val="575F6D"/>
                </a:solidFill>
              </a:rPr>
              <a:t>13-Jul-20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958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3D636-6D8C-4629-AB3D-7CA272E6FB5F}" type="datetime1">
              <a:rPr lang="en-US" smtClean="0">
                <a:solidFill>
                  <a:srgbClr val="575F6D"/>
                </a:solidFill>
              </a:rPr>
              <a:t>13-Jul-20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355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17698A4-1679-4B21-B56A-E9318685DB6A}" type="datetime1">
              <a:rPr lang="en-US" smtClean="0">
                <a:solidFill>
                  <a:srgbClr val="575F6D"/>
                </a:solidFill>
              </a:rPr>
              <a:t>13-Jul-20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1039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4DA7FEA-5DBE-4502-A948-DE1A70400235}" type="datetime1">
              <a:rPr lang="en-US" smtClean="0">
                <a:solidFill>
                  <a:srgbClr val="575F6D"/>
                </a:solidFill>
              </a:rPr>
              <a:t>13-Jul-20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845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defTabSz="914400"/>
            <a:fld id="{BE8A2A99-6A92-41C0-A28C-0ECEBA607B4A}" type="datetime1">
              <a:rPr lang="en-US" smtClean="0">
                <a:solidFill>
                  <a:srgbClr val="575F6D"/>
                </a:solidFill>
              </a:rPr>
              <a:t>13-Jul-20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defTabSz="914400"/>
            <a:endParaRPr lang="en-US">
              <a:solidFill>
                <a:srgbClr val="575F6D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defTabSz="914400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defTabSz="914400"/>
            <a:fld id="{B6F15528-21DE-4FAA-801E-634DDDAF4B2B}" type="slidenum">
              <a:rPr lang="en-US" smtClean="0"/>
              <a:pPr defTabSz="91440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177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THEORIES%20OF%20DEVELOPMENT.doc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36831" y="1495022"/>
            <a:ext cx="6172200" cy="2667000"/>
          </a:xfrm>
        </p:spPr>
        <p:txBody>
          <a:bodyPr>
            <a:noAutofit/>
          </a:bodyPr>
          <a:lstStyle/>
          <a:p>
            <a:pPr algn="ctr"/>
            <a:r>
              <a:rPr lang="en-US" sz="6000" u="sng" dirty="0" smtClean="0">
                <a:latin typeface="BatangChe" panose="02030609000101010101" pitchFamily="49" charset="-127"/>
                <a:ea typeface="BatangChe" panose="02030609000101010101" pitchFamily="49" charset="-127"/>
              </a:rPr>
              <a:t>Theories of  Development</a:t>
            </a:r>
            <a:endParaRPr lang="en-US" sz="6000" u="sng" dirty="0">
              <a:latin typeface="BatangChe" panose="02030609000101010101" pitchFamily="49" charset="-127"/>
              <a:ea typeface="BatangChe" panose="02030609000101010101" pitchFamily="49" charset="-127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D429-30D6-4B27-A022-6C79F64B1D36}" type="datetime1">
              <a:rPr lang="en-US" smtClean="0">
                <a:solidFill>
                  <a:srgbClr val="575F6D"/>
                </a:solidFill>
              </a:rPr>
              <a:t>13-Jul-20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29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221348" y="268035"/>
            <a:ext cx="8385175" cy="955458"/>
          </a:xfrm>
        </p:spPr>
        <p:txBody>
          <a:bodyPr anchor="ctr">
            <a:normAutofit/>
          </a:bodyPr>
          <a:lstStyle/>
          <a:p>
            <a:r>
              <a:rPr lang="en-US" sz="2800" dirty="0" smtClean="0"/>
              <a:t>Colonialism/Imperialism (</a:t>
            </a:r>
            <a:r>
              <a:rPr lang="en-US" sz="2800" dirty="0"/>
              <a:t>cont’d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7270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221348" y="1223493"/>
            <a:ext cx="9172978" cy="502947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/>
              <a:t>Thus what occurred in these situations was </a:t>
            </a:r>
            <a:r>
              <a:rPr lang="en-US" sz="2000" dirty="0" smtClean="0"/>
              <a:t>dependent development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dirty="0"/>
              <a:t>Colonial powers extracted wealth for home country-Netherlands, France, Great Britain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International division of labor (IDL) and western dominated trading structure was created to take advantage of colonial authority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IDL=allocation of tasks among laborers such that each one engages in tasks that he performs most efficiently and this promotes worker specialization and productivity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B43DC73-3BAE-4DBE-930E-DA18A7216E37}" type="datetime1">
              <a:rPr lang="en-US" smtClean="0">
                <a:solidFill>
                  <a:srgbClr val="575F6D"/>
                </a:solidFill>
              </a:rPr>
              <a:t>13-Jul-20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24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888" y="2342704"/>
            <a:ext cx="9956800" cy="1143000"/>
          </a:xfrm>
        </p:spPr>
        <p:txBody>
          <a:bodyPr/>
          <a:lstStyle/>
          <a:p>
            <a:r>
              <a:rPr lang="en-US" dirty="0" smtClean="0"/>
              <a:t>End of Presentation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F8E1A06-1D0F-4D34-85C6-A24A5D68983A}" type="datetime1">
              <a:rPr lang="en-US" smtClean="0">
                <a:solidFill>
                  <a:srgbClr val="575F6D"/>
                </a:solidFill>
              </a:rPr>
              <a:t>13-Jul-20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47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73875"/>
            <a:ext cx="9956800" cy="764453"/>
          </a:xfrm>
        </p:spPr>
        <p:txBody>
          <a:bodyPr anchor="t">
            <a:no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HISTORICAL MAP Of THE MAIN THEORIES OF DEVELOPMENT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F8E1A06-1D0F-4D34-85C6-A24A5D68983A}" type="datetime1">
              <a:rPr lang="en-US" smtClean="0">
                <a:solidFill>
                  <a:srgbClr val="575F6D"/>
                </a:solidFill>
              </a:rPr>
              <a:t>13-Jul-20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2797935"/>
            <a:ext cx="9956800" cy="2392251"/>
          </a:xfrm>
        </p:spPr>
        <p:txBody>
          <a:bodyPr/>
          <a:lstStyle/>
          <a:p>
            <a:r>
              <a:rPr lang="en-US" dirty="0" smtClean="0">
                <a:hlinkClick r:id="rId2" action="ppaction://hlinkfile"/>
              </a:rPr>
              <a:t>THEORIES OF DEVELOPMENT.docx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97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Classical Theories: </a:t>
            </a:r>
            <a:br>
              <a:rPr lang="en-US" sz="2400" b="1" dirty="0">
                <a:solidFill>
                  <a:srgbClr val="C00000"/>
                </a:solidFill>
              </a:rPr>
            </a:br>
            <a:r>
              <a:rPr lang="en-US" sz="2400" b="1" dirty="0">
                <a:solidFill>
                  <a:srgbClr val="C00000"/>
                </a:solidFill>
              </a:rPr>
              <a:t>Adam Smith and the Division of </a:t>
            </a:r>
            <a:r>
              <a:rPr lang="en-US" sz="2400" b="1" dirty="0" err="1">
                <a:solidFill>
                  <a:srgbClr val="C00000"/>
                </a:solidFill>
              </a:rPr>
              <a:t>Labour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417638"/>
            <a:ext cx="9956800" cy="5056314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Adam </a:t>
            </a:r>
            <a:r>
              <a:rPr lang="en-US" dirty="0" smtClean="0"/>
              <a:t>Smith </a:t>
            </a:r>
            <a:r>
              <a:rPr lang="en-US" dirty="0"/>
              <a:t>in 1776 </a:t>
            </a:r>
            <a:r>
              <a:rPr lang="en-US" dirty="0" smtClean="0"/>
              <a:t>published “</a:t>
            </a:r>
            <a:r>
              <a:rPr lang="en-US" b="1" i="1" dirty="0" smtClean="0">
                <a:solidFill>
                  <a:srgbClr val="C00000"/>
                </a:solidFill>
              </a:rPr>
              <a:t>Wealth </a:t>
            </a:r>
            <a:r>
              <a:rPr lang="en-US" b="1" i="1" dirty="0">
                <a:solidFill>
                  <a:srgbClr val="C00000"/>
                </a:solidFill>
              </a:rPr>
              <a:t>of </a:t>
            </a:r>
            <a:r>
              <a:rPr lang="en-US" b="1" i="1" dirty="0" smtClean="0">
                <a:solidFill>
                  <a:srgbClr val="C00000"/>
                </a:solidFill>
              </a:rPr>
              <a:t>Nations</a:t>
            </a:r>
            <a:r>
              <a:rPr lang="en-US" i="1" dirty="0" smtClean="0"/>
              <a:t>”</a:t>
            </a:r>
          </a:p>
          <a:p>
            <a:r>
              <a:rPr lang="en-US" dirty="0"/>
              <a:t>merchants</a:t>
            </a:r>
            <a:r>
              <a:rPr lang="en-US" dirty="0" smtClean="0"/>
              <a:t>, and large </a:t>
            </a:r>
            <a:r>
              <a:rPr lang="en-US" dirty="0"/>
              <a:t>trading companies </a:t>
            </a:r>
            <a:r>
              <a:rPr lang="en-US" dirty="0" smtClean="0"/>
              <a:t>(e.g. East India Company) </a:t>
            </a:r>
            <a:r>
              <a:rPr lang="en-US" dirty="0"/>
              <a:t>had great power in relation to national governments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he claimed that divisions of </a:t>
            </a:r>
            <a:r>
              <a:rPr lang="en-US" dirty="0" err="1"/>
              <a:t>labour</a:t>
            </a:r>
            <a:r>
              <a:rPr lang="en-US" dirty="0"/>
              <a:t> would help </a:t>
            </a:r>
            <a:r>
              <a:rPr lang="en-US" dirty="0" smtClean="0"/>
              <a:t>improve productivity </a:t>
            </a:r>
            <a:r>
              <a:rPr lang="en-US" dirty="0"/>
              <a:t>and therefore economic growth and wealth creation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Divisions </a:t>
            </a:r>
            <a:r>
              <a:rPr lang="en-US" dirty="0"/>
              <a:t>of </a:t>
            </a:r>
            <a:r>
              <a:rPr lang="en-US" dirty="0" err="1"/>
              <a:t>labour</a:t>
            </a:r>
            <a:r>
              <a:rPr lang="en-US" dirty="0"/>
              <a:t> describes </a:t>
            </a:r>
            <a:r>
              <a:rPr lang="en-US" dirty="0">
                <a:solidFill>
                  <a:srgbClr val="C00000"/>
                </a:solidFill>
              </a:rPr>
              <a:t>the breaking up</a:t>
            </a:r>
            <a:r>
              <a:rPr lang="en-US" dirty="0"/>
              <a:t> of the </a:t>
            </a:r>
            <a:r>
              <a:rPr lang="en-US" dirty="0" smtClean="0"/>
              <a:t>production process </a:t>
            </a:r>
            <a:r>
              <a:rPr lang="en-US" dirty="0"/>
              <a:t>(for example making cloth) into a number of stages; </a:t>
            </a:r>
            <a:r>
              <a:rPr lang="en-US" dirty="0" smtClean="0"/>
              <a:t>rather than </a:t>
            </a:r>
            <a:r>
              <a:rPr lang="en-US" dirty="0"/>
              <a:t>one person completing all stages, different people </a:t>
            </a:r>
            <a:r>
              <a:rPr lang="en-US" dirty="0" smtClean="0"/>
              <a:t>concentrate on </a:t>
            </a:r>
            <a:r>
              <a:rPr lang="en-US" dirty="0"/>
              <a:t>one aspect of the process. They become greatly skilled at this </a:t>
            </a:r>
            <a:r>
              <a:rPr lang="en-US" dirty="0" smtClean="0"/>
              <a:t>and so </a:t>
            </a:r>
            <a:r>
              <a:rPr lang="en-US" dirty="0"/>
              <a:t>more items can be produced in the same time</a:t>
            </a:r>
            <a:r>
              <a:rPr lang="en-US" dirty="0" smtClean="0"/>
              <a:t>.</a:t>
            </a:r>
          </a:p>
          <a:p>
            <a:r>
              <a:rPr lang="en-US" dirty="0"/>
              <a:t>Smith believed </a:t>
            </a:r>
            <a:r>
              <a:rPr lang="en-US" dirty="0" smtClean="0"/>
              <a:t>that individuals </a:t>
            </a:r>
            <a:r>
              <a:rPr lang="en-US" dirty="0"/>
              <a:t>would act in self-interest; thus if a product was </a:t>
            </a:r>
            <a:r>
              <a:rPr lang="en-US" dirty="0" smtClean="0"/>
              <a:t>too </a:t>
            </a:r>
            <a:r>
              <a:rPr lang="en-US" dirty="0" smtClean="0">
                <a:solidFill>
                  <a:srgbClr val="C00000"/>
                </a:solidFill>
              </a:rPr>
              <a:t>expensive</a:t>
            </a:r>
            <a:r>
              <a:rPr lang="en-US" dirty="0" smtClean="0"/>
              <a:t> </a:t>
            </a:r>
            <a:r>
              <a:rPr lang="en-US" dirty="0"/>
              <a:t>then nobody would buy it and the seller would </a:t>
            </a:r>
            <a:r>
              <a:rPr lang="en-US" dirty="0" smtClean="0"/>
              <a:t>either </a:t>
            </a:r>
            <a:r>
              <a:rPr lang="en-US" dirty="0" smtClean="0">
                <a:solidFill>
                  <a:srgbClr val="C00000"/>
                </a:solidFill>
              </a:rPr>
              <a:t>reduce </a:t>
            </a:r>
            <a:r>
              <a:rPr lang="en-US" dirty="0">
                <a:solidFill>
                  <a:srgbClr val="C00000"/>
                </a:solidFill>
              </a:rPr>
              <a:t>the prices </a:t>
            </a:r>
            <a:r>
              <a:rPr lang="en-US" dirty="0"/>
              <a:t>or change to selling something else. Similarly, </a:t>
            </a:r>
            <a:r>
              <a:rPr lang="en-US" dirty="0" smtClean="0"/>
              <a:t>if </a:t>
            </a:r>
            <a:r>
              <a:rPr lang="en-US" dirty="0" smtClean="0">
                <a:solidFill>
                  <a:srgbClr val="C00000"/>
                </a:solidFill>
              </a:rPr>
              <a:t>wages </a:t>
            </a:r>
            <a:r>
              <a:rPr lang="en-US" dirty="0">
                <a:solidFill>
                  <a:srgbClr val="C00000"/>
                </a:solidFill>
              </a:rPr>
              <a:t>were too low</a:t>
            </a:r>
            <a:r>
              <a:rPr lang="en-US" dirty="0"/>
              <a:t>, then workers would </a:t>
            </a:r>
            <a:r>
              <a:rPr lang="en-US" dirty="0">
                <a:solidFill>
                  <a:srgbClr val="C00000"/>
                </a:solidFill>
              </a:rPr>
              <a:t>move to other jobs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/>
              <a:t>Smith identified only </a:t>
            </a:r>
            <a:r>
              <a:rPr lang="en-US" b="1" dirty="0">
                <a:solidFill>
                  <a:srgbClr val="C00000"/>
                </a:solidFill>
              </a:rPr>
              <a:t>three</a:t>
            </a:r>
            <a:r>
              <a:rPr lang="en-US" dirty="0"/>
              <a:t> functions for </a:t>
            </a:r>
            <a:r>
              <a:rPr lang="en-US" dirty="0" smtClean="0"/>
              <a:t>the state </a:t>
            </a:r>
            <a:r>
              <a:rPr lang="en-US" dirty="0"/>
              <a:t>to perform: defense of national sovereignty, protection of </a:t>
            </a:r>
            <a:r>
              <a:rPr lang="en-US" dirty="0" smtClean="0"/>
              <a:t>citizens‘ rights </a:t>
            </a:r>
            <a:r>
              <a:rPr lang="en-US" dirty="0"/>
              <a:t>against violation by one another, and provision of public </a:t>
            </a:r>
            <a:r>
              <a:rPr lang="en-US" dirty="0" smtClean="0"/>
              <a:t>or collective </a:t>
            </a:r>
            <a:r>
              <a:rPr lang="en-US" dirty="0"/>
              <a:t>goods. </a:t>
            </a:r>
            <a:endParaRPr lang="en-US" dirty="0" smtClean="0"/>
          </a:p>
          <a:p>
            <a:r>
              <a:rPr lang="en-US" dirty="0" smtClean="0"/>
              <a:t>Public </a:t>
            </a:r>
            <a:r>
              <a:rPr lang="en-US" dirty="0"/>
              <a:t>or collective goods are those that society needs </a:t>
            </a:r>
            <a:r>
              <a:rPr lang="en-US" dirty="0" smtClean="0"/>
              <a:t>but that </a:t>
            </a:r>
            <a:r>
              <a:rPr lang="en-US" dirty="0"/>
              <a:t>the market will not normally </a:t>
            </a:r>
            <a:r>
              <a:rPr lang="en-US" dirty="0" smtClean="0"/>
              <a:t>provide, e.g. roads, electricity etc.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F8E1A06-1D0F-4D34-85C6-A24A5D68983A}" type="datetime1">
              <a:rPr lang="en-US" smtClean="0">
                <a:solidFill>
                  <a:srgbClr val="575F6D"/>
                </a:solidFill>
              </a:rPr>
              <a:t>13-Jul-20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98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David </a:t>
            </a:r>
            <a:r>
              <a:rPr lang="en-US" b="1" dirty="0" smtClean="0">
                <a:solidFill>
                  <a:srgbClr val="C00000"/>
                </a:solidFill>
              </a:rPr>
              <a:t>Ricardo: </a:t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The Theory of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‘Comparative Advantage’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Another highly influential classical economist was David Ricardo</a:t>
            </a:r>
            <a:br>
              <a:rPr lang="en-US" dirty="0"/>
            </a:br>
            <a:r>
              <a:rPr lang="en-US" dirty="0"/>
              <a:t>who lived in the late eighteenth to early nineteenth centuries. </a:t>
            </a:r>
            <a:endParaRPr lang="en-US" dirty="0" smtClean="0"/>
          </a:p>
          <a:p>
            <a:pPr algn="just"/>
            <a:r>
              <a:rPr lang="en-US" dirty="0" smtClean="0"/>
              <a:t>He was a </a:t>
            </a:r>
            <a:r>
              <a:rPr lang="en-US" dirty="0"/>
              <a:t>great advocate of free trade and developed the theory of</a:t>
            </a:r>
            <a:br>
              <a:rPr lang="en-US" dirty="0"/>
            </a:br>
            <a:r>
              <a:rPr lang="en-US" dirty="0"/>
              <a:t>‘</a:t>
            </a:r>
            <a:r>
              <a:rPr lang="en-US" b="1" dirty="0">
                <a:solidFill>
                  <a:srgbClr val="C00000"/>
                </a:solidFill>
              </a:rPr>
              <a:t>comparative advantage</a:t>
            </a:r>
            <a:r>
              <a:rPr lang="en-US" dirty="0"/>
              <a:t>’. </a:t>
            </a:r>
            <a:endParaRPr lang="en-US" dirty="0" smtClean="0"/>
          </a:p>
          <a:p>
            <a:pPr algn="just"/>
            <a:r>
              <a:rPr lang="en-US" dirty="0" smtClean="0"/>
              <a:t>According </a:t>
            </a:r>
            <a:r>
              <a:rPr lang="en-US" dirty="0"/>
              <a:t>to this theory, countries </a:t>
            </a:r>
            <a:r>
              <a:rPr lang="en-US" dirty="0" smtClean="0"/>
              <a:t>should </a:t>
            </a:r>
            <a:r>
              <a:rPr lang="en-US" dirty="0" smtClean="0">
                <a:solidFill>
                  <a:srgbClr val="C00000"/>
                </a:solidFill>
              </a:rPr>
              <a:t>concentrate </a:t>
            </a:r>
            <a:r>
              <a:rPr lang="en-US" dirty="0"/>
              <a:t>on producing and then selling the goods that they had </a:t>
            </a:r>
            <a:r>
              <a:rPr lang="en-US" dirty="0" smtClean="0"/>
              <a:t>an </a:t>
            </a:r>
            <a:r>
              <a:rPr lang="en-US" dirty="0" smtClean="0">
                <a:solidFill>
                  <a:srgbClr val="C00000"/>
                </a:solidFill>
              </a:rPr>
              <a:t>advantage </a:t>
            </a:r>
            <a:r>
              <a:rPr lang="en-US" dirty="0"/>
              <a:t>in producing because of their </a:t>
            </a:r>
            <a:r>
              <a:rPr lang="en-US" dirty="0">
                <a:solidFill>
                  <a:srgbClr val="C00000"/>
                </a:solidFill>
              </a:rPr>
              <a:t>assets</a:t>
            </a:r>
            <a:r>
              <a:rPr lang="en-US" dirty="0"/>
              <a:t>, such as land, </a:t>
            </a:r>
            <a:r>
              <a:rPr lang="en-US" dirty="0" smtClean="0"/>
              <a:t>mineral resource</a:t>
            </a:r>
            <a:r>
              <a:rPr lang="en-US" dirty="0"/>
              <a:t>, </a:t>
            </a:r>
            <a:r>
              <a:rPr lang="en-US" dirty="0" err="1"/>
              <a:t>labour</a:t>
            </a:r>
            <a:r>
              <a:rPr lang="en-US" dirty="0"/>
              <a:t>, technical or scientific expertise. </a:t>
            </a:r>
            <a:endParaRPr lang="en-US" dirty="0" smtClean="0"/>
          </a:p>
          <a:p>
            <a:pPr algn="just"/>
            <a:r>
              <a:rPr lang="en-US" dirty="0" smtClean="0"/>
              <a:t>This </a:t>
            </a:r>
            <a:r>
              <a:rPr lang="en-US" dirty="0"/>
              <a:t>meant a </a:t>
            </a:r>
            <a:r>
              <a:rPr lang="en-US" b="1" dirty="0" smtClean="0">
                <a:solidFill>
                  <a:srgbClr val="C00000"/>
                </a:solidFill>
              </a:rPr>
              <a:t>global division </a:t>
            </a:r>
            <a:r>
              <a:rPr lang="en-US" b="1" dirty="0">
                <a:solidFill>
                  <a:srgbClr val="C00000"/>
                </a:solidFill>
              </a:rPr>
              <a:t>of </a:t>
            </a:r>
            <a:r>
              <a:rPr lang="en-US" b="1" dirty="0" err="1" smtClean="0">
                <a:solidFill>
                  <a:srgbClr val="C00000"/>
                </a:solidFill>
              </a:rPr>
              <a:t>labour</a:t>
            </a:r>
            <a:r>
              <a:rPr lang="en-US" b="1" dirty="0" smtClean="0">
                <a:solidFill>
                  <a:srgbClr val="C00000"/>
                </a:solidFill>
              </a:rPr>
              <a:t> (GDL)</a:t>
            </a:r>
            <a:r>
              <a:rPr lang="en-US" dirty="0" smtClean="0"/>
              <a:t>. </a:t>
            </a:r>
            <a:r>
              <a:rPr lang="en-US" dirty="0"/>
              <a:t>Ricardo argued that it made more sense </a:t>
            </a:r>
            <a:r>
              <a:rPr lang="en-US" dirty="0" smtClean="0"/>
              <a:t>for countries </a:t>
            </a:r>
            <a:r>
              <a:rPr lang="en-US" dirty="0"/>
              <a:t>to specialize in this way, rather than trying to </a:t>
            </a:r>
            <a:r>
              <a:rPr lang="en-US" dirty="0" smtClean="0"/>
              <a:t>produce everything</a:t>
            </a:r>
            <a:r>
              <a:rPr lang="en-US" dirty="0"/>
              <a:t>, because through specializing, production would be </a:t>
            </a:r>
            <a:r>
              <a:rPr lang="en-US" dirty="0" smtClean="0">
                <a:solidFill>
                  <a:srgbClr val="C00000"/>
                </a:solidFill>
              </a:rPr>
              <a:t>more efficient</a:t>
            </a:r>
            <a:r>
              <a:rPr lang="en-US" dirty="0"/>
              <a:t>, there would be greater capacity for growth </a:t>
            </a:r>
            <a:r>
              <a:rPr lang="en-US" dirty="0" smtClean="0"/>
              <a:t>and scarce resources </a:t>
            </a:r>
            <a:r>
              <a:rPr lang="en-US" dirty="0"/>
              <a:t>could be used more </a:t>
            </a:r>
            <a:r>
              <a:rPr lang="en-US" dirty="0" smtClean="0"/>
              <a:t>effectively. (illustration on next slide)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F8E1A06-1D0F-4D34-85C6-A24A5D68983A}" type="datetime1">
              <a:rPr lang="en-US" smtClean="0">
                <a:solidFill>
                  <a:srgbClr val="575F6D"/>
                </a:solidFill>
              </a:rPr>
              <a:t>13-Jul-20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9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Example: The </a:t>
            </a:r>
            <a:r>
              <a:rPr lang="en-US" b="1" dirty="0">
                <a:solidFill>
                  <a:srgbClr val="C00000"/>
                </a:solidFill>
              </a:rPr>
              <a:t>Theory of ‘Comparative </a:t>
            </a:r>
            <a:r>
              <a:rPr lang="en-US" b="1" dirty="0" smtClean="0">
                <a:solidFill>
                  <a:srgbClr val="C00000"/>
                </a:solidFill>
              </a:rPr>
              <a:t>Advantage’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F8E1A06-1D0F-4D34-85C6-A24A5D68983A}" type="datetime1">
              <a:rPr lang="en-US" smtClean="0">
                <a:solidFill>
                  <a:srgbClr val="575F6D"/>
                </a:solidFill>
              </a:rPr>
              <a:t>13-Jul-20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1514005"/>
            <a:ext cx="10742505" cy="3135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6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Example: The Theory of ‘Comparative Advantage’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F8E1A06-1D0F-4D34-85C6-A24A5D68983A}" type="datetime1">
              <a:rPr lang="en-US" smtClean="0">
                <a:solidFill>
                  <a:srgbClr val="575F6D"/>
                </a:solidFill>
              </a:rPr>
              <a:t>13-Jul-20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626" y="1404759"/>
            <a:ext cx="10391775" cy="416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69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182710" y="191836"/>
            <a:ext cx="8229600" cy="874965"/>
          </a:xfrm>
        </p:spPr>
        <p:txBody>
          <a:bodyPr anchor="ctr">
            <a:normAutofit fontScale="90000"/>
          </a:bodyPr>
          <a:lstStyle/>
          <a:p>
            <a:r>
              <a:rPr lang="en-US" sz="3200" dirty="0"/>
              <a:t>Karl Marx Theory of Economic Development</a:t>
            </a:r>
          </a:p>
        </p:txBody>
      </p:sp>
      <p:sp>
        <p:nvSpPr>
          <p:cNvPr id="1024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182710" y="1273875"/>
            <a:ext cx="9504340" cy="498138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Karl Marx, the </a:t>
            </a:r>
            <a:r>
              <a:rPr lang="en-US" b="1" dirty="0">
                <a:solidFill>
                  <a:srgbClr val="C00000"/>
                </a:solidFill>
              </a:rPr>
              <a:t>father of </a:t>
            </a:r>
            <a:r>
              <a:rPr lang="en-US" b="1" dirty="0" smtClean="0">
                <a:solidFill>
                  <a:srgbClr val="C00000"/>
                </a:solidFill>
              </a:rPr>
              <a:t>socialism</a:t>
            </a:r>
            <a:r>
              <a:rPr lang="en-US" dirty="0"/>
              <a:t>, is considered a great thinker of history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He predicted </a:t>
            </a:r>
            <a:r>
              <a:rPr lang="en-US" dirty="0"/>
              <a:t>the decline of </a:t>
            </a:r>
            <a:r>
              <a:rPr lang="en-US" b="1" dirty="0">
                <a:solidFill>
                  <a:srgbClr val="C00000"/>
                </a:solidFill>
              </a:rPr>
              <a:t>capitalism </a:t>
            </a:r>
            <a:r>
              <a:rPr lang="en-US" dirty="0"/>
              <a:t>and the advent of </a:t>
            </a:r>
            <a:r>
              <a:rPr lang="en-US" b="1" dirty="0" smtClean="0">
                <a:solidFill>
                  <a:srgbClr val="C00000"/>
                </a:solidFill>
              </a:rPr>
              <a:t>socialism</a:t>
            </a:r>
          </a:p>
          <a:p>
            <a:pPr>
              <a:lnSpc>
                <a:spcPct val="150000"/>
              </a:lnSpc>
            </a:pPr>
            <a:r>
              <a:rPr lang="en-US" dirty="0"/>
              <a:t>His famous book ‘</a:t>
            </a:r>
            <a:r>
              <a:rPr lang="en-US" b="1" dirty="0">
                <a:solidFill>
                  <a:srgbClr val="C00000"/>
                </a:solidFill>
              </a:rPr>
              <a:t>Das </a:t>
            </a:r>
            <a:r>
              <a:rPr lang="en-US" b="1" dirty="0" err="1">
                <a:solidFill>
                  <a:srgbClr val="C00000"/>
                </a:solidFill>
              </a:rPr>
              <a:t>Kapital</a:t>
            </a:r>
            <a:r>
              <a:rPr lang="en-US" dirty="0"/>
              <a:t>’ is known as the </a:t>
            </a:r>
            <a:r>
              <a:rPr lang="en-US" b="1" dirty="0">
                <a:solidFill>
                  <a:srgbClr val="C00000"/>
                </a:solidFill>
              </a:rPr>
              <a:t>Bible of socialism </a:t>
            </a:r>
            <a:r>
              <a:rPr lang="en-US" dirty="0"/>
              <a:t>(1867). 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/>
              <a:t>He presented the process of growth and </a:t>
            </a:r>
            <a:r>
              <a:rPr lang="en-US" b="1" dirty="0">
                <a:solidFill>
                  <a:srgbClr val="C00000"/>
                </a:solidFill>
              </a:rPr>
              <a:t>collapse</a:t>
            </a:r>
            <a:r>
              <a:rPr lang="en-US" dirty="0"/>
              <a:t> of the capital </a:t>
            </a:r>
            <a:r>
              <a:rPr lang="en-US" dirty="0" smtClean="0"/>
              <a:t>economy.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Emphasizes </a:t>
            </a:r>
            <a:r>
              <a:rPr lang="en-US" b="1" dirty="0">
                <a:solidFill>
                  <a:srgbClr val="C00000"/>
                </a:solidFill>
              </a:rPr>
              <a:t>Mode of Production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- elements and activities necessary to produce and </a:t>
            </a:r>
            <a:r>
              <a:rPr lang="en-US" dirty="0" smtClean="0"/>
              <a:t>reproduce material.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Capitalist (market economy) mode depends on </a:t>
            </a:r>
            <a:r>
              <a:rPr lang="en-US" b="1" dirty="0">
                <a:solidFill>
                  <a:srgbClr val="C00000"/>
                </a:solidFill>
              </a:rPr>
              <a:t>wage labor </a:t>
            </a:r>
            <a:r>
              <a:rPr lang="en-US" dirty="0"/>
              <a:t>whose labor power produces a </a:t>
            </a:r>
            <a:r>
              <a:rPr lang="en-US" b="1" dirty="0">
                <a:solidFill>
                  <a:srgbClr val="C00000"/>
                </a:solidFill>
              </a:rPr>
              <a:t>surplus</a:t>
            </a:r>
            <a:r>
              <a:rPr lang="en-US" b="1" dirty="0"/>
              <a:t> </a:t>
            </a:r>
            <a:r>
              <a:rPr lang="en-US" dirty="0"/>
              <a:t>which is accumulated and </a:t>
            </a:r>
            <a:r>
              <a:rPr lang="en-US" dirty="0" smtClean="0"/>
              <a:t>appropriated/seized </a:t>
            </a:r>
            <a:r>
              <a:rPr lang="en-US" dirty="0"/>
              <a:t>by the </a:t>
            </a:r>
            <a:r>
              <a:rPr lang="en-US" dirty="0" smtClean="0"/>
              <a:t>employer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Result </a:t>
            </a:r>
            <a:r>
              <a:rPr lang="en-US" dirty="0"/>
              <a:t>is often </a:t>
            </a:r>
            <a:r>
              <a:rPr lang="en-US" b="1" dirty="0">
                <a:solidFill>
                  <a:srgbClr val="C00000"/>
                </a:solidFill>
              </a:rPr>
              <a:t>class conflict </a:t>
            </a:r>
            <a:r>
              <a:rPr lang="en-US" dirty="0"/>
              <a:t>in capitalist societies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C15541D-3B72-473C-8EC4-A783B137A730}" type="datetime1">
              <a:rPr lang="en-US" smtClean="0">
                <a:solidFill>
                  <a:srgbClr val="575F6D"/>
                </a:solidFill>
              </a:rPr>
              <a:t>13-Jul-20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07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F8E1A06-1D0F-4D34-85C6-A24A5D68983A}" type="datetime1">
              <a:rPr lang="en-US" smtClean="0">
                <a:solidFill>
                  <a:srgbClr val="575F6D"/>
                </a:solidFill>
              </a:rPr>
              <a:t>13-Jul-20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90" y="268035"/>
            <a:ext cx="10136344" cy="6393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3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210614" y="274638"/>
            <a:ext cx="9355786" cy="858703"/>
          </a:xfrm>
        </p:spPr>
        <p:txBody>
          <a:bodyPr anchor="ctr">
            <a:normAutofit fontScale="90000"/>
          </a:bodyPr>
          <a:lstStyle/>
          <a:p>
            <a:r>
              <a:rPr lang="en-US" sz="3200" dirty="0" smtClean="0"/>
              <a:t>Colonialism/Imperialism (</a:t>
            </a:r>
            <a:r>
              <a:rPr lang="en-US" sz="3200" b="1" dirty="0" smtClean="0">
                <a:solidFill>
                  <a:srgbClr val="C00000"/>
                </a:solidFill>
              </a:rPr>
              <a:t>From pdf + White board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7168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210614" y="1133341"/>
            <a:ext cx="8630072" cy="5121917"/>
          </a:xfrm>
        </p:spPr>
        <p:txBody>
          <a:bodyPr>
            <a:noAutofit/>
          </a:bodyPr>
          <a:lstStyle/>
          <a:p>
            <a:pPr algn="just"/>
            <a:r>
              <a:rPr lang="en-US" sz="2000" dirty="0" smtClean="0"/>
              <a:t>Bernstein defines </a:t>
            </a:r>
            <a:r>
              <a:rPr lang="en-US" sz="2000" b="1" dirty="0" smtClean="0">
                <a:solidFill>
                  <a:srgbClr val="C00000"/>
                </a:solidFill>
              </a:rPr>
              <a:t>colonialism</a:t>
            </a:r>
            <a:r>
              <a:rPr lang="en-US" sz="2000" dirty="0" smtClean="0"/>
              <a:t> </a:t>
            </a:r>
            <a:r>
              <a:rPr lang="en-US" sz="2000" dirty="0"/>
              <a:t>as ‘the political </a:t>
            </a:r>
            <a:r>
              <a:rPr lang="en-US" sz="2000" b="1" dirty="0">
                <a:solidFill>
                  <a:srgbClr val="C00000"/>
                </a:solidFill>
              </a:rPr>
              <a:t>control</a:t>
            </a:r>
            <a:r>
              <a:rPr lang="en-US" sz="2000" dirty="0"/>
              <a:t> of peoples and territories </a:t>
            </a:r>
            <a:r>
              <a:rPr lang="en-US" sz="2000" dirty="0" smtClean="0"/>
              <a:t>by </a:t>
            </a:r>
            <a:r>
              <a:rPr lang="en-US" sz="2000" b="1" dirty="0">
                <a:solidFill>
                  <a:srgbClr val="C00000"/>
                </a:solidFill>
              </a:rPr>
              <a:t>foreign states</a:t>
            </a:r>
            <a:r>
              <a:rPr lang="en-US" sz="2000" dirty="0"/>
              <a:t>, whether accompanied </a:t>
            </a:r>
            <a:r>
              <a:rPr lang="en-US" sz="2000" dirty="0" smtClean="0"/>
              <a:t>by significant permanent settlement </a:t>
            </a:r>
            <a:r>
              <a:rPr lang="en-US" sz="2000" dirty="0"/>
              <a:t>. . . or </a:t>
            </a:r>
            <a:r>
              <a:rPr lang="en-US" sz="2000" dirty="0" smtClean="0"/>
              <a:t>not; dominating the </a:t>
            </a:r>
            <a:r>
              <a:rPr lang="en-US" sz="2000" b="1" dirty="0">
                <a:solidFill>
                  <a:srgbClr val="C00000"/>
                </a:solidFill>
              </a:rPr>
              <a:t>economy and cultural</a:t>
            </a:r>
            <a:r>
              <a:rPr lang="en-US" sz="2000" dirty="0"/>
              <a:t> practices. </a:t>
            </a:r>
            <a:r>
              <a:rPr lang="en-US" sz="2000" dirty="0" smtClean="0"/>
              <a:t> </a:t>
            </a:r>
          </a:p>
          <a:p>
            <a:pPr algn="just"/>
            <a:r>
              <a:rPr lang="en-US" sz="2000" dirty="0" smtClean="0"/>
              <a:t>Indigenous (Local) population </a:t>
            </a:r>
            <a:r>
              <a:rPr lang="en-US" sz="2000" b="1" dirty="0">
                <a:solidFill>
                  <a:srgbClr val="C00000"/>
                </a:solidFill>
              </a:rPr>
              <a:t>exploited</a:t>
            </a:r>
            <a:r>
              <a:rPr lang="en-US" sz="2000" dirty="0" smtClean="0"/>
              <a:t>.</a:t>
            </a:r>
            <a:endParaRPr lang="en-US" sz="2000" dirty="0"/>
          </a:p>
          <a:p>
            <a:pPr algn="just"/>
            <a:r>
              <a:rPr lang="en-US" sz="2000" dirty="0"/>
              <a:t>Traditional way of life and self sufficient mode of production have been destroyed</a:t>
            </a:r>
          </a:p>
          <a:p>
            <a:pPr algn="just"/>
            <a:r>
              <a:rPr lang="en-US" sz="2000" dirty="0"/>
              <a:t>Forced to pay taxes and </a:t>
            </a:r>
            <a:r>
              <a:rPr lang="en-US" sz="2000" dirty="0" smtClean="0"/>
              <a:t>recruited </a:t>
            </a:r>
            <a:r>
              <a:rPr lang="en-US" sz="2000" dirty="0"/>
              <a:t>labor practices</a:t>
            </a:r>
          </a:p>
          <a:p>
            <a:pPr algn="just"/>
            <a:r>
              <a:rPr lang="en-US" sz="2000" dirty="0"/>
              <a:t>Social differentiation increased- disintegrating force</a:t>
            </a:r>
          </a:p>
          <a:p>
            <a:pPr algn="just"/>
            <a:r>
              <a:rPr lang="en-US" sz="2000" dirty="0"/>
              <a:t>Fatal effects on secondary (manufacturing) and tertiary (service) sectors- import of cheap goods forced indigenous artisans out of work</a:t>
            </a:r>
          </a:p>
          <a:p>
            <a:pPr algn="just"/>
            <a:r>
              <a:rPr lang="en-US" sz="2000" dirty="0"/>
              <a:t>Discouraged modern industrialization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23FE41-003C-4E4A-8141-F70748BBA8E7}" type="datetime1">
              <a:rPr lang="en-US" smtClean="0">
                <a:solidFill>
                  <a:srgbClr val="575F6D"/>
                </a:solidFill>
              </a:rPr>
              <a:t>13-Jul-20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36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4344</TotalTime>
  <Words>513</Words>
  <Application>Microsoft Office PowerPoint</Application>
  <PresentationFormat>Widescreen</PresentationFormat>
  <Paragraphs>62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BatangChe</vt:lpstr>
      <vt:lpstr>Calibri</vt:lpstr>
      <vt:lpstr>Century Schoolbook</vt:lpstr>
      <vt:lpstr>Wingdings</vt:lpstr>
      <vt:lpstr>Wingdings 2</vt:lpstr>
      <vt:lpstr>Oriel</vt:lpstr>
      <vt:lpstr>Theories of  Development</vt:lpstr>
      <vt:lpstr>HISTORICAL MAP Of THE MAIN THEORIES OF DEVELOPMENT</vt:lpstr>
      <vt:lpstr>Classical Theories:  Adam Smith and the Division of Labour</vt:lpstr>
      <vt:lpstr>David Ricardo:  The Theory of ‘Comparative Advantage’</vt:lpstr>
      <vt:lpstr>Example: The Theory of ‘Comparative Advantage’</vt:lpstr>
      <vt:lpstr>Example: The Theory of ‘Comparative Advantage’</vt:lpstr>
      <vt:lpstr>Karl Marx Theory of Economic Development</vt:lpstr>
      <vt:lpstr>PowerPoint Presentation</vt:lpstr>
      <vt:lpstr>Colonialism/Imperialism (From pdf + White board)</vt:lpstr>
      <vt:lpstr>Colonialism/Imperialism (cont’d)</vt:lpstr>
      <vt:lpstr>End of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Development Studies</dc:title>
  <dc:creator>Ghulam Murtaza</dc:creator>
  <cp:lastModifiedBy>Ghulam Murtaza</cp:lastModifiedBy>
  <cp:revision>81</cp:revision>
  <dcterms:created xsi:type="dcterms:W3CDTF">2019-06-24T13:49:50Z</dcterms:created>
  <dcterms:modified xsi:type="dcterms:W3CDTF">2020-07-13T09:18:50Z</dcterms:modified>
</cp:coreProperties>
</file>