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71" r:id="rId5"/>
    <p:sldId id="272" r:id="rId6"/>
    <p:sldId id="273" r:id="rId7"/>
    <p:sldId id="274" r:id="rId8"/>
    <p:sldId id="275" r:id="rId9"/>
    <p:sldId id="276" r:id="rId10"/>
    <p:sldId id="27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FA9EA8F-6859-4C06-A71D-1966910C2D27}" type="datetimeFigureOut">
              <a:rPr lang="en-US" smtClean="0"/>
              <a:pPr/>
              <a:t>6/5/2020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97322A9-0218-4292-8D58-A301116EAD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FA9EA8F-6859-4C06-A71D-1966910C2D27}" type="datetimeFigureOut">
              <a:rPr lang="en-US" smtClean="0"/>
              <a:pPr/>
              <a:t>6/5/2020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97322A9-0218-4292-8D58-A301116EAD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FA9EA8F-6859-4C06-A71D-1966910C2D27}" type="datetimeFigureOut">
              <a:rPr lang="en-US" smtClean="0"/>
              <a:pPr/>
              <a:t>6/5/2020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97322A9-0218-4292-8D58-A301116EAD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FA9EA8F-6859-4C06-A71D-1966910C2D27}" type="datetimeFigureOut">
              <a:rPr lang="en-US" smtClean="0"/>
              <a:pPr/>
              <a:t>6/5/2020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97322A9-0218-4292-8D58-A301116EAD18}"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FA9EA8F-6859-4C06-A71D-1966910C2D27}" type="datetimeFigureOut">
              <a:rPr lang="en-US" smtClean="0"/>
              <a:pPr/>
              <a:t>6/5/2020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97322A9-0218-4292-8D58-A301116EAD18}"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FA9EA8F-6859-4C06-A71D-1966910C2D27}" type="datetimeFigureOut">
              <a:rPr lang="en-US" smtClean="0"/>
              <a:pPr/>
              <a:t>6/5/2020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97322A9-0218-4292-8D58-A301116EAD18}"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FA9EA8F-6859-4C06-A71D-1966910C2D27}" type="datetimeFigureOut">
              <a:rPr lang="en-US" smtClean="0"/>
              <a:pPr/>
              <a:t>6/5/2020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97322A9-0218-4292-8D58-A301116EAD1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FA9EA8F-6859-4C06-A71D-1966910C2D27}" type="datetimeFigureOut">
              <a:rPr lang="en-US" smtClean="0"/>
              <a:pPr/>
              <a:t>6/5/2020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97322A9-0218-4292-8D58-A301116EAD18}"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FA9EA8F-6859-4C06-A71D-1966910C2D27}" type="datetimeFigureOut">
              <a:rPr lang="en-US" smtClean="0"/>
              <a:pPr/>
              <a:t>6/5/2020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97322A9-0218-4292-8D58-A301116EAD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FA9EA8F-6859-4C06-A71D-1966910C2D27}" type="datetimeFigureOut">
              <a:rPr lang="en-US" smtClean="0"/>
              <a:pPr/>
              <a:t>6/5/2020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97322A9-0218-4292-8D58-A301116EAD1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FA9EA8F-6859-4C06-A71D-1966910C2D27}" type="datetimeFigureOut">
              <a:rPr lang="en-US" smtClean="0"/>
              <a:pPr/>
              <a:t>6/5/2020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97322A9-0218-4292-8D58-A301116EAD18}"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FA9EA8F-6859-4C06-A71D-1966910C2D27}" type="datetimeFigureOut">
              <a:rPr lang="en-US" smtClean="0"/>
              <a:pPr/>
              <a:t>6/5/2020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97322A9-0218-4292-8D58-A301116EAD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Stages of the group development process</a:t>
            </a:r>
            <a:endParaRPr lang="en-US" dirty="0"/>
          </a:p>
        </p:txBody>
      </p:sp>
      <p:sp>
        <p:nvSpPr>
          <p:cNvPr id="3" name="Subtitle 2"/>
          <p:cNvSpPr>
            <a:spLocks noGrp="1"/>
          </p:cNvSpPr>
          <p:nvPr>
            <p:ph type="subTitle" idx="1"/>
          </p:nvPr>
        </p:nvSpPr>
        <p:spPr/>
        <p:txBody>
          <a:bodyPr>
            <a:norm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pPr>
              <a:buNone/>
            </a:pPr>
            <a:r>
              <a:rPr lang="en-US" smtClean="0"/>
              <a:t>                              Thanks</a:t>
            </a:r>
            <a:endParaRPr lang="en-US"/>
          </a:p>
        </p:txBody>
      </p:sp>
      <p:sp>
        <p:nvSpPr>
          <p:cNvPr id="3" name="Title 2"/>
          <p:cNvSpPr>
            <a:spLocks noGrp="1"/>
          </p:cNvSpPr>
          <p:nvPr>
            <p:ph type="title"/>
          </p:nvPr>
        </p:nvSpPr>
        <p:spPr/>
        <p:txBody>
          <a:bodyPr/>
          <a:lstStyle/>
          <a:p>
            <a:pPr algn="ctr"/>
            <a:r>
              <a:rPr lang="en-US" dirty="0" smtClean="0"/>
              <a:t>Qs and As Session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dirty="0"/>
          </a:p>
        </p:txBody>
      </p:sp>
      <p:pic>
        <p:nvPicPr>
          <p:cNvPr id="6" name="Content Placeholder 3" descr="5-stages-of-group-development-norms-tuckman-2-638.jpg"/>
          <p:cNvPicPr>
            <a:picLocks noGrp="1" noChangeAspect="1"/>
          </p:cNvPicPr>
          <p:nvPr>
            <p:ph idx="1"/>
          </p:nvPr>
        </p:nvPicPr>
        <p:blipFill>
          <a:blip r:embed="rId2"/>
          <a:stretch>
            <a:fillRect/>
          </a:stretch>
        </p:blipFill>
        <p:spPr>
          <a:xfrm>
            <a:off x="0" y="0"/>
            <a:ext cx="9143999" cy="68580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6" name="Content Placeholder 3" descr="2.jpg"/>
          <p:cNvPicPr>
            <a:picLocks noGrp="1" noChangeAspect="1"/>
          </p:cNvPicPr>
          <p:nvPr>
            <p:ph idx="1"/>
          </p:nvPr>
        </p:nvPicPr>
        <p:blipFill>
          <a:blip r:embed="rId2"/>
          <a:stretch>
            <a:fillRect/>
          </a:stretch>
        </p:blipFill>
        <p:spPr>
          <a:xfrm>
            <a:off x="0" y="0"/>
            <a:ext cx="9143999" cy="68580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The first stage of group development is the forming stage. This stage presents a time where the group is just starting to come together and is described with anxiety and uncertainty.</a:t>
            </a:r>
          </a:p>
          <a:p>
            <a:pPr algn="just">
              <a:buNone/>
            </a:pPr>
            <a:endParaRPr lang="en-US" dirty="0" smtClean="0"/>
          </a:p>
          <a:p>
            <a:pPr algn="just"/>
            <a:r>
              <a:rPr lang="en-US" dirty="0" smtClean="0"/>
              <a:t>Members are careful with their behavior, which is driven by their desire to be accepted by all members of the group. Conflict, controversy, misunderstanding and personal opinions are avoided even though members are starting to form impressions of each other and gain an understanding of what the group will do together.</a:t>
            </a:r>
          </a:p>
          <a:p>
            <a:pPr algn="just"/>
            <a:endParaRPr lang="en-US" dirty="0" smtClean="0"/>
          </a:p>
          <a:p>
            <a:endParaRPr lang="en-US" dirty="0"/>
          </a:p>
        </p:txBody>
      </p:sp>
      <p:sp>
        <p:nvSpPr>
          <p:cNvPr id="3" name="Title 2"/>
          <p:cNvSpPr>
            <a:spLocks noGrp="1"/>
          </p:cNvSpPr>
          <p:nvPr>
            <p:ph type="title"/>
          </p:nvPr>
        </p:nvSpPr>
        <p:spPr/>
        <p:txBody>
          <a:bodyPr/>
          <a:lstStyle/>
          <a:p>
            <a:r>
              <a:rPr lang="en-US" dirty="0" smtClean="0"/>
              <a:t>Forming (Orientation)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characteristic consequences of the forming stage include achieving an understanding of the group's purpose, determining how the team is going to be organized and who will be responsible for what, discussion of major milestones or phases of the group's goal that includes a rough project schedule, outlining general group rules that includes when they will meet and discovery of what resources will be available for the group to use.</a:t>
            </a:r>
          </a:p>
          <a:p>
            <a:pPr algn="just"/>
            <a:r>
              <a:rPr lang="en-US" dirty="0" smtClean="0"/>
              <a:t>At this stage, group members are learning what to do, how the group is going to operate, what is expected, and what is acceptable.</a:t>
            </a:r>
          </a:p>
          <a:p>
            <a:endParaRPr lang="en-US" dirty="0"/>
          </a:p>
        </p:txBody>
      </p:sp>
      <p:sp>
        <p:nvSpPr>
          <p:cNvPr id="3" name="Title 2"/>
          <p:cNvSpPr>
            <a:spLocks noGrp="1"/>
          </p:cNvSpPr>
          <p:nvPr>
            <p:ph type="title"/>
          </p:nvPr>
        </p:nvSpPr>
        <p:spPr/>
        <p:txBody>
          <a:bodyPr/>
          <a:lstStyle/>
          <a:p>
            <a:r>
              <a:rPr lang="en-US" dirty="0" smtClean="0"/>
              <a:t>Forming…</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r>
              <a:rPr lang="en-US" dirty="0" smtClean="0"/>
              <a:t>The second stage of group development is the storming stage. The storming stage is where dispute and competition are at its greatest because now group members have an understanding of the work and a general feel of belongingness towards the group as well as the group members.</a:t>
            </a:r>
          </a:p>
          <a:p>
            <a:pPr algn="just"/>
            <a:r>
              <a:rPr lang="en-US" dirty="0" smtClean="0"/>
              <a:t>This is the stage where the dominating group members emerge, while the less confrontational members stay in their comfort zone.</a:t>
            </a:r>
          </a:p>
          <a:p>
            <a:pPr algn="just"/>
            <a:r>
              <a:rPr lang="en-US" dirty="0" smtClean="0"/>
              <a:t>Questions around leadership, authority, rules, policies, norms, responsibilities, structure, evaluation criteria and reward systems tend to arise during the storming stage. Such questions need to be answered so that the group can move further on to the next stage.</a:t>
            </a:r>
          </a:p>
          <a:p>
            <a:endParaRPr lang="en-US" dirty="0"/>
          </a:p>
        </p:txBody>
      </p:sp>
      <p:sp>
        <p:nvSpPr>
          <p:cNvPr id="3" name="Title 2"/>
          <p:cNvSpPr>
            <a:spLocks noGrp="1"/>
          </p:cNvSpPr>
          <p:nvPr>
            <p:ph type="title"/>
          </p:nvPr>
        </p:nvSpPr>
        <p:spPr/>
        <p:txBody>
          <a:bodyPr>
            <a:normAutofit fontScale="90000"/>
          </a:bodyPr>
          <a:lstStyle/>
          <a:p>
            <a:r>
              <a:rPr lang="en-US" dirty="0" smtClean="0"/>
              <a:t>Storming Stage(Power Struggle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r>
              <a:rPr lang="en-US" dirty="0" smtClean="0"/>
              <a:t>In this stage, the group becomes fun and enjoyable. Group interaction are lot more easier, more cooperative, and productive, with considered give and take, open communication, bonding, and mutual respect.</a:t>
            </a:r>
          </a:p>
          <a:p>
            <a:pPr algn="just"/>
            <a:r>
              <a:rPr lang="en-US" dirty="0" smtClean="0"/>
              <a:t>If there is a dispute or disruption, it’s comparatively easy to be resolved and the group gets back on track.</a:t>
            </a:r>
          </a:p>
          <a:p>
            <a:pPr algn="just"/>
            <a:r>
              <a:rPr lang="en-US" dirty="0" smtClean="0"/>
              <a:t>Group leadership is very important, but the facilitator can step back a little and let group members take the initiative and move forward together.</a:t>
            </a:r>
          </a:p>
          <a:p>
            <a:endParaRPr lang="en-US" dirty="0"/>
          </a:p>
        </p:txBody>
      </p:sp>
      <p:sp>
        <p:nvSpPr>
          <p:cNvPr id="3" name="Title 2"/>
          <p:cNvSpPr>
            <a:spLocks noGrp="1"/>
          </p:cNvSpPr>
          <p:nvPr>
            <p:ph type="title"/>
          </p:nvPr>
        </p:nvSpPr>
        <p:spPr/>
        <p:txBody>
          <a:bodyPr>
            <a:normAutofit fontScale="90000"/>
          </a:bodyPr>
          <a:lstStyle/>
          <a:p>
            <a:r>
              <a:rPr lang="en-US" dirty="0" err="1" smtClean="0"/>
              <a:t>Norming</a:t>
            </a:r>
            <a:r>
              <a:rPr lang="en-US" dirty="0" smtClean="0"/>
              <a:t> Stage(Cooperation and Integration)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Once a group is clear about its needs, it can move forward to the third stage of group development, the </a:t>
            </a:r>
            <a:r>
              <a:rPr lang="en-US" dirty="0" err="1" smtClean="0"/>
              <a:t>norming</a:t>
            </a:r>
            <a:r>
              <a:rPr lang="en-US" dirty="0" smtClean="0"/>
              <a:t> stage. This is the time where the group becomes really united.</a:t>
            </a:r>
          </a:p>
          <a:p>
            <a:pPr algn="just"/>
            <a:r>
              <a:rPr lang="en-US" dirty="0" smtClean="0"/>
              <a:t>At this stage, the morale is high as group members actively acknowledge the talents, skills and experience that each member brings to the group. A sense of belongingness is established and the group remains focused on the group's purpose and goal.</a:t>
            </a:r>
          </a:p>
          <a:p>
            <a:pPr algn="just"/>
            <a:r>
              <a:rPr lang="en-US" dirty="0" smtClean="0"/>
              <a:t>Members are flexible, interdependent, and trust each other. Leadership is distributive and members are willing to adapt according to the needs of the group.</a:t>
            </a:r>
          </a:p>
          <a:p>
            <a:endParaRPr lang="en-US" dirty="0"/>
          </a:p>
        </p:txBody>
      </p:sp>
      <p:sp>
        <p:nvSpPr>
          <p:cNvPr id="3" name="Title 2"/>
          <p:cNvSpPr>
            <a:spLocks noGrp="1"/>
          </p:cNvSpPr>
          <p:nvPr>
            <p:ph type="title"/>
          </p:nvPr>
        </p:nvSpPr>
        <p:spPr/>
        <p:txBody>
          <a:bodyPr/>
          <a:lstStyle/>
          <a:p>
            <a:r>
              <a:rPr lang="en-US" dirty="0" smtClean="0"/>
              <a:t>Performing Stage(Synergy)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This stage of a group can be confusing and is usually reached when the task is successfully completed. At this stage, the project is coming to an end and the team members are moving off in different directions.</a:t>
            </a:r>
          </a:p>
          <a:p>
            <a:pPr algn="just"/>
            <a:r>
              <a:rPr lang="en-US" dirty="0" smtClean="0"/>
              <a:t>This stage looks at the team from the perspective of the well-being of the team instead of the perspective of handling a team through the original four stages of team growth.</a:t>
            </a:r>
          </a:p>
          <a:p>
            <a:endParaRPr lang="en-US" dirty="0"/>
          </a:p>
        </p:txBody>
      </p:sp>
      <p:sp>
        <p:nvSpPr>
          <p:cNvPr id="3" name="Title 2"/>
          <p:cNvSpPr>
            <a:spLocks noGrp="1"/>
          </p:cNvSpPr>
          <p:nvPr>
            <p:ph type="title"/>
          </p:nvPr>
        </p:nvSpPr>
        <p:spPr/>
        <p:txBody>
          <a:bodyPr>
            <a:normAutofit fontScale="90000"/>
          </a:bodyPr>
          <a:lstStyle/>
          <a:p>
            <a:r>
              <a:rPr lang="en-US" dirty="0" smtClean="0"/>
              <a:t> Adjourning Stage (Closure)</a:t>
            </a:r>
            <a:br>
              <a:rPr lang="en-US" dirty="0" smtClean="0"/>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373</TotalTime>
  <Words>615</Words>
  <Application>Microsoft Office PowerPoint</Application>
  <PresentationFormat>On-screen Show (4:3)</PresentationFormat>
  <Paragraphs>30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Stages of the group development process</vt:lpstr>
      <vt:lpstr>Slide 2</vt:lpstr>
      <vt:lpstr>Slide 3</vt:lpstr>
      <vt:lpstr>Forming (Orientation)</vt:lpstr>
      <vt:lpstr>Forming…</vt:lpstr>
      <vt:lpstr>Storming Stage(Power Struggle )</vt:lpstr>
      <vt:lpstr>Norming Stage(Cooperation and Integration)</vt:lpstr>
      <vt:lpstr>Performing Stage(Synergy)</vt:lpstr>
      <vt:lpstr> Adjourning Stage (Closure) </vt:lpstr>
      <vt:lpstr>Qs and As Session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Stages of Social Group Work</dc:title>
  <dc:creator>hp</dc:creator>
  <cp:lastModifiedBy>hp</cp:lastModifiedBy>
  <cp:revision>36</cp:revision>
  <dcterms:created xsi:type="dcterms:W3CDTF">2019-05-14T04:23:19Z</dcterms:created>
  <dcterms:modified xsi:type="dcterms:W3CDTF">2020-06-05T11:16:09Z</dcterms:modified>
</cp:coreProperties>
</file>