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92" r:id="rId3"/>
    <p:sldId id="273" r:id="rId4"/>
    <p:sldId id="259" r:id="rId5"/>
    <p:sldId id="275" r:id="rId6"/>
    <p:sldId id="277" r:id="rId7"/>
    <p:sldId id="276" r:id="rId8"/>
    <p:sldId id="260" r:id="rId9"/>
    <p:sldId id="294" r:id="rId10"/>
    <p:sldId id="295" r:id="rId11"/>
    <p:sldId id="262" r:id="rId12"/>
    <p:sldId id="263" r:id="rId13"/>
    <p:sldId id="264" r:id="rId14"/>
    <p:sldId id="297" r:id="rId15"/>
    <p:sldId id="299" r:id="rId16"/>
    <p:sldId id="300" r:id="rId17"/>
    <p:sldId id="306" r:id="rId18"/>
    <p:sldId id="303" r:id="rId19"/>
    <p:sldId id="267" r:id="rId20"/>
    <p:sldId id="26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9749" autoAdjust="0"/>
  </p:normalViewPr>
  <p:slideViewPr>
    <p:cSldViewPr>
      <p:cViewPr varScale="1">
        <p:scale>
          <a:sx n="69" d="100"/>
          <a:sy n="69" d="100"/>
        </p:scale>
        <p:origin x="-132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E48E33-9898-4F47-BFD8-0720A690A66A}" type="datetimeFigureOut">
              <a:rPr lang="en-US" smtClean="0"/>
              <a:pPr/>
              <a:t>5/27/2020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2DC8EF-4153-4540-A05C-6C892B3957F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fontAlgn="base"/>
            <a:r>
              <a:rPr lang="en-US" sz="1200" b="0" i="0" kern="1200" dirty="0" smtClean="0">
                <a:solidFill>
                  <a:schemeClr val="tx1"/>
                </a:solidFill>
                <a:latin typeface="+mn-lt"/>
                <a:ea typeface="+mn-ea"/>
                <a:cs typeface="+mn-cs"/>
              </a:rPr>
              <a:t>When Replying, Refer to:"</a:t>
            </a:r>
          </a:p>
          <a:p>
            <a:pPr fontAlgn="base"/>
            <a:r>
              <a:rPr lang="en-US" sz="1200" b="0" i="0" kern="1200" dirty="0" smtClean="0">
                <a:solidFill>
                  <a:schemeClr val="tx1"/>
                </a:solidFill>
                <a:latin typeface="+mn-lt"/>
                <a:ea typeface="+mn-ea"/>
                <a:cs typeface="+mn-cs"/>
              </a:rPr>
              <a:t>This reference notation is commonly used in job postings or requests for proposals bearing an identification code. For instance, "When replying, refer to code JOB1A." Respondents would then reference the notation in their reply letter.</a:t>
            </a:r>
          </a:p>
          <a:p>
            <a:pPr fontAlgn="base"/>
            <a:r>
              <a:rPr lang="en-US" sz="1200" b="0" i="0" kern="1200" dirty="0" smtClean="0">
                <a:solidFill>
                  <a:schemeClr val="tx1"/>
                </a:solidFill>
                <a:latin typeface="+mn-lt"/>
                <a:ea typeface="+mn-ea"/>
                <a:cs typeface="+mn-cs"/>
              </a:rPr>
              <a:t>"In re:"</a:t>
            </a:r>
          </a:p>
          <a:p>
            <a:pPr fontAlgn="base"/>
            <a:r>
              <a:rPr lang="en-US" sz="1200" b="0" i="0" kern="1200" dirty="0" smtClean="0">
                <a:solidFill>
                  <a:schemeClr val="tx1"/>
                </a:solidFill>
                <a:latin typeface="+mn-lt"/>
                <a:ea typeface="+mn-ea"/>
                <a:cs typeface="+mn-cs"/>
              </a:rPr>
              <a:t>"In re" is found in a respondent's letter before the salutation. It may read as, "Application for JOB1A on hiremenow.com." This reference notation version is similar to "RE:," but usually is only used in response to a letter.</a:t>
            </a:r>
          </a:p>
          <a:p>
            <a:pPr fontAlgn="base"/>
            <a:endParaRPr lang="en-US" sz="1200" b="0" i="0" kern="1200" dirty="0" smtClean="0">
              <a:solidFill>
                <a:schemeClr val="tx1"/>
              </a:solidFill>
              <a:latin typeface="+mn-lt"/>
              <a:ea typeface="+mn-ea"/>
              <a:cs typeface="+mn-cs"/>
            </a:endParaRPr>
          </a:p>
          <a:p>
            <a:pPr fontAlgn="base"/>
            <a:endParaRPr lang="en-US" sz="1200" b="0" i="0" kern="1200" dirty="0" smtClean="0">
              <a:solidFill>
                <a:schemeClr val="tx1"/>
              </a:solidFill>
              <a:latin typeface="+mn-lt"/>
              <a:ea typeface="+mn-ea"/>
              <a:cs typeface="+mn-cs"/>
            </a:endParaRPr>
          </a:p>
          <a:p>
            <a:r>
              <a:rPr lang="en-US" dirty="0" smtClean="0"/>
              <a:t>This reference number of the business letter (file number of the business letter) is useful to refer to the previous letters which are related to the current letter. The recipient will refer those old letters for relevant matters. </a:t>
            </a:r>
          </a:p>
          <a:p>
            <a:r>
              <a:rPr lang="en-US" dirty="0" smtClean="0"/>
              <a:t>Although this is not necessary, adding the reference number is advisable in many cases. Adequate space might have been provided for this reference number in the letterhead. Depending upon the layout of the business letter that you are adopting, you should add the reference number in the appropriate space provided for it. So, all these things make it simple to simply type the reference number.</a:t>
            </a:r>
          </a:p>
          <a:p>
            <a:endParaRPr lang="en-US" dirty="0" smtClean="0"/>
          </a:p>
          <a:p>
            <a:pPr fontAlgn="base"/>
            <a:r>
              <a:rPr lang="en-US" dirty="0" smtClean="0"/>
              <a:t>A letter may be given a reference number. This number is used for filing purposes and future references. </a:t>
            </a:r>
          </a:p>
          <a:p>
            <a:pPr fontAlgn="base"/>
            <a:r>
              <a:rPr lang="en-US" dirty="0" smtClean="0"/>
              <a:t>This number is usually taken from the initials of the name of the organization. It is placed at the left margin below the date. e.g.</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A52DC8EF-4153-4540-A05C-6C892B3957FA}"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2DC8EF-4153-4540-A05C-6C892B3957FA}"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Dixie thinks that you can have different reasons for including an attention line in your letter. One of them could be wanting the organization to respond even if the person you write to is unavailable. In this instance, Dixie suggests you put the name of the organization or department on the first line of the inside address, and the attention line immediately afterwards:</a:t>
            </a:r>
          </a:p>
          <a:p>
            <a:endParaRPr lang="en-US" dirty="0"/>
          </a:p>
        </p:txBody>
      </p:sp>
      <p:sp>
        <p:nvSpPr>
          <p:cNvPr id="4" name="Slide Number Placeholder 3"/>
          <p:cNvSpPr>
            <a:spLocks noGrp="1"/>
          </p:cNvSpPr>
          <p:nvPr>
            <p:ph type="sldNum" sz="quarter" idx="10"/>
          </p:nvPr>
        </p:nvSpPr>
        <p:spPr/>
        <p:txBody>
          <a:bodyPr/>
          <a:lstStyle/>
          <a:p>
            <a:fld id="{A52DC8EF-4153-4540-A05C-6C892B3957FA}"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Dictionary.com defines initials as: The first letter of each word of a person's full name considered as a unit  </a:t>
            </a:r>
            <a:r>
              <a:rPr lang="en-US" dirty="0" smtClean="0"/>
              <a:t/>
            </a:r>
            <a:br>
              <a:rPr lang="en-US" dirty="0" smtClean="0"/>
            </a:br>
            <a:r>
              <a:rPr lang="en-US" sz="1200" b="0" i="0" kern="1200" dirty="0" smtClean="0">
                <a:solidFill>
                  <a:schemeClr val="tx1"/>
                </a:solidFill>
                <a:latin typeface="+mn-lt"/>
                <a:ea typeface="+mn-ea"/>
                <a:cs typeface="+mn-cs"/>
              </a:rPr>
              <a:t> </a:t>
            </a:r>
            <a:r>
              <a:rPr lang="en-US" dirty="0" smtClean="0"/>
              <a:t/>
            </a:r>
            <a:br>
              <a:rPr lang="en-US" dirty="0" smtClean="0"/>
            </a:br>
            <a:r>
              <a:rPr lang="en-US" sz="1200" b="0" i="0" kern="1200" dirty="0" smtClean="0">
                <a:solidFill>
                  <a:schemeClr val="tx1"/>
                </a:solidFill>
                <a:latin typeface="+mn-lt"/>
                <a:ea typeface="+mn-ea"/>
                <a:cs typeface="+mn-cs"/>
              </a:rPr>
              <a:t>While a signature is defined as: a person's name, or a mark representing it, as signed personally or by deputy, as in subscribing a letter or other document.  </a:t>
            </a:r>
            <a:r>
              <a:rPr lang="en-US" dirty="0" smtClean="0"/>
              <a:t/>
            </a:r>
            <a:br>
              <a:rPr lang="en-US" dirty="0" smtClean="0"/>
            </a:br>
            <a:r>
              <a:rPr lang="en-US" sz="1200" b="0" i="0" kern="1200" dirty="0" smtClean="0">
                <a:solidFill>
                  <a:schemeClr val="tx1"/>
                </a:solidFill>
                <a:latin typeface="+mn-lt"/>
                <a:ea typeface="+mn-ea"/>
                <a:cs typeface="+mn-cs"/>
              </a:rPr>
              <a:t> </a:t>
            </a:r>
            <a:r>
              <a:rPr lang="en-US" dirty="0" smtClean="0"/>
              <a:t/>
            </a:r>
            <a:br>
              <a:rPr lang="en-US" dirty="0" smtClean="0"/>
            </a:br>
            <a:r>
              <a:rPr lang="en-US" sz="1200" b="0" i="0" kern="1200" dirty="0" smtClean="0">
                <a:solidFill>
                  <a:schemeClr val="tx1"/>
                </a:solidFill>
                <a:latin typeface="+mn-lt"/>
                <a:ea typeface="+mn-ea"/>
                <a:cs typeface="+mn-cs"/>
              </a:rPr>
              <a:t>To me, the signature definition is much more personal. Anyone can write down to letters of anyone's name, and they would, by definition, be initials. You cannot reproduce someone else's signature.  </a:t>
            </a:r>
            <a:r>
              <a:rPr lang="en-US" dirty="0" smtClean="0"/>
              <a:t/>
            </a:r>
            <a:br>
              <a:rPr lang="en-US" dirty="0" smtClean="0"/>
            </a:br>
            <a:r>
              <a:rPr lang="en-US" sz="1200" b="0" i="0" kern="120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52DC8EF-4153-4540-A05C-6C892B3957FA}"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endParaRPr lang="en-US" sz="1200" dirty="0" smtClean="0"/>
          </a:p>
          <a:p>
            <a:pPr>
              <a:buNone/>
            </a:pPr>
            <a:r>
              <a:rPr lang="en-US" sz="1200" b="1" dirty="0" smtClean="0"/>
              <a:t>Enclosures-</a:t>
            </a:r>
            <a:r>
              <a:rPr lang="en-US" sz="1200" dirty="0" smtClean="0"/>
              <a:t> If you have enclosed any documents along with the letter, such as a resume, you indicate this simply by typing Enclosures ('Enc. ).</a:t>
            </a:r>
          </a:p>
          <a:p>
            <a:pPr>
              <a:buNone/>
            </a:pPr>
            <a:r>
              <a:rPr lang="en-US" sz="1200" dirty="0" smtClean="0"/>
              <a:t>- As an option, you may list the name of each document you are including in the envelope. For instance, if you have included many documents and need to ensure that the recipient is aware of each document, it may be a good idea to list the names.</a:t>
            </a:r>
          </a:p>
          <a:p>
            <a:endParaRPr lang="en-US" dirty="0"/>
          </a:p>
        </p:txBody>
      </p:sp>
      <p:sp>
        <p:nvSpPr>
          <p:cNvPr id="4" name="Slide Number Placeholder 3"/>
          <p:cNvSpPr>
            <a:spLocks noGrp="1"/>
          </p:cNvSpPr>
          <p:nvPr>
            <p:ph type="sldNum" sz="quarter" idx="10"/>
          </p:nvPr>
        </p:nvSpPr>
        <p:spPr/>
        <p:txBody>
          <a:bodyPr/>
          <a:lstStyle/>
          <a:p>
            <a:fld id="{A52DC8EF-4153-4540-A05C-6C892B3957FA}" type="slidenum">
              <a:rPr lang="en-US" smtClean="0"/>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Use cc, meaning carbon copy, even though you may use photocopy or other </a:t>
            </a:r>
            <a:r>
              <a:rPr lang="en-US" dirty="0" err="1" smtClean="0"/>
              <a:t>reproductions.This</a:t>
            </a:r>
            <a:r>
              <a:rPr lang="en-US" dirty="0" smtClean="0"/>
              <a:t> notation goes at the very end of your letter and flush left when used in a correct business letter format.</a:t>
            </a:r>
          </a:p>
          <a:p>
            <a:r>
              <a:rPr lang="en-US" dirty="0" smtClean="0"/>
              <a:t>If you do not want your reader to know that you are sending a copy to another person, omit cc and instead, type bcc, blind carbon copy, only on your copy of the letter.</a:t>
            </a:r>
          </a:p>
          <a:p>
            <a:endParaRPr lang="en-US" dirty="0"/>
          </a:p>
        </p:txBody>
      </p:sp>
      <p:sp>
        <p:nvSpPr>
          <p:cNvPr id="4" name="Slide Number Placeholder 3"/>
          <p:cNvSpPr>
            <a:spLocks noGrp="1"/>
          </p:cNvSpPr>
          <p:nvPr>
            <p:ph type="sldNum" sz="quarter" idx="10"/>
          </p:nvPr>
        </p:nvSpPr>
        <p:spPr/>
        <p:txBody>
          <a:bodyPr/>
          <a:lstStyle/>
          <a:p>
            <a:fld id="{A52DC8EF-4153-4540-A05C-6C892B3957FA}" type="slidenum">
              <a:rPr lang="en-US" smtClean="0"/>
              <a:pPr/>
              <a:t>13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notation appears on the office copy and the third-party copy only, not on the original. </a:t>
            </a:r>
            <a:endParaRPr lang="en-US" dirty="0"/>
          </a:p>
        </p:txBody>
      </p:sp>
      <p:sp>
        <p:nvSpPr>
          <p:cNvPr id="4" name="Slide Number Placeholder 3"/>
          <p:cNvSpPr>
            <a:spLocks noGrp="1"/>
          </p:cNvSpPr>
          <p:nvPr>
            <p:ph type="sldNum" sz="quarter" idx="10"/>
          </p:nvPr>
        </p:nvSpPr>
        <p:spPr/>
        <p:txBody>
          <a:bodyPr/>
          <a:lstStyle/>
          <a:p>
            <a:fld id="{A52DC8EF-4153-4540-A05C-6C892B3957FA}"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a:t>
            </a:r>
            <a:r>
              <a:rPr lang="en-US" dirty="0" smtClean="0"/>
              <a:t>after novel.:</a:t>
            </a:r>
            <a:r>
              <a:rPr lang="en-US" sz="1200" b="0" i="0" kern="1200" dirty="0" smtClean="0">
                <a:solidFill>
                  <a:schemeClr val="tx1"/>
                </a:solidFill>
                <a:latin typeface="+mn-lt"/>
                <a:ea typeface="+mn-ea"/>
                <a:cs typeface="+mn-cs"/>
              </a:rPr>
              <a:t>"short story of something new”</a:t>
            </a:r>
            <a:endParaRPr lang="en-US" dirty="0"/>
          </a:p>
        </p:txBody>
      </p:sp>
      <p:sp>
        <p:nvSpPr>
          <p:cNvPr id="4" name="Slide Number Placeholder 3"/>
          <p:cNvSpPr>
            <a:spLocks noGrp="1"/>
          </p:cNvSpPr>
          <p:nvPr>
            <p:ph type="sldNum" sz="quarter" idx="10"/>
          </p:nvPr>
        </p:nvSpPr>
        <p:spPr/>
        <p:txBody>
          <a:bodyPr/>
          <a:lstStyle/>
          <a:p>
            <a:fld id="{A52DC8EF-4153-4540-A05C-6C892B3957FA}"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5/27/2020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5/27/2020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normAutofit fontScale="90000"/>
          </a:bodyPr>
          <a:lstStyle/>
          <a:p>
            <a:r>
              <a:rPr lang="en-US" sz="4400" b="1" dirty="0" smtClean="0">
                <a:solidFill>
                  <a:schemeClr val="tx1"/>
                </a:solidFill>
              </a:rPr>
              <a:t>NON-ESSENTIAL PARTS OF A BUSINESS LETTER</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Some letters may ask for certain additional parts which are not the requirements of all letters. One or more of these parts may be mentioned, as and when required. These parts are:</a:t>
            </a:r>
            <a:br>
              <a:rPr lang="en-US" dirty="0" smtClean="0"/>
            </a:br>
            <a:r>
              <a:rPr lang="en-US" dirty="0" smtClean="0"/>
              <a:t>1.          Reference Line</a:t>
            </a:r>
            <a:br>
              <a:rPr lang="en-US" dirty="0" smtClean="0"/>
            </a:br>
            <a:r>
              <a:rPr lang="en-US" dirty="0" smtClean="0"/>
              <a:t>2.         Attention Line</a:t>
            </a:r>
            <a:br>
              <a:rPr lang="en-US" dirty="0" smtClean="0"/>
            </a:br>
            <a:r>
              <a:rPr lang="en-US" dirty="0" smtClean="0"/>
              <a:t>3.         Subject Line</a:t>
            </a:r>
            <a:br>
              <a:rPr lang="en-US" dirty="0" smtClean="0"/>
            </a:br>
            <a:r>
              <a:rPr lang="en-US" dirty="0" smtClean="0"/>
              <a:t>4.         Identification Line</a:t>
            </a:r>
            <a:br>
              <a:rPr lang="en-US" dirty="0" smtClean="0"/>
            </a:br>
            <a:r>
              <a:rPr lang="en-US" dirty="0" smtClean="0"/>
              <a:t>5.         Enclosure Line</a:t>
            </a:r>
            <a:br>
              <a:rPr lang="en-US" dirty="0" smtClean="0"/>
            </a:br>
            <a:r>
              <a:rPr lang="en-US" dirty="0" smtClean="0"/>
              <a:t>6.         Carbon Copies</a:t>
            </a:r>
          </a:p>
          <a:p>
            <a:pPr>
              <a:buNone/>
            </a:pPr>
            <a:r>
              <a:rPr lang="en-US" dirty="0" smtClean="0"/>
              <a:t>    7.         Postscript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20000"/>
          </a:bodyPr>
          <a:lstStyle/>
          <a:p>
            <a:pPr>
              <a:buNone/>
            </a:pPr>
            <a:r>
              <a:rPr lang="en-US" dirty="0" smtClean="0"/>
              <a:t>There is another way of putting it: the person, who typed the letter for the boss first includes three of the boss’s initials in uppercase characters and then two of his or hers in all lowercase characters, avoiding ‘</a:t>
            </a:r>
            <a:r>
              <a:rPr lang="en-US" dirty="0" smtClean="0"/>
              <a:t>p.p.’ </a:t>
            </a:r>
            <a:r>
              <a:rPr lang="en-US" dirty="0" smtClean="0"/>
              <a:t>which is becoming so rare many humans don’t even know what it is. </a:t>
            </a:r>
          </a:p>
          <a:p>
            <a:pPr>
              <a:buNone/>
            </a:pPr>
            <a:endParaRPr lang="en-US" dirty="0" smtClean="0"/>
          </a:p>
          <a:p>
            <a:pPr>
              <a:buNone/>
            </a:pPr>
            <a:r>
              <a:rPr lang="en-US" dirty="0" smtClean="0"/>
              <a:t>The signature block in this case would look like this (note that Howard </a:t>
            </a:r>
            <a:r>
              <a:rPr lang="en-US" dirty="0" err="1" smtClean="0"/>
              <a:t>Lindham’s</a:t>
            </a:r>
            <a:r>
              <a:rPr lang="en-US" dirty="0" smtClean="0"/>
              <a:t> middle name is Kenneth, and his assistant's name is Mary </a:t>
            </a:r>
            <a:r>
              <a:rPr lang="en-US" dirty="0" err="1" smtClean="0"/>
              <a:t>Raynor</a:t>
            </a:r>
            <a:r>
              <a:rPr lang="en-US" dirty="0" smtClean="0"/>
              <a:t>):</a:t>
            </a:r>
          </a:p>
          <a:p>
            <a:pPr>
              <a:buNone/>
            </a:pPr>
            <a:endParaRPr lang="en-US" dirty="0" smtClean="0"/>
          </a:p>
          <a:p>
            <a:pPr>
              <a:buNone/>
            </a:pPr>
            <a:r>
              <a:rPr lang="en-US" i="1" dirty="0" smtClean="0"/>
              <a:t>Yours sincerely,</a:t>
            </a:r>
          </a:p>
          <a:p>
            <a:pPr>
              <a:buNone/>
            </a:pPr>
            <a:r>
              <a:rPr lang="en-US" sz="2800" i="1" dirty="0" smtClean="0">
                <a:latin typeface="AngsanaUPC" pitchFamily="18" charset="-34"/>
                <a:cs typeface="AngsanaUPC" pitchFamily="18" charset="-34"/>
              </a:rPr>
              <a:t>Howard </a:t>
            </a:r>
            <a:r>
              <a:rPr lang="en-US" sz="2800" i="1" dirty="0" err="1" smtClean="0">
                <a:latin typeface="AngsanaUPC" pitchFamily="18" charset="-34"/>
                <a:cs typeface="AngsanaUPC" pitchFamily="18" charset="-34"/>
              </a:rPr>
              <a:t>Lindham</a:t>
            </a:r>
            <a:endParaRPr lang="en-US" sz="2800" i="1" dirty="0" smtClean="0">
              <a:latin typeface="AngsanaUPC" pitchFamily="18" charset="-34"/>
              <a:cs typeface="AngsanaUPC" pitchFamily="18" charset="-34"/>
            </a:endParaRPr>
          </a:p>
          <a:p>
            <a:pPr>
              <a:buNone/>
            </a:pPr>
            <a:r>
              <a:rPr lang="en-US" sz="2800" dirty="0" smtClean="0"/>
              <a:t>Howard </a:t>
            </a:r>
            <a:r>
              <a:rPr lang="en-US" sz="2800" dirty="0" err="1" smtClean="0"/>
              <a:t>Lindham</a:t>
            </a:r>
            <a:r>
              <a:rPr lang="en-US" sz="2800" dirty="0" smtClean="0"/>
              <a:t>,</a:t>
            </a:r>
            <a:br>
              <a:rPr lang="en-US" sz="2800" dirty="0" smtClean="0"/>
            </a:br>
            <a:r>
              <a:rPr lang="en-US" sz="2800" dirty="0" smtClean="0"/>
              <a:t>Director</a:t>
            </a:r>
          </a:p>
          <a:p>
            <a:pPr>
              <a:buNone/>
            </a:pPr>
            <a:r>
              <a:rPr lang="en-US" sz="2800" dirty="0" smtClean="0"/>
              <a:t>HKL/</a:t>
            </a:r>
            <a:r>
              <a:rPr lang="en-US" sz="2800" dirty="0" err="1" smtClean="0"/>
              <a:t>mr</a:t>
            </a:r>
            <a:endParaRPr lang="en-US" sz="2800"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229600" cy="5181600"/>
          </a:xfrm>
        </p:spPr>
        <p:txBody>
          <a:bodyPr>
            <a:normAutofit lnSpcReduction="10000"/>
          </a:bodyPr>
          <a:lstStyle/>
          <a:p>
            <a:pPr>
              <a:buNone/>
            </a:pPr>
            <a:r>
              <a:rPr lang="en-US" b="1" dirty="0" smtClean="0"/>
              <a:t>Enclosure</a:t>
            </a:r>
            <a:r>
              <a:rPr lang="en-US" dirty="0" smtClean="0"/>
              <a:t>: To enclosing additional information with the letter such as a curriculum vitae, Skip two single lines after your typed name and type “Enclosure” or “Enclosures.”</a:t>
            </a:r>
          </a:p>
          <a:p>
            <a:pPr>
              <a:buNone/>
            </a:pPr>
            <a:endParaRPr lang="en-US" dirty="0" smtClean="0"/>
          </a:p>
          <a:p>
            <a:pPr>
              <a:buNone/>
            </a:pPr>
            <a:r>
              <a:rPr lang="en-US" dirty="0" smtClean="0"/>
              <a:t>The notations Enclosure(s), Encl., Attachment(s) and Att. indicate that the envelope contains one or more documents in addition to the letter or attached to the letter. </a:t>
            </a:r>
          </a:p>
          <a:p>
            <a:pPr>
              <a:buNone/>
            </a:pPr>
            <a:endParaRPr lang="en-US" dirty="0" smtClean="0"/>
          </a:p>
          <a:p>
            <a:pPr>
              <a:buNone/>
            </a:pPr>
            <a:r>
              <a:rPr lang="en-US" dirty="0" smtClean="0"/>
              <a:t>The number of such documents, if there are more than one, should appear after the notation.</a:t>
            </a:r>
          </a:p>
          <a:p>
            <a:pPr>
              <a:buNone/>
            </a:pPr>
            <a:r>
              <a:rPr lang="en-US" dirty="0" smtClean="0"/>
              <a:t> </a:t>
            </a:r>
            <a:endParaRPr lang="en-US" dirty="0"/>
          </a:p>
        </p:txBody>
      </p:sp>
      <p:sp>
        <p:nvSpPr>
          <p:cNvPr id="34818" name="AutoShape 2" descr="https://www.ego4u.com/images/writing/business-letter-10.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4876800" cy="6019800"/>
          </a:xfrm>
        </p:spPr>
        <p:txBody>
          <a:bodyPr>
            <a:normAutofit fontScale="92500" lnSpcReduction="20000"/>
          </a:bodyPr>
          <a:lstStyle/>
          <a:p>
            <a:r>
              <a:rPr lang="en-US" dirty="0" smtClean="0"/>
              <a:t>Enclosure notations can look like this:</a:t>
            </a:r>
          </a:p>
          <a:p>
            <a:pPr>
              <a:buNone/>
            </a:pPr>
            <a:r>
              <a:rPr lang="en-US" i="1" dirty="0" smtClean="0"/>
              <a:t>    Enclosure</a:t>
            </a:r>
            <a:br>
              <a:rPr lang="en-US" i="1" dirty="0" smtClean="0"/>
            </a:br>
            <a:r>
              <a:rPr lang="en-US" i="1" dirty="0" smtClean="0"/>
              <a:t>Enclosures: 3</a:t>
            </a:r>
            <a:br>
              <a:rPr lang="en-US" i="1" dirty="0" smtClean="0"/>
            </a:br>
            <a:r>
              <a:rPr lang="en-US" i="1" dirty="0" smtClean="0"/>
              <a:t>Enclosures (3)</a:t>
            </a:r>
          </a:p>
          <a:p>
            <a:pPr>
              <a:buNone/>
            </a:pPr>
            <a:r>
              <a:rPr lang="en-US" i="1" dirty="0" smtClean="0"/>
              <a:t>   2 Enclosures</a:t>
            </a:r>
          </a:p>
          <a:p>
            <a:pPr>
              <a:buNone/>
            </a:pPr>
            <a:endParaRPr lang="en-US" i="1" dirty="0" smtClean="0"/>
          </a:p>
          <a:p>
            <a:r>
              <a:rPr lang="en-US" dirty="0" smtClean="0"/>
              <a:t> you could include the actual description of the enclosure/enclosures:</a:t>
            </a:r>
          </a:p>
          <a:p>
            <a:pPr>
              <a:buNone/>
            </a:pPr>
            <a:r>
              <a:rPr lang="en-US" i="1" dirty="0" smtClean="0"/>
              <a:t>Enclosure: Purchase Order No</a:t>
            </a:r>
            <a:r>
              <a:rPr lang="en-US" dirty="0" smtClean="0"/>
              <a:t>. 3506</a:t>
            </a:r>
          </a:p>
          <a:p>
            <a:pPr>
              <a:buNone/>
            </a:pPr>
            <a:endParaRPr lang="en-US" dirty="0" smtClean="0"/>
          </a:p>
          <a:p>
            <a:r>
              <a:rPr lang="en-US" dirty="0" smtClean="0"/>
              <a:t>When you have several enclosures you can include them in the letter like this:</a:t>
            </a:r>
          </a:p>
          <a:p>
            <a:pPr>
              <a:buNone/>
            </a:pPr>
            <a:r>
              <a:rPr lang="en-US" i="1" dirty="0" smtClean="0"/>
              <a:t> Enc: Certificate of Origin</a:t>
            </a:r>
            <a:br>
              <a:rPr lang="en-US" i="1" dirty="0" smtClean="0"/>
            </a:br>
            <a:r>
              <a:rPr lang="en-US" i="1" dirty="0" smtClean="0"/>
              <a:t>      Order Form No. DS 5318</a:t>
            </a:r>
          </a:p>
          <a:p>
            <a:endParaRPr lang="en-US" dirty="0"/>
          </a:p>
        </p:txBody>
      </p:sp>
      <p:pic>
        <p:nvPicPr>
          <p:cNvPr id="4" name="Picture 2" descr="https://www.ego4u.com/images/writing/cover-letter-09.png"/>
          <p:cNvPicPr>
            <a:picLocks noChangeAspect="1" noChangeArrowheads="1"/>
          </p:cNvPicPr>
          <p:nvPr/>
        </p:nvPicPr>
        <p:blipFill>
          <a:blip r:embed="rId2" cstate="print"/>
          <a:srcRect/>
          <a:stretch>
            <a:fillRect/>
          </a:stretch>
        </p:blipFill>
        <p:spPr bwMode="auto">
          <a:xfrm>
            <a:off x="5638800" y="3886200"/>
            <a:ext cx="3200400" cy="2667000"/>
          </a:xfrm>
          <a:prstGeom prst="rect">
            <a:avLst/>
          </a:prstGeom>
          <a:noFill/>
        </p:spPr>
      </p:pic>
      <p:pic>
        <p:nvPicPr>
          <p:cNvPr id="5" name="Picture 4" descr="https://www.ego4u.com/images/writing/business-letter-10.png"/>
          <p:cNvPicPr>
            <a:picLocks noChangeAspect="1" noChangeArrowheads="1"/>
          </p:cNvPicPr>
          <p:nvPr/>
        </p:nvPicPr>
        <p:blipFill>
          <a:blip r:embed="rId3" cstate="print"/>
          <a:srcRect/>
          <a:stretch>
            <a:fillRect/>
          </a:stretch>
        </p:blipFill>
        <p:spPr bwMode="auto">
          <a:xfrm>
            <a:off x="5181600" y="685800"/>
            <a:ext cx="3505200" cy="25908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81600"/>
          </a:xfrm>
        </p:spPr>
        <p:txBody>
          <a:bodyPr>
            <a:normAutofit/>
          </a:bodyPr>
          <a:lstStyle/>
          <a:p>
            <a:r>
              <a:rPr lang="en-US" b="1" dirty="0" smtClean="0"/>
              <a:t>Copy circulated</a:t>
            </a:r>
            <a:r>
              <a:rPr lang="en-US" dirty="0" smtClean="0"/>
              <a:t>: When any copy of the letter is sending to be distributed to other person, office or department is called ‘Copy Circulated’, Carbon copy’ or ‘Distribution list’,  ‘Copy forwarded to’ or ‘Copy’ title is used.</a:t>
            </a:r>
          </a:p>
          <a:p>
            <a:endParaRPr lang="en-US" dirty="0" smtClean="0"/>
          </a:p>
          <a:p>
            <a:r>
              <a:rPr lang="en-US" dirty="0" smtClean="0"/>
              <a:t>A lot of humans, nowadays prefer to state that 'CC' means ‘courtesy copy/copies’ though. </a:t>
            </a:r>
          </a:p>
          <a:p>
            <a:endParaRPr lang="en-US" dirty="0" smtClean="0"/>
          </a:p>
          <a:p>
            <a:r>
              <a:rPr lang="en-US" dirty="0" smtClean="0"/>
              <a:t>Some companies started using 'PC' instead of 'CC', where 'PC' stands for photocopy.</a:t>
            </a:r>
          </a:p>
          <a:p>
            <a:endParaRPr lang="en-US" b="1" i="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705600"/>
          </a:xfrm>
        </p:spPr>
        <p:txBody>
          <a:bodyPr>
            <a:normAutofit fontScale="85000" lnSpcReduction="20000"/>
          </a:bodyPr>
          <a:lstStyle/>
          <a:p>
            <a:r>
              <a:rPr lang="en-US" dirty="0" smtClean="0"/>
              <a:t>The 'CC' notation usually includes names of people to whom you distribute copies, sometimes you could include their addresses as well. 'CC' is typed at the end of the letter </a:t>
            </a:r>
            <a:r>
              <a:rPr lang="en-US" b="1" dirty="0" smtClean="0"/>
              <a:t>after enclosure notations or identification initials</a:t>
            </a:r>
            <a:r>
              <a:rPr lang="en-US" dirty="0" smtClean="0"/>
              <a:t>.</a:t>
            </a:r>
          </a:p>
          <a:p>
            <a:pPr>
              <a:buNone/>
            </a:pPr>
            <a:endParaRPr lang="en-US" dirty="0" smtClean="0"/>
          </a:p>
          <a:p>
            <a:pPr>
              <a:buNone/>
            </a:pPr>
            <a:r>
              <a:rPr lang="en-US" dirty="0" smtClean="0"/>
              <a:t>  </a:t>
            </a:r>
            <a:r>
              <a:rPr lang="en-US" i="1" dirty="0" smtClean="0"/>
              <a:t>CC: Jarrod Curtis </a:t>
            </a:r>
            <a:br>
              <a:rPr lang="en-US" i="1" dirty="0" smtClean="0"/>
            </a:br>
            <a:r>
              <a:rPr lang="en-US" i="1" dirty="0" smtClean="0"/>
              <a:t>cc: Jarrod Curtis</a:t>
            </a:r>
          </a:p>
          <a:p>
            <a:endParaRPr lang="en-US" i="1" dirty="0" smtClean="0"/>
          </a:p>
          <a:p>
            <a:r>
              <a:rPr lang="en-US" dirty="0" smtClean="0"/>
              <a:t>If you don’t want the addressee to know that a copy is being forwarded to a third party, use 'BCC' that can be shortened to 'BC' for blind (carbon or courtesy) copy. </a:t>
            </a:r>
          </a:p>
          <a:p>
            <a:pPr>
              <a:buNone/>
            </a:pPr>
            <a:endParaRPr lang="en-US" dirty="0" smtClean="0"/>
          </a:p>
          <a:p>
            <a:pPr>
              <a:buNone/>
            </a:pPr>
            <a:r>
              <a:rPr lang="en-US" dirty="0" smtClean="0"/>
              <a:t>Below are the ways to present this feature.</a:t>
            </a:r>
          </a:p>
          <a:p>
            <a:pPr>
              <a:buNone/>
            </a:pPr>
            <a:r>
              <a:rPr lang="en-US" dirty="0" smtClean="0"/>
              <a:t/>
            </a:r>
            <a:br>
              <a:rPr lang="en-US" dirty="0" smtClean="0"/>
            </a:br>
            <a:r>
              <a:rPr lang="en-US" dirty="0" smtClean="0"/>
              <a:t>cc: Sarah Smith</a:t>
            </a:r>
          </a:p>
          <a:p>
            <a:pPr>
              <a:buNone/>
            </a:pPr>
            <a:r>
              <a:rPr lang="en-US" dirty="0" smtClean="0"/>
              <a:t>    cc: Dr. Howard Stewart</a:t>
            </a:r>
            <a:br>
              <a:rPr lang="en-US" dirty="0" smtClean="0"/>
            </a:br>
            <a:r>
              <a:rPr lang="en-US" dirty="0" smtClean="0"/>
              <a:t>12337 Rocky Lane</a:t>
            </a:r>
            <a:br>
              <a:rPr lang="en-US" dirty="0" smtClean="0"/>
            </a:br>
            <a:r>
              <a:rPr lang="en-US" dirty="0" smtClean="0"/>
              <a:t>Houston, Texas 77070</a:t>
            </a:r>
          </a:p>
          <a:p>
            <a:pPr>
              <a:buNone/>
            </a:pPr>
            <a:r>
              <a:rPr lang="en-US" dirty="0" smtClean="0"/>
              <a:t/>
            </a:r>
            <a:br>
              <a:rPr lang="en-US" dirty="0" smtClean="0"/>
            </a:br>
            <a:endParaRPr lang="en-US" dirty="0"/>
          </a:p>
        </p:txBody>
      </p:sp>
      <p:sp>
        <p:nvSpPr>
          <p:cNvPr id="4" name="Rectangle 3"/>
          <p:cNvSpPr/>
          <p:nvPr/>
        </p:nvSpPr>
        <p:spPr>
          <a:xfrm>
            <a:off x="5334000" y="4800600"/>
            <a:ext cx="3810000" cy="1323439"/>
          </a:xfrm>
          <a:prstGeom prst="rect">
            <a:avLst/>
          </a:prstGeom>
        </p:spPr>
        <p:txBody>
          <a:bodyPr wrap="square">
            <a:spAutoFit/>
          </a:bodyPr>
          <a:lstStyle/>
          <a:p>
            <a:pPr>
              <a:buNone/>
            </a:pPr>
            <a:r>
              <a:rPr lang="en-US" sz="2000" dirty="0" smtClean="0"/>
              <a:t>Copy to: Sarah Smith</a:t>
            </a:r>
          </a:p>
          <a:p>
            <a:pPr>
              <a:buNone/>
            </a:pPr>
            <a:r>
              <a:rPr lang="en-US" sz="2000" dirty="0" smtClean="0"/>
              <a:t/>
            </a:r>
            <a:br>
              <a:rPr lang="en-US" sz="2000" dirty="0" smtClean="0"/>
            </a:br>
            <a:r>
              <a:rPr lang="en-US" sz="2000" dirty="0" smtClean="0"/>
              <a:t>Copies to: Sarah Smith</a:t>
            </a:r>
            <a:br>
              <a:rPr lang="en-US" sz="2000" dirty="0" smtClean="0"/>
            </a:br>
            <a:r>
              <a:rPr lang="en-US" sz="2000" dirty="0" smtClean="0"/>
              <a:t>                  Howard Jones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534400" cy="5715000"/>
          </a:xfrm>
        </p:spPr>
        <p:txBody>
          <a:bodyPr>
            <a:normAutofit fontScale="92500" lnSpcReduction="10000"/>
          </a:bodyPr>
          <a:lstStyle/>
          <a:p>
            <a:pPr>
              <a:buNone/>
            </a:pPr>
            <a:r>
              <a:rPr lang="en-US" dirty="0" smtClean="0"/>
              <a:t>P</a:t>
            </a:r>
            <a:r>
              <a:rPr lang="en-US" b="1" dirty="0" smtClean="0"/>
              <a:t>ostscript</a:t>
            </a:r>
            <a:r>
              <a:rPr lang="en-US" dirty="0" smtClean="0"/>
              <a:t> (</a:t>
            </a:r>
            <a:r>
              <a:rPr lang="en-US" b="1" dirty="0" smtClean="0"/>
              <a:t>P.S.</a:t>
            </a:r>
            <a:r>
              <a:rPr lang="en-US" dirty="0" smtClean="0"/>
              <a:t>) </a:t>
            </a:r>
          </a:p>
          <a:p>
            <a:pPr>
              <a:buNone/>
            </a:pPr>
            <a:r>
              <a:rPr lang="en-US" dirty="0" smtClean="0"/>
              <a:t>is an afterthought, thought of occurring after the letter has been written and signed. The term comes from the Latin </a:t>
            </a:r>
            <a:r>
              <a:rPr lang="en-US" i="1" dirty="0" smtClean="0"/>
              <a:t>post scriptum</a:t>
            </a:r>
            <a:r>
              <a:rPr lang="en-US" dirty="0" smtClean="0"/>
              <a:t>, an expression meaning "written after.</a:t>
            </a:r>
          </a:p>
          <a:p>
            <a:pPr>
              <a:buNone/>
            </a:pPr>
            <a:endParaRPr lang="en-US" dirty="0" smtClean="0"/>
          </a:p>
          <a:p>
            <a:pPr fontAlgn="base"/>
            <a:r>
              <a:rPr lang="en-US" dirty="0" smtClean="0"/>
              <a:t>It is the final optional part of a letter. If a  thing has been  forgotten from the body of the letter, it may be brought below everything in the letter. </a:t>
            </a:r>
          </a:p>
          <a:p>
            <a:pPr fontAlgn="base"/>
            <a:endParaRPr lang="en-US" dirty="0" smtClean="0"/>
          </a:p>
          <a:p>
            <a:pPr fontAlgn="base"/>
            <a:r>
              <a:rPr lang="en-US" dirty="0" smtClean="0"/>
              <a:t>But as far as possible the use of postscript should be avoided.</a:t>
            </a:r>
          </a:p>
          <a:p>
            <a:pPr fontAlgn="base"/>
            <a:endParaRPr lang="en-US" dirty="0" smtClean="0"/>
          </a:p>
          <a:p>
            <a:pPr fontAlgn="base"/>
            <a:r>
              <a:rPr lang="en-US" dirty="0" smtClean="0"/>
              <a:t> It does not leave a good impression on the reader. It shows carelessness of the writer. But if you are forced to include it, it must be handwritten. Exp.</a:t>
            </a:r>
          </a:p>
          <a:p>
            <a:pPr fontAlgn="base"/>
            <a:r>
              <a:rPr lang="en-US" dirty="0" smtClean="0"/>
              <a:t>P.S.   Send your </a:t>
            </a:r>
            <a:r>
              <a:rPr lang="en-US" dirty="0" err="1" smtClean="0"/>
              <a:t>cheque</a:t>
            </a:r>
            <a:r>
              <a:rPr lang="en-US" dirty="0" smtClean="0"/>
              <a:t> to our old address.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38800"/>
          </a:xfrm>
        </p:spPr>
        <p:txBody>
          <a:bodyPr>
            <a:normAutofit fontScale="92500" lnSpcReduction="10000"/>
          </a:bodyPr>
          <a:lstStyle/>
          <a:p>
            <a:r>
              <a:rPr lang="en-US" dirty="0" smtClean="0"/>
              <a:t>Basically, a post script is a letter-writing technique that says, “Oh, I forgot to tell you something,” or “By the way, here’s one more thing you should know.”</a:t>
            </a:r>
          </a:p>
          <a:p>
            <a:endParaRPr lang="en-US" dirty="0" smtClean="0"/>
          </a:p>
          <a:p>
            <a:r>
              <a:rPr lang="en-US" dirty="0" smtClean="0"/>
              <a:t>If you think about it, the P.S. it antiquated. It comes from a time when letters were written by hand. If you thought of something you wanted to add after you wrote the letter, you had only two choices: </a:t>
            </a:r>
          </a:p>
          <a:p>
            <a:pPr marL="514350" indent="-514350">
              <a:buAutoNum type="arabicPeriod"/>
            </a:pPr>
            <a:r>
              <a:rPr lang="en-US" i="1" dirty="0" smtClean="0"/>
              <a:t>rewrite the letter or </a:t>
            </a:r>
          </a:p>
          <a:p>
            <a:pPr marL="514350" indent="-514350">
              <a:buAutoNum type="arabicPeriod"/>
            </a:pPr>
            <a:r>
              <a:rPr lang="en-US" i="1" dirty="0" smtClean="0"/>
              <a:t>add it to the end of the letter.</a:t>
            </a:r>
          </a:p>
          <a:p>
            <a:pPr marL="514350" indent="-514350">
              <a:buNone/>
            </a:pPr>
            <a:endParaRPr lang="en-US" i="1" dirty="0" smtClean="0"/>
          </a:p>
          <a:p>
            <a:r>
              <a:rPr lang="en-US" dirty="0" smtClean="0"/>
              <a:t>Today, there is no logical need for the P.S. If you forget something, you just edit the letter on your computer before you print it.</a:t>
            </a:r>
          </a:p>
          <a:p>
            <a:pPr>
              <a:buNone/>
            </a:pPr>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10600" cy="5943600"/>
          </a:xfrm>
        </p:spPr>
        <p:txBody>
          <a:bodyPr>
            <a:normAutofit/>
          </a:bodyPr>
          <a:lstStyle/>
          <a:p>
            <a:r>
              <a:rPr lang="en-US" dirty="0" smtClean="0"/>
              <a:t>However, like so many things in advertising, the P.S. is not about logic but about persuasive power. </a:t>
            </a:r>
          </a:p>
          <a:p>
            <a:endParaRPr lang="en-US" dirty="0" smtClean="0"/>
          </a:p>
          <a:p>
            <a:r>
              <a:rPr lang="en-US" dirty="0" smtClean="0"/>
              <a:t>It is a convention (rule, principle) adopted by copywriters (</a:t>
            </a:r>
            <a:r>
              <a:rPr lang="en-US" i="1" dirty="0" smtClean="0"/>
              <a:t>a person who writes the text of advertisements or publicity material</a:t>
            </a:r>
            <a:r>
              <a:rPr lang="en-US" dirty="0" smtClean="0"/>
              <a:t>) to highlight an important point. </a:t>
            </a:r>
          </a:p>
          <a:p>
            <a:endParaRPr lang="en-US" dirty="0" smtClean="0"/>
          </a:p>
          <a:p>
            <a:r>
              <a:rPr lang="en-US" dirty="0" smtClean="0"/>
              <a:t>It is not an afterthought, but a purposeful piece of copy.</a:t>
            </a:r>
          </a:p>
          <a:p>
            <a:endParaRPr lang="en-US" dirty="0" smtClean="0"/>
          </a:p>
          <a:p>
            <a:r>
              <a:rPr lang="en-US" dirty="0" smtClean="0"/>
              <a:t>Many copywriters think of the P.S. as a “</a:t>
            </a:r>
            <a:r>
              <a:rPr lang="en-US" b="1" dirty="0" smtClean="0"/>
              <a:t>headline</a:t>
            </a:r>
            <a:r>
              <a:rPr lang="en-US" dirty="0" smtClean="0"/>
              <a:t>” at the end of the letter. Others have called it a “</a:t>
            </a:r>
            <a:r>
              <a:rPr lang="en-US" b="1" dirty="0" smtClean="0"/>
              <a:t>hotspot,” </a:t>
            </a:r>
            <a:r>
              <a:rPr lang="en-US" dirty="0" smtClean="0"/>
              <a:t>since people often glance at the end of a letter to see the offer and the signature before they read the entire text.</a:t>
            </a:r>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a:bodyPr>
          <a:lstStyle/>
          <a:p>
            <a:pPr>
              <a:buNone/>
            </a:pPr>
            <a:r>
              <a:rPr lang="en-US" b="1" dirty="0" smtClean="0"/>
              <a:t>Here are my thoughts on using a post script in your sales letters</a:t>
            </a:r>
            <a:r>
              <a:rPr lang="en-US" dirty="0" smtClean="0"/>
              <a:t>:</a:t>
            </a:r>
          </a:p>
          <a:p>
            <a:r>
              <a:rPr lang="en-US" dirty="0" smtClean="0"/>
              <a:t>Always use a P.S. at the end of the main sales letter.</a:t>
            </a:r>
          </a:p>
          <a:p>
            <a:r>
              <a:rPr lang="en-US" dirty="0" smtClean="0"/>
              <a:t>Remind your reader of the deal or special offer.</a:t>
            </a:r>
          </a:p>
          <a:p>
            <a:r>
              <a:rPr lang="en-US" dirty="0" smtClean="0"/>
              <a:t>Add urgency with a time limit or reminder about limited supplies.</a:t>
            </a:r>
          </a:p>
          <a:p>
            <a:r>
              <a:rPr lang="en-US" dirty="0" smtClean="0"/>
              <a:t>Add multiple post scripts (P.S., P.P.S., P.P.P.S., etc.) for an unusual twist and to call more attention to the postscript area.</a:t>
            </a:r>
          </a:p>
          <a:p>
            <a:r>
              <a:rPr lang="en-US" dirty="0" smtClean="0"/>
              <a:t>Instead of P.S., try “NOTE,”  “By the way,” or “One last thing …” after the signature.</a:t>
            </a:r>
          </a:p>
          <a:p>
            <a:r>
              <a:rPr lang="en-US" dirty="0" smtClean="0"/>
              <a:t>Keep the P.S. to 2 or 3 lines maximum. It’s an afterthought, not an after novel.</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9" name="Picture 3"/>
          <p:cNvPicPr>
            <a:picLocks noChangeAspect="1" noChangeArrowheads="1"/>
          </p:cNvPicPr>
          <p:nvPr/>
        </p:nvPicPr>
        <p:blipFill>
          <a:blip r:embed="rId2" cstate="print"/>
          <a:srcRect/>
          <a:stretch>
            <a:fillRect/>
          </a:stretch>
        </p:blipFill>
        <p:spPr bwMode="auto">
          <a:xfrm>
            <a:off x="295275" y="219075"/>
            <a:ext cx="8553450" cy="641985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324600"/>
          </a:xfrm>
        </p:spPr>
        <p:txBody>
          <a:bodyPr>
            <a:normAutofit fontScale="92500" lnSpcReduction="20000"/>
          </a:bodyPr>
          <a:lstStyle/>
          <a:p>
            <a:pPr>
              <a:buNone/>
            </a:pPr>
            <a:r>
              <a:rPr lang="en-US" b="1" i="1" dirty="0" smtClean="0"/>
              <a:t>Reference Line</a:t>
            </a:r>
          </a:p>
          <a:p>
            <a:r>
              <a:rPr lang="en-US" dirty="0" smtClean="0"/>
              <a:t>Some companies, especially big ones, have a system of tracking letters by chronological (in order) numbers, employee initials, department codes/numbers or whatever else they choose. This is what they put in the reference line. </a:t>
            </a:r>
          </a:p>
          <a:p>
            <a:endParaRPr lang="en-US" dirty="0" smtClean="0"/>
          </a:p>
          <a:p>
            <a:r>
              <a:rPr lang="en-US" dirty="0" smtClean="0"/>
              <a:t> Sometimes you can include the reference line in your letter to refer to the information specifically requested by the recipient, such as invoice number.</a:t>
            </a:r>
          </a:p>
          <a:p>
            <a:endParaRPr lang="en-US" dirty="0" smtClean="0"/>
          </a:p>
          <a:p>
            <a:r>
              <a:rPr lang="en-US" dirty="0" smtClean="0"/>
              <a:t>The reference is typed on one or two lines, immediately below the date. This means it is typed to the right OR at the center in the </a:t>
            </a:r>
            <a:r>
              <a:rPr lang="en-US" u="sng" dirty="0" smtClean="0"/>
              <a:t>indented business </a:t>
            </a:r>
            <a:r>
              <a:rPr lang="en-US" dirty="0" smtClean="0"/>
              <a:t>and </a:t>
            </a:r>
            <a:r>
              <a:rPr lang="en-US" u="sng" dirty="0" smtClean="0"/>
              <a:t>modified block </a:t>
            </a:r>
            <a:r>
              <a:rPr lang="en-US" dirty="0" smtClean="0"/>
              <a:t>letter layouts. </a:t>
            </a:r>
          </a:p>
          <a:p>
            <a:endParaRPr lang="en-US" dirty="0" smtClean="0"/>
          </a:p>
          <a:p>
            <a:r>
              <a:rPr lang="en-US" dirty="0" smtClean="0"/>
              <a:t>You can also refer in the reference line to the letter you are replying to, if you wish. </a:t>
            </a:r>
            <a:endParaRPr lang="en-US" dirty="0" smtClean="0"/>
          </a:p>
          <a:p>
            <a:pPr marL="914400" indent="-222250">
              <a:buNone/>
              <a:tabLst>
                <a:tab pos="914400" algn="l"/>
              </a:tabLst>
            </a:pPr>
            <a:r>
              <a:rPr lang="en-US" dirty="0" smtClean="0"/>
              <a:t>   Our </a:t>
            </a:r>
            <a:r>
              <a:rPr lang="en-US" dirty="0" smtClean="0"/>
              <a:t>reference: Project #234</a:t>
            </a:r>
            <a:br>
              <a:rPr lang="en-US" dirty="0" smtClean="0"/>
            </a:br>
            <a:r>
              <a:rPr lang="en-US" dirty="0" smtClean="0"/>
              <a:t>Your reference: Invoice #3444</a:t>
            </a:r>
          </a:p>
          <a:p>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descr="Business Letter format Reference Line New Business Letter format Reference Line Copy Bunch Ideas Busines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8676" name="Picture 4" descr="Business Letter format Reference Line New Business Letter format Reference Line Copy Bunch Ideas Business"/>
          <p:cNvPicPr>
            <a:picLocks noChangeAspect="1" noChangeArrowheads="1"/>
          </p:cNvPicPr>
          <p:nvPr/>
        </p:nvPicPr>
        <p:blipFill>
          <a:blip r:embed="rId2" cstate="print"/>
          <a:srcRect/>
          <a:stretch>
            <a:fillRect/>
          </a:stretch>
        </p:blipFill>
        <p:spPr bwMode="auto">
          <a:xfrm>
            <a:off x="228600" y="152400"/>
            <a:ext cx="8686800" cy="626745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229600" cy="5715000"/>
          </a:xfrm>
        </p:spPr>
        <p:txBody>
          <a:bodyPr>
            <a:normAutofit fontScale="92500" lnSpcReduction="10000"/>
          </a:bodyPr>
          <a:lstStyle/>
          <a:p>
            <a:r>
              <a:rPr lang="en-US" dirty="0" smtClean="0"/>
              <a:t>Examples of references:</a:t>
            </a:r>
          </a:p>
          <a:p>
            <a:pPr>
              <a:buNone/>
            </a:pPr>
            <a:r>
              <a:rPr lang="en-US" dirty="0" smtClean="0"/>
              <a:t>   </a:t>
            </a:r>
            <a:r>
              <a:rPr lang="en-US" b="1" i="1" dirty="0" smtClean="0"/>
              <a:t>Re: 180/VG</a:t>
            </a:r>
            <a:br>
              <a:rPr lang="en-US" b="1" i="1" dirty="0" smtClean="0"/>
            </a:br>
            <a:r>
              <a:rPr lang="en-US" b="1" i="1" dirty="0" smtClean="0"/>
              <a:t>Re: Job # 389-03</a:t>
            </a:r>
            <a:br>
              <a:rPr lang="en-US" b="1" i="1" dirty="0" smtClean="0"/>
            </a:br>
            <a:r>
              <a:rPr lang="en-US" b="1" i="1" dirty="0" smtClean="0"/>
              <a:t>Re: Your letter dated 11/15/2006 (this can also be used as a subject line)</a:t>
            </a:r>
          </a:p>
          <a:p>
            <a:pPr fontAlgn="base">
              <a:buNone/>
            </a:pPr>
            <a:r>
              <a:rPr lang="en-US" b="1" i="1" dirty="0" smtClean="0"/>
              <a:t>   Ref No. SBP/2008/90</a:t>
            </a:r>
          </a:p>
          <a:p>
            <a:pPr fontAlgn="base">
              <a:buNone/>
            </a:pPr>
            <a:endParaRPr lang="en-US" b="1" i="1" dirty="0" smtClean="0"/>
          </a:p>
          <a:p>
            <a:r>
              <a:rPr lang="en-US" dirty="0" smtClean="0"/>
              <a:t>Different organizations have different ways to mention the reference number but, whatever form it may take,  the purpose remains the same i.e. to enable the reader to link the letter with the previous/subsequent correspondence.  </a:t>
            </a:r>
          </a:p>
          <a:p>
            <a:endParaRPr lang="en-US" dirty="0" smtClean="0"/>
          </a:p>
          <a:p>
            <a:r>
              <a:rPr lang="en-US" dirty="0" smtClean="0"/>
              <a:t>Although it is regarded as a Non-Essential part, nowadays almost all organizations mention Reference Line to make things convenient for the senders and the receivers.</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229600" cy="6477000"/>
          </a:xfrm>
        </p:spPr>
        <p:txBody>
          <a:bodyPr>
            <a:normAutofit fontScale="92500"/>
          </a:bodyPr>
          <a:lstStyle/>
          <a:p>
            <a:pPr>
              <a:buNone/>
            </a:pPr>
            <a:r>
              <a:rPr lang="en-US" b="1" dirty="0" smtClean="0"/>
              <a:t>Attention Line:</a:t>
            </a:r>
            <a:r>
              <a:rPr lang="en-US" dirty="0" smtClean="0"/>
              <a:t> </a:t>
            </a:r>
          </a:p>
          <a:p>
            <a:r>
              <a:rPr lang="en-US" dirty="0" smtClean="0"/>
              <a:t>Sometimes a letter is sent to a firm with the expressed desire to invite the attention of a particular individual, In that case, his name is mentioned separately and distinctly. </a:t>
            </a:r>
          </a:p>
          <a:p>
            <a:pPr>
              <a:buNone/>
            </a:pPr>
            <a:r>
              <a:rPr lang="en-US" b="1" i="1" dirty="0" smtClean="0"/>
              <a:t>                   Attention : Head of Marketing </a:t>
            </a:r>
          </a:p>
          <a:p>
            <a:pPr>
              <a:buNone/>
            </a:pPr>
            <a:r>
              <a:rPr lang="en-US" dirty="0" smtClean="0"/>
              <a:t>This indicates that you do not know the name of the head of the marketing team and that the letter should be directed to the head of marketing.</a:t>
            </a:r>
            <a:br>
              <a:rPr lang="en-US" dirty="0" smtClean="0"/>
            </a:br>
            <a:endParaRPr lang="en-US" dirty="0" smtClean="0"/>
          </a:p>
          <a:p>
            <a:r>
              <a:rPr lang="en-US" dirty="0" smtClean="0"/>
              <a:t>Attention Line is usually typed in center of the page, leaving double space after the Inside Address. It is mentioned only when the Inside Address is impersonal.</a:t>
            </a:r>
          </a:p>
          <a:p>
            <a:endParaRPr lang="en-US" dirty="0" smtClean="0"/>
          </a:p>
          <a:p>
            <a:r>
              <a:rPr lang="en-US" dirty="0" smtClean="0"/>
              <a:t> If Inside Address already contains a name, no Attention Line is required.</a:t>
            </a:r>
            <a:br>
              <a:rPr lang="en-US"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458200" cy="6248400"/>
          </a:xfrm>
        </p:spPr>
        <p:txBody>
          <a:bodyPr>
            <a:normAutofit fontScale="85000" lnSpcReduction="10000"/>
          </a:bodyPr>
          <a:lstStyle/>
          <a:p>
            <a:pPr algn="ctr">
              <a:buNone/>
            </a:pPr>
            <a:r>
              <a:rPr lang="en-US" b="1" i="1" dirty="0" smtClean="0"/>
              <a:t>Attention : Peter – Marketing Department</a:t>
            </a:r>
            <a:br>
              <a:rPr lang="en-US" b="1" i="1" dirty="0" smtClean="0"/>
            </a:br>
            <a:r>
              <a:rPr lang="en-US" dirty="0" smtClean="0"/>
              <a:t/>
            </a:r>
            <a:br>
              <a:rPr lang="en-US" dirty="0" smtClean="0"/>
            </a:br>
            <a:r>
              <a:rPr lang="en-US" dirty="0" smtClean="0"/>
              <a:t>This indicates that you know the name of the addressee, but not his/her designation. In that case, you should use the attention option. That means that the letter should be routed to the person Peter who is in the marketing Department.</a:t>
            </a:r>
            <a:br>
              <a:rPr lang="en-US" dirty="0" smtClean="0"/>
            </a:br>
            <a:r>
              <a:rPr lang="en-US" dirty="0" smtClean="0"/>
              <a:t>This option is used to draw the attention of the addressee to the core issue.</a:t>
            </a:r>
          </a:p>
          <a:p>
            <a:pPr algn="ctr">
              <a:buNone/>
            </a:pPr>
            <a:endParaRPr lang="en-US" dirty="0" smtClean="0"/>
          </a:p>
          <a:p>
            <a:pPr algn="ctr">
              <a:buNone/>
            </a:pPr>
            <a:r>
              <a:rPr lang="en-US" b="1" i="1" dirty="0" smtClean="0"/>
              <a:t>Attention: Human Resources Manager or</a:t>
            </a:r>
            <a:br>
              <a:rPr lang="en-US" b="1" i="1" dirty="0" smtClean="0"/>
            </a:br>
            <a:r>
              <a:rPr lang="en-US" b="1" i="1" dirty="0" smtClean="0"/>
              <a:t>Attn: Public Relations Manager or</a:t>
            </a:r>
            <a:br>
              <a:rPr lang="en-US" b="1" i="1" dirty="0" smtClean="0"/>
            </a:br>
            <a:r>
              <a:rPr lang="en-US" b="1" i="1" dirty="0" smtClean="0"/>
              <a:t>For the attention of Senior Administrative </a:t>
            </a:r>
            <a:r>
              <a:rPr lang="en-US" b="1" i="1" dirty="0" smtClean="0"/>
              <a:t>Officer</a:t>
            </a:r>
          </a:p>
          <a:p>
            <a:pPr algn="ctr">
              <a:buNone/>
            </a:pPr>
            <a:endParaRPr lang="en-US" b="1" i="1" dirty="0" smtClean="0"/>
          </a:p>
          <a:p>
            <a:pPr>
              <a:buNone/>
            </a:pPr>
            <a:r>
              <a:rPr lang="en-US" i="1" dirty="0" smtClean="0"/>
              <a:t>  Attention line can also include the name of </a:t>
            </a:r>
            <a:r>
              <a:rPr lang="en-US" dirty="0" smtClean="0"/>
              <a:t>the person, in this case you usually don’t type the person’s name in the inside address. Below is an example of such simple attention line:</a:t>
            </a:r>
          </a:p>
          <a:p>
            <a:pPr algn="ctr">
              <a:buNone/>
            </a:pPr>
            <a:r>
              <a:rPr lang="en-US" b="1" i="1" dirty="0" smtClean="0"/>
              <a:t>Attention: Jane Forrester</a:t>
            </a:r>
          </a:p>
          <a:p>
            <a:pPr algn="ctr">
              <a:buNone/>
            </a:pPr>
            <a:r>
              <a:rPr lang="en-US" dirty="0" smtClean="0"/>
              <a:t/>
            </a:r>
            <a:br>
              <a:rPr lang="en-US" dirty="0" smtClean="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382000" cy="5867400"/>
          </a:xfrm>
        </p:spPr>
        <p:txBody>
          <a:bodyPr>
            <a:normAutofit fontScale="85000" lnSpcReduction="20000"/>
          </a:bodyPr>
          <a:lstStyle/>
          <a:p>
            <a:pPr>
              <a:buNone/>
            </a:pPr>
            <a:r>
              <a:rPr lang="en-US" b="1" dirty="0" smtClean="0"/>
              <a:t>Subject Line:</a:t>
            </a:r>
            <a:r>
              <a:rPr lang="en-US" dirty="0" smtClean="0"/>
              <a:t> </a:t>
            </a:r>
          </a:p>
          <a:p>
            <a:r>
              <a:rPr lang="en-US" dirty="0" smtClean="0"/>
              <a:t>Purpose of Subject Line is to invite the attention of the reader to the central idea of the message. It is usually typed at the left-hand margin in capital or bold letters, leaving double space after the Salutation. </a:t>
            </a:r>
          </a:p>
          <a:p>
            <a:endParaRPr lang="en-US" dirty="0" smtClean="0"/>
          </a:p>
          <a:p>
            <a:r>
              <a:rPr lang="en-US" dirty="0" smtClean="0"/>
              <a:t>Some organizations, however, prefer using the Subject Line after the Inside Address of the letter. </a:t>
            </a:r>
          </a:p>
          <a:p>
            <a:endParaRPr lang="en-US" dirty="0" smtClean="0"/>
          </a:p>
          <a:p>
            <a:r>
              <a:rPr lang="en-US" dirty="0" smtClean="0"/>
              <a:t>Subject Line is mentioned only in long letters. In a short letter, it is not a requirement.</a:t>
            </a:r>
          </a:p>
          <a:p>
            <a:endParaRPr lang="en-US" dirty="0" smtClean="0"/>
          </a:p>
          <a:p>
            <a:pPr>
              <a:buNone/>
            </a:pPr>
            <a:r>
              <a:rPr lang="en-US" dirty="0" smtClean="0"/>
              <a:t>A subject line of text indicates the content matter to follow in the body of the business letter. </a:t>
            </a:r>
          </a:p>
          <a:p>
            <a:pPr>
              <a:buNone/>
            </a:pPr>
            <a:endParaRPr lang="en-US" dirty="0" smtClean="0"/>
          </a:p>
          <a:p>
            <a:pPr>
              <a:buNone/>
            </a:pPr>
            <a:r>
              <a:rPr lang="en-US" dirty="0" smtClean="0"/>
              <a:t>It is written as a phrase -- for example, "Subject: </a:t>
            </a:r>
            <a:r>
              <a:rPr lang="en-US" b="1" i="1" u="sng" dirty="0" smtClean="0"/>
              <a:t>Monday's editorial meeting</a:t>
            </a:r>
            <a:r>
              <a:rPr lang="en-US" dirty="0" smtClean="0"/>
              <a:t>" -- rather than as a sentence.</a:t>
            </a:r>
          </a:p>
          <a:p>
            <a:pPr>
              <a:buNone/>
            </a:pPr>
            <a:r>
              <a:rPr lang="en-US" dirty="0" smtClean="0"/>
              <a:t> Thus, it does not require punctuation at the end.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229600" cy="4389120"/>
          </a:xfrm>
        </p:spPr>
        <p:txBody>
          <a:bodyPr>
            <a:normAutofit/>
          </a:bodyPr>
          <a:lstStyle/>
          <a:p>
            <a:r>
              <a:rPr lang="en-US" dirty="0" smtClean="0"/>
              <a:t>This is not a compulsory issue. But now a day, business letters are written with this. </a:t>
            </a:r>
          </a:p>
          <a:p>
            <a:r>
              <a:rPr lang="en-US" dirty="0" smtClean="0"/>
              <a:t>Normally this is typed and underlined. </a:t>
            </a:r>
          </a:p>
          <a:p>
            <a:r>
              <a:rPr lang="en-US" dirty="0" smtClean="0"/>
              <a:t>You can type this either at the left-hand side or at the center. </a:t>
            </a:r>
          </a:p>
          <a:p>
            <a:r>
              <a:rPr lang="en-US" dirty="0" smtClean="0"/>
              <a:t>This is to indicate what is there in the letter. Just the most concise form of the letter should be mentioned here.</a:t>
            </a:r>
          </a:p>
          <a:p>
            <a:r>
              <a:rPr lang="en-US" dirty="0" smtClean="0"/>
              <a:t>The subject of the letter becomes must when the letter is lengthy one.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019800"/>
          </a:xfrm>
        </p:spPr>
        <p:txBody>
          <a:bodyPr>
            <a:normAutofit fontScale="85000" lnSpcReduction="20000"/>
          </a:bodyPr>
          <a:lstStyle/>
          <a:p>
            <a:pPr>
              <a:buNone/>
            </a:pPr>
            <a:r>
              <a:rPr lang="en-US" b="1" dirty="0" smtClean="0"/>
              <a:t> Identification Line / Initials: </a:t>
            </a:r>
          </a:p>
          <a:p>
            <a:r>
              <a:rPr lang="en-US" dirty="0" smtClean="0"/>
              <a:t>Identification Line comprises the initials of names of the persons who are involved in drafting and typing Of the message. The purpose of Identification is to Show who dictated a letter and who typed it. </a:t>
            </a:r>
          </a:p>
          <a:p>
            <a:r>
              <a:rPr lang="en-US" dirty="0" smtClean="0"/>
              <a:t>Initials of the person who drafts the message in capital letters whereas initials of the person who types the message made in small letters. The two initials are separated by using the colon mark.</a:t>
            </a:r>
          </a:p>
          <a:p>
            <a:r>
              <a:rPr lang="en-US" dirty="0" smtClean="0"/>
              <a:t>For example, if Diana Meer Smith typed the letter then she would put </a:t>
            </a:r>
            <a:r>
              <a:rPr lang="en-US" dirty="0" err="1" smtClean="0"/>
              <a:t>dms</a:t>
            </a:r>
            <a:r>
              <a:rPr lang="en-US" dirty="0" smtClean="0"/>
              <a:t> as the Identification Initials.</a:t>
            </a:r>
          </a:p>
          <a:p>
            <a:pPr>
              <a:buNone/>
            </a:pPr>
            <a:r>
              <a:rPr lang="en-US" dirty="0" smtClean="0"/>
              <a:t/>
            </a:r>
            <a:br>
              <a:rPr lang="en-US" dirty="0" smtClean="0"/>
            </a:br>
            <a:r>
              <a:rPr lang="en-US" dirty="0" smtClean="0"/>
              <a:t>DDB: </a:t>
            </a:r>
            <a:r>
              <a:rPr lang="en-US" dirty="0" err="1" smtClean="0"/>
              <a:t>dms</a:t>
            </a:r>
            <a:r>
              <a:rPr lang="en-US" dirty="0" smtClean="0"/>
              <a:t> </a:t>
            </a:r>
            <a:br>
              <a:rPr lang="en-US" dirty="0" smtClean="0"/>
            </a:br>
            <a:r>
              <a:rPr lang="en-US" dirty="0" smtClean="0"/>
              <a:t>DDB/</a:t>
            </a:r>
            <a:r>
              <a:rPr lang="en-US" dirty="0" err="1" smtClean="0"/>
              <a:t>dms</a:t>
            </a:r>
            <a:r>
              <a:rPr lang="en-US" dirty="0" smtClean="0"/>
              <a:t> </a:t>
            </a:r>
          </a:p>
          <a:p>
            <a:pPr>
              <a:buNone/>
            </a:pPr>
            <a:endParaRPr lang="en-US" dirty="0" smtClean="0"/>
          </a:p>
          <a:p>
            <a:pPr>
              <a:buNone/>
            </a:pPr>
            <a:r>
              <a:rPr lang="en-US" dirty="0" smtClean="0"/>
              <a:t>This is usually not necessary nowadays as most people (even big CEOs type their own letters) don’t have a secretary to type their letters.</a:t>
            </a:r>
          </a:p>
          <a:p>
            <a:pPr>
              <a:buNone/>
            </a:pPr>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229600" cy="5715000"/>
          </a:xfrm>
        </p:spPr>
        <p:txBody>
          <a:bodyPr>
            <a:normAutofit/>
          </a:bodyPr>
          <a:lstStyle/>
          <a:p>
            <a:pPr>
              <a:buNone/>
            </a:pPr>
            <a:r>
              <a:rPr lang="en-US" dirty="0" smtClean="0"/>
              <a:t>The abbreviation 'p.p.' is used in the signature of the business letter. It stands for 'per pro' and means 'by one acting as an agent.</a:t>
            </a:r>
          </a:p>
          <a:p>
            <a:pPr>
              <a:buNone/>
            </a:pPr>
            <a:endParaRPr lang="en-US" dirty="0" smtClean="0"/>
          </a:p>
          <a:p>
            <a:r>
              <a:rPr lang="en-US" dirty="0" smtClean="0"/>
              <a:t>When you see them it just means that the letter was not typed by the person who signed it, but rather by his/her assistant whose name follows 'p.p.' like this:</a:t>
            </a:r>
          </a:p>
          <a:p>
            <a:pPr>
              <a:buNone/>
            </a:pPr>
            <a:r>
              <a:rPr lang="en-US" dirty="0" smtClean="0"/>
              <a:t>Sincerely,</a:t>
            </a:r>
          </a:p>
          <a:p>
            <a:pPr>
              <a:buNone/>
            </a:pPr>
            <a:r>
              <a:rPr lang="en-US" i="1" dirty="0" smtClean="0">
                <a:latin typeface="AngsanaUPC" pitchFamily="18" charset="-34"/>
                <a:cs typeface="AngsanaUPC" pitchFamily="18" charset="-34"/>
              </a:rPr>
              <a:t>Howard </a:t>
            </a:r>
            <a:r>
              <a:rPr lang="en-US" i="1" dirty="0" err="1" smtClean="0">
                <a:latin typeface="AngsanaUPC" pitchFamily="18" charset="-34"/>
                <a:cs typeface="AngsanaUPC" pitchFamily="18" charset="-34"/>
              </a:rPr>
              <a:t>Lindham</a:t>
            </a:r>
            <a:endParaRPr lang="en-US" i="1" dirty="0" smtClean="0">
              <a:latin typeface="AngsanaUPC" pitchFamily="18" charset="-34"/>
              <a:cs typeface="AngsanaUPC" pitchFamily="18" charset="-34"/>
            </a:endParaRPr>
          </a:p>
          <a:p>
            <a:pPr>
              <a:buNone/>
            </a:pPr>
            <a:r>
              <a:rPr lang="en-US" dirty="0" smtClean="0"/>
              <a:t>Howard </a:t>
            </a:r>
            <a:r>
              <a:rPr lang="en-US" dirty="0" err="1" smtClean="0"/>
              <a:t>Lindham</a:t>
            </a:r>
            <a:r>
              <a:rPr lang="en-US" dirty="0" smtClean="0"/>
              <a:t>,</a:t>
            </a:r>
            <a:br>
              <a:rPr lang="en-US" dirty="0" smtClean="0"/>
            </a:br>
            <a:r>
              <a:rPr lang="en-US" dirty="0" smtClean="0"/>
              <a:t>Director</a:t>
            </a:r>
          </a:p>
          <a:p>
            <a:pPr>
              <a:buNone/>
            </a:pPr>
            <a:r>
              <a:rPr lang="en-US" dirty="0" smtClean="0"/>
              <a:t>p.p. M. </a:t>
            </a:r>
            <a:r>
              <a:rPr lang="en-US" dirty="0" err="1" smtClean="0"/>
              <a:t>Raynor</a:t>
            </a: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488</TotalTime>
  <Words>1351</Words>
  <Application>Microsoft Office PowerPoint</Application>
  <PresentationFormat>On-screen Show (4:3)</PresentationFormat>
  <Paragraphs>162</Paragraphs>
  <Slides>20</Slides>
  <Notes>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NON-ESSENTIAL PARTS OF A BUSINESS LETTER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HAIER</dc:creator>
  <cp:lastModifiedBy>HAIER</cp:lastModifiedBy>
  <cp:revision>68</cp:revision>
  <dcterms:created xsi:type="dcterms:W3CDTF">2006-08-16T00:00:00Z</dcterms:created>
  <dcterms:modified xsi:type="dcterms:W3CDTF">2020-05-27T16:52:45Z</dcterms:modified>
</cp:coreProperties>
</file>