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72" r:id="rId4"/>
    <p:sldId id="273" r:id="rId5"/>
    <p:sldId id="274" r:id="rId6"/>
    <p:sldId id="276" r:id="rId7"/>
    <p:sldId id="275" r:id="rId8"/>
    <p:sldId id="270" r:id="rId9"/>
    <p:sldId id="271"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showGuides="1">
      <p:cViewPr varScale="1">
        <p:scale>
          <a:sx n="76" d="100"/>
          <a:sy n="76" d="100"/>
        </p:scale>
        <p:origin x="540" y="84"/>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78C2926-D4B4-4C6F-A7B5-EE8A2AE94B4A}" type="datetimeFigureOut">
              <a:rPr lang="en-US" smtClean="0"/>
              <a:t>7/16/2020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23502EB-6225-471E-814E-9BF2D9CC5C07}" type="slidenum">
              <a:rPr lang="en-US" smtClean="0"/>
              <a:t>‹#›</a:t>
            </a:fld>
            <a:endParaRPr lang="en-US"/>
          </a:p>
        </p:txBody>
      </p:sp>
    </p:spTree>
    <p:extLst>
      <p:ext uri="{BB962C8B-B14F-4D97-AF65-F5344CB8AC3E}">
        <p14:creationId xmlns:p14="http://schemas.microsoft.com/office/powerpoint/2010/main" val="23595623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78C2926-D4B4-4C6F-A7B5-EE8A2AE94B4A}" type="datetimeFigureOut">
              <a:rPr lang="en-US" smtClean="0"/>
              <a:t>7/16/2020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23502EB-6225-471E-814E-9BF2D9CC5C07}" type="slidenum">
              <a:rPr lang="en-US" smtClean="0"/>
              <a:t>‹#›</a:t>
            </a:fld>
            <a:endParaRPr lang="en-US"/>
          </a:p>
        </p:txBody>
      </p:sp>
    </p:spTree>
    <p:extLst>
      <p:ext uri="{BB962C8B-B14F-4D97-AF65-F5344CB8AC3E}">
        <p14:creationId xmlns:p14="http://schemas.microsoft.com/office/powerpoint/2010/main" val="13949432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78C2926-D4B4-4C6F-A7B5-EE8A2AE94B4A}" type="datetimeFigureOut">
              <a:rPr lang="en-US" smtClean="0"/>
              <a:t>7/16/2020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23502EB-6225-471E-814E-9BF2D9CC5C07}" type="slidenum">
              <a:rPr lang="en-US" smtClean="0"/>
              <a:t>‹#›</a:t>
            </a:fld>
            <a:endParaRPr lang="en-US"/>
          </a:p>
        </p:txBody>
      </p:sp>
    </p:spTree>
    <p:extLst>
      <p:ext uri="{BB962C8B-B14F-4D97-AF65-F5344CB8AC3E}">
        <p14:creationId xmlns:p14="http://schemas.microsoft.com/office/powerpoint/2010/main" val="25006843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78C2926-D4B4-4C6F-A7B5-EE8A2AE94B4A}" type="datetimeFigureOut">
              <a:rPr lang="en-US" smtClean="0"/>
              <a:t>7/16/2020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23502EB-6225-471E-814E-9BF2D9CC5C07}" type="slidenum">
              <a:rPr lang="en-US" smtClean="0"/>
              <a:t>‹#›</a:t>
            </a:fld>
            <a:endParaRPr lang="en-US"/>
          </a:p>
        </p:txBody>
      </p:sp>
    </p:spTree>
    <p:extLst>
      <p:ext uri="{BB962C8B-B14F-4D97-AF65-F5344CB8AC3E}">
        <p14:creationId xmlns:p14="http://schemas.microsoft.com/office/powerpoint/2010/main" val="36374411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78C2926-D4B4-4C6F-A7B5-EE8A2AE94B4A}" type="datetimeFigureOut">
              <a:rPr lang="en-US" smtClean="0"/>
              <a:t>7/16/2020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23502EB-6225-471E-814E-9BF2D9CC5C07}" type="slidenum">
              <a:rPr lang="en-US" smtClean="0"/>
              <a:t>‹#›</a:t>
            </a:fld>
            <a:endParaRPr lang="en-US"/>
          </a:p>
        </p:txBody>
      </p:sp>
    </p:spTree>
    <p:extLst>
      <p:ext uri="{BB962C8B-B14F-4D97-AF65-F5344CB8AC3E}">
        <p14:creationId xmlns:p14="http://schemas.microsoft.com/office/powerpoint/2010/main" val="38954616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78C2926-D4B4-4C6F-A7B5-EE8A2AE94B4A}" type="datetimeFigureOut">
              <a:rPr lang="en-US" smtClean="0"/>
              <a:t>7/16/2020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23502EB-6225-471E-814E-9BF2D9CC5C07}" type="slidenum">
              <a:rPr lang="en-US" smtClean="0"/>
              <a:t>‹#›</a:t>
            </a:fld>
            <a:endParaRPr lang="en-US"/>
          </a:p>
        </p:txBody>
      </p:sp>
    </p:spTree>
    <p:extLst>
      <p:ext uri="{BB962C8B-B14F-4D97-AF65-F5344CB8AC3E}">
        <p14:creationId xmlns:p14="http://schemas.microsoft.com/office/powerpoint/2010/main" val="33842941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78C2926-D4B4-4C6F-A7B5-EE8A2AE94B4A}" type="datetimeFigureOut">
              <a:rPr lang="en-US" smtClean="0"/>
              <a:t>7/16/2020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23502EB-6225-471E-814E-9BF2D9CC5C07}" type="slidenum">
              <a:rPr lang="en-US" smtClean="0"/>
              <a:t>‹#›</a:t>
            </a:fld>
            <a:endParaRPr lang="en-US"/>
          </a:p>
        </p:txBody>
      </p:sp>
    </p:spTree>
    <p:extLst>
      <p:ext uri="{BB962C8B-B14F-4D97-AF65-F5344CB8AC3E}">
        <p14:creationId xmlns:p14="http://schemas.microsoft.com/office/powerpoint/2010/main" val="10431301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78C2926-D4B4-4C6F-A7B5-EE8A2AE94B4A}" type="datetimeFigureOut">
              <a:rPr lang="en-US" smtClean="0"/>
              <a:t>7/16/2020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23502EB-6225-471E-814E-9BF2D9CC5C07}" type="slidenum">
              <a:rPr lang="en-US" smtClean="0"/>
              <a:t>‹#›</a:t>
            </a:fld>
            <a:endParaRPr lang="en-US"/>
          </a:p>
        </p:txBody>
      </p:sp>
    </p:spTree>
    <p:extLst>
      <p:ext uri="{BB962C8B-B14F-4D97-AF65-F5344CB8AC3E}">
        <p14:creationId xmlns:p14="http://schemas.microsoft.com/office/powerpoint/2010/main" val="20945030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78C2926-D4B4-4C6F-A7B5-EE8A2AE94B4A}" type="datetimeFigureOut">
              <a:rPr lang="en-US" smtClean="0"/>
              <a:t>7/16/2020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23502EB-6225-471E-814E-9BF2D9CC5C07}" type="slidenum">
              <a:rPr lang="en-US" smtClean="0"/>
              <a:t>‹#›</a:t>
            </a:fld>
            <a:endParaRPr lang="en-US"/>
          </a:p>
        </p:txBody>
      </p:sp>
    </p:spTree>
    <p:extLst>
      <p:ext uri="{BB962C8B-B14F-4D97-AF65-F5344CB8AC3E}">
        <p14:creationId xmlns:p14="http://schemas.microsoft.com/office/powerpoint/2010/main" val="2103288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78C2926-D4B4-4C6F-A7B5-EE8A2AE94B4A}" type="datetimeFigureOut">
              <a:rPr lang="en-US" smtClean="0"/>
              <a:t>7/16/2020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23502EB-6225-471E-814E-9BF2D9CC5C07}" type="slidenum">
              <a:rPr lang="en-US" smtClean="0"/>
              <a:t>‹#›</a:t>
            </a:fld>
            <a:endParaRPr lang="en-US"/>
          </a:p>
        </p:txBody>
      </p:sp>
    </p:spTree>
    <p:extLst>
      <p:ext uri="{BB962C8B-B14F-4D97-AF65-F5344CB8AC3E}">
        <p14:creationId xmlns:p14="http://schemas.microsoft.com/office/powerpoint/2010/main" val="3199497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78C2926-D4B4-4C6F-A7B5-EE8A2AE94B4A}" type="datetimeFigureOut">
              <a:rPr lang="en-US" smtClean="0"/>
              <a:t>7/16/2020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23502EB-6225-471E-814E-9BF2D9CC5C07}" type="slidenum">
              <a:rPr lang="en-US" smtClean="0"/>
              <a:t>‹#›</a:t>
            </a:fld>
            <a:endParaRPr lang="en-US"/>
          </a:p>
        </p:txBody>
      </p:sp>
    </p:spTree>
    <p:extLst>
      <p:ext uri="{BB962C8B-B14F-4D97-AF65-F5344CB8AC3E}">
        <p14:creationId xmlns:p14="http://schemas.microsoft.com/office/powerpoint/2010/main" val="8950297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78C2926-D4B4-4C6F-A7B5-EE8A2AE94B4A}" type="datetimeFigureOut">
              <a:rPr lang="en-US" smtClean="0"/>
              <a:t>7/16/2020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23502EB-6225-471E-814E-9BF2D9CC5C07}" type="slidenum">
              <a:rPr lang="en-US" smtClean="0"/>
              <a:t>‹#›</a:t>
            </a:fld>
            <a:endParaRPr lang="en-US"/>
          </a:p>
        </p:txBody>
      </p:sp>
    </p:spTree>
    <p:extLst>
      <p:ext uri="{BB962C8B-B14F-4D97-AF65-F5344CB8AC3E}">
        <p14:creationId xmlns:p14="http://schemas.microsoft.com/office/powerpoint/2010/main" val="75163480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006600" y="2624435"/>
            <a:ext cx="6959077" cy="923330"/>
          </a:xfrm>
          <a:prstGeom prst="rect">
            <a:avLst/>
          </a:prstGeom>
          <a:noFill/>
        </p:spPr>
        <p:txBody>
          <a:bodyPr wrap="square" lIns="91440" tIns="45720" rIns="91440" bIns="45720">
            <a:spAutoFit/>
          </a:bodyPr>
          <a:lstStyle/>
          <a:p>
            <a:pPr algn="ctr"/>
            <a:r>
              <a:rPr lang="en-US" sz="5400" b="1" cap="none" spc="0" dirty="0" smtClean="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rPr>
              <a:t>MATE SELECTION</a:t>
            </a:r>
            <a:endParaRPr lang="en-US" sz="5400" b="1" cap="none" spc="0" dirty="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endParaRPr>
          </a:p>
        </p:txBody>
      </p:sp>
    </p:spTree>
    <p:extLst>
      <p:ext uri="{BB962C8B-B14F-4D97-AF65-F5344CB8AC3E}">
        <p14:creationId xmlns:p14="http://schemas.microsoft.com/office/powerpoint/2010/main" val="12206114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42900" y="289679"/>
            <a:ext cx="11480800" cy="6124754"/>
          </a:xfrm>
          <a:prstGeom prst="rect">
            <a:avLst/>
          </a:prstGeom>
        </p:spPr>
        <p:txBody>
          <a:bodyPr wrap="square">
            <a:spAutoFit/>
          </a:bodyPr>
          <a:lstStyle/>
          <a:p>
            <a:r>
              <a:rPr lang="en-US" sz="2800" b="1" dirty="0" smtClean="0">
                <a:solidFill>
                  <a:srgbClr val="FF0000"/>
                </a:solidFill>
              </a:rPr>
              <a:t> Mate Selection</a:t>
            </a:r>
          </a:p>
          <a:p>
            <a:r>
              <a:rPr lang="en-US" sz="2800" b="1" dirty="0" smtClean="0">
                <a:solidFill>
                  <a:schemeClr val="accent6">
                    <a:lumMod val="75000"/>
                  </a:schemeClr>
                </a:solidFill>
              </a:rPr>
              <a:t>Introduction</a:t>
            </a:r>
          </a:p>
          <a:p>
            <a:pPr marL="457200" indent="-457200">
              <a:buFont typeface="Wingdings" panose="05000000000000000000" pitchFamily="2" charset="2"/>
              <a:buChar char="Ø"/>
            </a:pPr>
            <a:r>
              <a:rPr lang="en-US" sz="2800" dirty="0" smtClean="0"/>
              <a:t>For a happy and healthy society it is very much essential that married life must be without disharmony and </a:t>
            </a:r>
            <a:r>
              <a:rPr lang="en-US" sz="2800" dirty="0" err="1" smtClean="0"/>
              <a:t>friction.It</a:t>
            </a:r>
            <a:r>
              <a:rPr lang="en-US" sz="2800" dirty="0" smtClean="0"/>
              <a:t> can be possible only when both the husband and wife have </a:t>
            </a:r>
            <a:r>
              <a:rPr lang="en-US" sz="2800" dirty="0" err="1" smtClean="0"/>
              <a:t>psychologicaly</a:t>
            </a:r>
            <a:r>
              <a:rPr lang="en-US" sz="2800" dirty="0" smtClean="0"/>
              <a:t> and biologically adjusted themselves with each other.</a:t>
            </a:r>
          </a:p>
          <a:p>
            <a:pPr marL="457200" indent="-457200">
              <a:buFont typeface="Wingdings" panose="05000000000000000000" pitchFamily="2" charset="2"/>
              <a:buChar char="Ø"/>
            </a:pPr>
            <a:endParaRPr lang="en-US" sz="2800" dirty="0"/>
          </a:p>
          <a:p>
            <a:pPr marL="457200" indent="-457200">
              <a:buFont typeface="Wingdings" panose="05000000000000000000" pitchFamily="2" charset="2"/>
              <a:buChar char="Ø"/>
            </a:pPr>
            <a:r>
              <a:rPr lang="en-US" sz="2800" dirty="0" smtClean="0"/>
              <a:t>For quite some time when the society was not advanced, marriage was considered to be a religious institution and as such one married, the couple always tried to perfectly adjust with each other.</a:t>
            </a:r>
          </a:p>
          <a:p>
            <a:pPr marL="457200" indent="-457200">
              <a:buFont typeface="Wingdings" panose="05000000000000000000" pitchFamily="2" charset="2"/>
              <a:buChar char="Ø"/>
            </a:pPr>
            <a:endParaRPr lang="en-US" sz="2800" dirty="0"/>
          </a:p>
          <a:p>
            <a:pPr marL="457200" indent="-457200">
              <a:buFont typeface="Wingdings" panose="05000000000000000000" pitchFamily="2" charset="2"/>
              <a:buChar char="Ø"/>
            </a:pPr>
            <a:r>
              <a:rPr lang="en-US" sz="2800" dirty="0" smtClean="0"/>
              <a:t>But today marriage has become a friendship and divorces are quite common. Therefore, it is increasingly being demanded that the young couples must have sufficient opportunity for the selection of their life.</a:t>
            </a:r>
            <a:endParaRPr lang="en-US" sz="2800" dirty="0"/>
          </a:p>
        </p:txBody>
      </p:sp>
    </p:spTree>
    <p:extLst>
      <p:ext uri="{BB962C8B-B14F-4D97-AF65-F5344CB8AC3E}">
        <p14:creationId xmlns:p14="http://schemas.microsoft.com/office/powerpoint/2010/main" val="42113919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69900" y="393700"/>
            <a:ext cx="10668000" cy="6124754"/>
          </a:xfrm>
          <a:prstGeom prst="rect">
            <a:avLst/>
          </a:prstGeom>
          <a:noFill/>
        </p:spPr>
        <p:txBody>
          <a:bodyPr wrap="square" rtlCol="0">
            <a:spAutoFit/>
          </a:bodyPr>
          <a:lstStyle/>
          <a:p>
            <a:r>
              <a:rPr lang="en-US" sz="2800" dirty="0" smtClean="0"/>
              <a:t>This has given rise to the problem of selection of mates. It may be clearly understood that in almost all the societies system of selection mates exist and to some varying degree.</a:t>
            </a:r>
          </a:p>
          <a:p>
            <a:endParaRPr lang="en-US" sz="2800" dirty="0"/>
          </a:p>
          <a:p>
            <a:r>
              <a:rPr lang="en-US" sz="2800" b="1" dirty="0" smtClean="0">
                <a:solidFill>
                  <a:srgbClr val="FF0000"/>
                </a:solidFill>
              </a:rPr>
              <a:t>Selection of mates:</a:t>
            </a:r>
          </a:p>
          <a:p>
            <a:endParaRPr lang="en-US" sz="2800" dirty="0" smtClean="0"/>
          </a:p>
          <a:p>
            <a:pPr marL="457200" indent="-457200">
              <a:buFont typeface="Wingdings" panose="05000000000000000000" pitchFamily="2" charset="2"/>
              <a:buChar char="Ø"/>
            </a:pPr>
            <a:r>
              <a:rPr lang="en-US" sz="2800" dirty="0" smtClean="0"/>
              <a:t>How life partner should be selected is a problem with which not only our modern societies but even primitive societies were also faced.</a:t>
            </a:r>
          </a:p>
          <a:p>
            <a:pPr marL="457200" indent="-457200">
              <a:buFont typeface="Wingdings" panose="05000000000000000000" pitchFamily="2" charset="2"/>
              <a:buChar char="Ø"/>
            </a:pPr>
            <a:endParaRPr lang="en-US" sz="2800" dirty="0" smtClean="0"/>
          </a:p>
          <a:p>
            <a:pPr marL="457200" indent="-457200">
              <a:buFont typeface="Wingdings" panose="05000000000000000000" pitchFamily="2" charset="2"/>
              <a:buChar char="Ø"/>
            </a:pPr>
            <a:r>
              <a:rPr lang="en-US" sz="2800" dirty="0" smtClean="0"/>
              <a:t>Each society however introduced some method. For quite some time in India there was a system under which all those wanted to marry a particular girl assembled at a particular place and at a particular time. The girl went around and saw all people present there and put the garland around the neck of person of his choice.</a:t>
            </a:r>
            <a:endParaRPr lang="en-US" sz="2800" dirty="0"/>
          </a:p>
        </p:txBody>
      </p:sp>
    </p:spTree>
    <p:extLst>
      <p:ext uri="{BB962C8B-B14F-4D97-AF65-F5344CB8AC3E}">
        <p14:creationId xmlns:p14="http://schemas.microsoft.com/office/powerpoint/2010/main" val="3101637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69900" y="228600"/>
            <a:ext cx="10807700" cy="5693866"/>
          </a:xfrm>
          <a:prstGeom prst="rect">
            <a:avLst/>
          </a:prstGeom>
          <a:noFill/>
        </p:spPr>
        <p:txBody>
          <a:bodyPr wrap="square" rtlCol="0">
            <a:spAutoFit/>
          </a:bodyPr>
          <a:lstStyle/>
          <a:p>
            <a:pPr marL="342900" indent="-342900">
              <a:buFont typeface="Wingdings" panose="05000000000000000000" pitchFamily="2" charset="2"/>
              <a:buChar char="Ø"/>
            </a:pPr>
            <a:r>
              <a:rPr lang="en-US" sz="2400" dirty="0" smtClean="0"/>
              <a:t>In some cases persons assembled were required to perform certain prescribed feats or showed their bravery and chivalry before they could become eligible for entry.</a:t>
            </a:r>
          </a:p>
          <a:p>
            <a:pPr marL="342900" indent="-342900">
              <a:buFont typeface="Wingdings" panose="05000000000000000000" pitchFamily="2" charset="2"/>
              <a:buChar char="Ø"/>
            </a:pPr>
            <a:endParaRPr lang="en-US" sz="2400" dirty="0"/>
          </a:p>
          <a:p>
            <a:pPr marL="342900" indent="-342900">
              <a:buFont typeface="Wingdings" panose="05000000000000000000" pitchFamily="2" charset="2"/>
              <a:buChar char="Ø"/>
            </a:pPr>
            <a:r>
              <a:rPr lang="en-US" sz="2400" dirty="0" smtClean="0"/>
              <a:t>Similarly in some cases physical strength was the basis of the selection of life partner.</a:t>
            </a:r>
          </a:p>
          <a:p>
            <a:pPr marL="342900" indent="-342900">
              <a:buFont typeface="Wingdings" panose="05000000000000000000" pitchFamily="2" charset="2"/>
              <a:buChar char="Ø"/>
            </a:pPr>
            <a:endParaRPr lang="en-US" sz="2400" dirty="0" smtClean="0"/>
          </a:p>
          <a:p>
            <a:pPr marL="342900" indent="-342900">
              <a:buFont typeface="Wingdings" panose="05000000000000000000" pitchFamily="2" charset="2"/>
              <a:buChar char="v"/>
            </a:pPr>
            <a:r>
              <a:rPr lang="en-US" sz="2800" b="1" dirty="0" smtClean="0">
                <a:solidFill>
                  <a:srgbClr val="FF0000"/>
                </a:solidFill>
              </a:rPr>
              <a:t>Arranged marriage</a:t>
            </a:r>
          </a:p>
          <a:p>
            <a:endParaRPr lang="en-US" sz="2400" dirty="0" smtClean="0"/>
          </a:p>
          <a:p>
            <a:pPr marL="342900" indent="-342900">
              <a:buFont typeface="Wingdings" panose="05000000000000000000" pitchFamily="2" charset="2"/>
              <a:buChar char="Ø"/>
            </a:pPr>
            <a:r>
              <a:rPr lang="en-US" sz="2400" dirty="0" smtClean="0"/>
              <a:t>But as the time passed the things changed, the parents took upon themselves the responsibility of marrying their children without taking the parties concerned into confidence. It was believed that the youngsters are guided by sentiments and momentary love which can not be the basis of permanent love. They therefor believe that in serious matters like </a:t>
            </a:r>
            <a:r>
              <a:rPr lang="en-US" sz="2400" dirty="0" err="1" smtClean="0"/>
              <a:t>like</a:t>
            </a:r>
            <a:r>
              <a:rPr lang="en-US" sz="2400" dirty="0" smtClean="0"/>
              <a:t> marriage mature and wise people should come forward.  </a:t>
            </a:r>
            <a:endParaRPr lang="en-US" sz="2400" dirty="0"/>
          </a:p>
        </p:txBody>
      </p:sp>
    </p:spTree>
    <p:extLst>
      <p:ext uri="{BB962C8B-B14F-4D97-AF65-F5344CB8AC3E}">
        <p14:creationId xmlns:p14="http://schemas.microsoft.com/office/powerpoint/2010/main" val="18736961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68300" y="469900"/>
            <a:ext cx="11036300" cy="5693866"/>
          </a:xfrm>
          <a:prstGeom prst="rect">
            <a:avLst/>
          </a:prstGeom>
          <a:noFill/>
        </p:spPr>
        <p:txBody>
          <a:bodyPr wrap="square" rtlCol="0">
            <a:spAutoFit/>
          </a:bodyPr>
          <a:lstStyle/>
          <a:p>
            <a:pPr marL="457200" indent="-457200">
              <a:buFont typeface="Wingdings" panose="05000000000000000000" pitchFamily="2" charset="2"/>
              <a:buChar char="Ø"/>
            </a:pPr>
            <a:r>
              <a:rPr lang="en-US" sz="2800" dirty="0"/>
              <a:t>Accordingly they feel that the marriage </a:t>
            </a:r>
            <a:r>
              <a:rPr lang="en-US" sz="2800" dirty="0" smtClean="0"/>
              <a:t>should </a:t>
            </a:r>
            <a:r>
              <a:rPr lang="en-US" sz="2800" dirty="0"/>
              <a:t>be arranged by the </a:t>
            </a:r>
            <a:r>
              <a:rPr lang="en-US" sz="2800" dirty="0" smtClean="0"/>
              <a:t>parents. This </a:t>
            </a:r>
            <a:r>
              <a:rPr lang="en-US" sz="2800" dirty="0"/>
              <a:t>type of marriage is called arranged marriage </a:t>
            </a:r>
            <a:r>
              <a:rPr lang="en-US" sz="2800" dirty="0" smtClean="0"/>
              <a:t>But as the society advanced, it was found by the youngsters that arranged marriages were not acceptable to them</a:t>
            </a:r>
          </a:p>
          <a:p>
            <a:pPr marL="457200" indent="-457200">
              <a:buFont typeface="Wingdings" panose="05000000000000000000" pitchFamily="2" charset="2"/>
              <a:buChar char="Ø"/>
            </a:pPr>
            <a:endParaRPr lang="en-US" sz="2800" dirty="0" smtClean="0"/>
          </a:p>
          <a:p>
            <a:pPr marL="457200" indent="-457200">
              <a:buFont typeface="Wingdings" panose="05000000000000000000" pitchFamily="2" charset="2"/>
              <a:buChar char="Ø"/>
            </a:pPr>
            <a:r>
              <a:rPr lang="en-US" sz="2800" dirty="0" smtClean="0"/>
              <a:t>It was found not quite </a:t>
            </a:r>
            <a:r>
              <a:rPr lang="en-US" sz="2800" dirty="0" err="1" smtClean="0"/>
              <a:t>unoften</a:t>
            </a:r>
            <a:r>
              <a:rPr lang="en-US" sz="2800" dirty="0" smtClean="0"/>
              <a:t> that the parents arranged marriages not taking into consideration physique, temperament or education etc. of the boy or girl, but were guided by the wealth or family status.</a:t>
            </a:r>
          </a:p>
          <a:p>
            <a:pPr marL="457200" indent="-457200">
              <a:buFont typeface="Wingdings" panose="05000000000000000000" pitchFamily="2" charset="2"/>
              <a:buChar char="Ø"/>
            </a:pPr>
            <a:endParaRPr lang="en-US" sz="2800" dirty="0" smtClean="0"/>
          </a:p>
          <a:p>
            <a:pPr marL="457200" indent="-457200">
              <a:buFont typeface="Wingdings" panose="05000000000000000000" pitchFamily="2" charset="2"/>
              <a:buChar char="Ø"/>
            </a:pPr>
            <a:r>
              <a:rPr lang="en-US" sz="2800" dirty="0" smtClean="0"/>
              <a:t>Sometimes virtually the girls were sold and as such arranged marriages, which were very common in the past, have considerably reduced their weight.</a:t>
            </a:r>
          </a:p>
          <a:p>
            <a:endParaRPr lang="en-US" sz="2800" dirty="0"/>
          </a:p>
        </p:txBody>
      </p:sp>
    </p:spTree>
    <p:extLst>
      <p:ext uri="{BB962C8B-B14F-4D97-AF65-F5344CB8AC3E}">
        <p14:creationId xmlns:p14="http://schemas.microsoft.com/office/powerpoint/2010/main" val="37475001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55600" y="523439"/>
            <a:ext cx="11150600" cy="3970318"/>
          </a:xfrm>
          <a:prstGeom prst="rect">
            <a:avLst/>
          </a:prstGeom>
        </p:spPr>
        <p:txBody>
          <a:bodyPr wrap="square">
            <a:spAutoFit/>
          </a:bodyPr>
          <a:lstStyle/>
          <a:p>
            <a:r>
              <a:rPr lang="en-US" sz="2800" b="1" dirty="0">
                <a:solidFill>
                  <a:srgbClr val="FF0000"/>
                </a:solidFill>
              </a:rPr>
              <a:t>Love </a:t>
            </a:r>
            <a:r>
              <a:rPr lang="en-US" sz="2800" b="1" dirty="0" smtClean="0">
                <a:solidFill>
                  <a:srgbClr val="FF0000"/>
                </a:solidFill>
              </a:rPr>
              <a:t>marriage</a:t>
            </a:r>
          </a:p>
          <a:p>
            <a:endParaRPr lang="en-US" sz="2800" dirty="0"/>
          </a:p>
          <a:p>
            <a:r>
              <a:rPr lang="en-US" sz="2800" dirty="0"/>
              <a:t>Love and romance are now predominant in the choice of </a:t>
            </a:r>
            <a:r>
              <a:rPr lang="en-US" sz="2800" dirty="0" smtClean="0"/>
              <a:t>mate. Both </a:t>
            </a:r>
            <a:r>
              <a:rPr lang="en-US" sz="2800" dirty="0"/>
              <a:t>boys and girls are now interested in marriages in advanced </a:t>
            </a:r>
            <a:r>
              <a:rPr lang="en-US" sz="2800" dirty="0" smtClean="0"/>
              <a:t>age. They </a:t>
            </a:r>
            <a:r>
              <a:rPr lang="en-US" sz="2800" dirty="0"/>
              <a:t>feel that they get sufficient maturity to decide about their future life and selection of their life </a:t>
            </a:r>
            <a:r>
              <a:rPr lang="en-US" sz="2800" dirty="0" smtClean="0"/>
              <a:t>partner. They, </a:t>
            </a:r>
            <a:r>
              <a:rPr lang="en-US" sz="2800" dirty="0"/>
              <a:t>therefore argue that their choice and word be final in such matters and not those of their parents.</a:t>
            </a:r>
          </a:p>
          <a:p>
            <a:r>
              <a:rPr lang="en-US" sz="2800" dirty="0"/>
              <a:t>The system under which the youngsters themselves select their life partners is called “Love Marriage”.</a:t>
            </a:r>
          </a:p>
        </p:txBody>
      </p:sp>
    </p:spTree>
    <p:extLst>
      <p:ext uri="{BB962C8B-B14F-4D97-AF65-F5344CB8AC3E}">
        <p14:creationId xmlns:p14="http://schemas.microsoft.com/office/powerpoint/2010/main" val="35347044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92100" y="495300"/>
            <a:ext cx="11341100" cy="5262979"/>
          </a:xfrm>
          <a:prstGeom prst="rect">
            <a:avLst/>
          </a:prstGeom>
          <a:noFill/>
        </p:spPr>
        <p:txBody>
          <a:bodyPr wrap="square" rtlCol="0">
            <a:spAutoFit/>
          </a:bodyPr>
          <a:lstStyle/>
          <a:p>
            <a:r>
              <a:rPr lang="en-US" sz="2800" b="1" dirty="0" smtClean="0">
                <a:solidFill>
                  <a:srgbClr val="FF0000"/>
                </a:solidFill>
              </a:rPr>
              <a:t>Probationary Marriage.</a:t>
            </a:r>
          </a:p>
          <a:p>
            <a:endParaRPr lang="en-US" sz="2800" b="1" dirty="0" smtClean="0">
              <a:solidFill>
                <a:srgbClr val="FF0000"/>
              </a:solidFill>
            </a:endParaRPr>
          </a:p>
          <a:p>
            <a:r>
              <a:rPr lang="en-US" sz="2800" dirty="0" smtClean="0"/>
              <a:t>In some cases parents arrange a marriage and take parties concerned into confidence or the boys and girl themselves agree to marry  and take the parents into confidence. But before the marriage is solemnized, the boy comes and stay with the girl at her residence. During this stay both are given maximum socially allowed freedom. They are thus provide with an opportunity to mix to fully understand and appreciate each other’s feelings, viewpoints, strong and weal spots and after they have fully understand each other’s compatibility, marriage is solemnized. In case however, proposed marriage  does not materialize the boy pays reasonable compensation to the girl for  his stay and goes away.</a:t>
            </a:r>
            <a:endParaRPr lang="en-US" sz="2800" dirty="0"/>
          </a:p>
        </p:txBody>
      </p:sp>
    </p:spTree>
    <p:extLst>
      <p:ext uri="{BB962C8B-B14F-4D97-AF65-F5344CB8AC3E}">
        <p14:creationId xmlns:p14="http://schemas.microsoft.com/office/powerpoint/2010/main" val="33573799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73100" y="634137"/>
            <a:ext cx="11036300" cy="5016758"/>
          </a:xfrm>
          <a:prstGeom prst="rect">
            <a:avLst/>
          </a:prstGeom>
        </p:spPr>
        <p:txBody>
          <a:bodyPr wrap="square">
            <a:spAutoFit/>
          </a:bodyPr>
          <a:lstStyle/>
          <a:p>
            <a:r>
              <a:rPr lang="en-US" sz="4000" dirty="0"/>
              <a:t>What social factors </a:t>
            </a:r>
            <a:r>
              <a:rPr lang="en-US" sz="4000" dirty="0" smtClean="0"/>
              <a:t>play role </a:t>
            </a:r>
            <a:r>
              <a:rPr lang="en-US" sz="4000" dirty="0"/>
              <a:t>into the mate selection process?</a:t>
            </a:r>
          </a:p>
          <a:p>
            <a:r>
              <a:rPr lang="en-US" sz="4000" dirty="0"/>
              <a:t>Mate selection in the social world is an interesting area of study among social scientists and sociologists. Mate selection is embedded with factors such as social background, race, </a:t>
            </a:r>
            <a:r>
              <a:rPr lang="en-US" sz="4000" dirty="0" smtClean="0"/>
              <a:t>color, </a:t>
            </a:r>
            <a:r>
              <a:rPr lang="en-US" sz="4000" dirty="0"/>
              <a:t>status, political ideology, traditions and customs, religious rules, and other aspects.</a:t>
            </a:r>
          </a:p>
        </p:txBody>
      </p:sp>
    </p:spTree>
    <p:extLst>
      <p:ext uri="{BB962C8B-B14F-4D97-AF65-F5344CB8AC3E}">
        <p14:creationId xmlns:p14="http://schemas.microsoft.com/office/powerpoint/2010/main" val="25038100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909527" y="2751435"/>
            <a:ext cx="2643673" cy="923330"/>
          </a:xfrm>
          <a:prstGeom prst="rect">
            <a:avLst/>
          </a:prstGeom>
          <a:noFill/>
        </p:spPr>
        <p:txBody>
          <a:bodyPr wrap="none" lIns="91440" tIns="45720" rIns="91440" bIns="45720">
            <a:spAutoFit/>
          </a:bodyPr>
          <a:lstStyle/>
          <a:p>
            <a:pPr algn="ctr"/>
            <a:r>
              <a:rPr lang="en-US" sz="5400" b="1" cap="none" spc="0" dirty="0" smtClean="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rPr>
              <a:t> The End</a:t>
            </a:r>
            <a:endParaRPr lang="en-US" sz="5400" b="1" cap="none" spc="0" dirty="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endParaRPr>
          </a:p>
        </p:txBody>
      </p:sp>
    </p:spTree>
    <p:extLst>
      <p:ext uri="{BB962C8B-B14F-4D97-AF65-F5344CB8AC3E}">
        <p14:creationId xmlns:p14="http://schemas.microsoft.com/office/powerpoint/2010/main" val="77614162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467</TotalTime>
  <Words>730</Words>
  <Application>Microsoft Office PowerPoint</Application>
  <PresentationFormat>Widescreen</PresentationFormat>
  <Paragraphs>37</Paragraphs>
  <Slides>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Arial</vt:lpstr>
      <vt:lpstr>Calibri</vt:lpstr>
      <vt:lpstr>Calibri Light</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fff</dc:creator>
  <cp:lastModifiedBy>fff</cp:lastModifiedBy>
  <cp:revision>30</cp:revision>
  <dcterms:created xsi:type="dcterms:W3CDTF">2020-06-12T08:49:51Z</dcterms:created>
  <dcterms:modified xsi:type="dcterms:W3CDTF">2020-07-16T16:42:26Z</dcterms:modified>
</cp:coreProperties>
</file>