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70" r:id="rId4"/>
    <p:sldId id="349" r:id="rId5"/>
    <p:sldId id="258" r:id="rId6"/>
    <p:sldId id="342" r:id="rId7"/>
    <p:sldId id="354" r:id="rId8"/>
    <p:sldId id="341" r:id="rId9"/>
    <p:sldId id="351" r:id="rId10"/>
    <p:sldId id="343" r:id="rId11"/>
    <p:sldId id="267" r:id="rId12"/>
    <p:sldId id="268" r:id="rId13"/>
    <p:sldId id="271" r:id="rId14"/>
    <p:sldId id="272" r:id="rId15"/>
    <p:sldId id="355" r:id="rId16"/>
    <p:sldId id="356" r:id="rId17"/>
    <p:sldId id="273" r:id="rId18"/>
    <p:sldId id="269" r:id="rId19"/>
    <p:sldId id="357" r:id="rId20"/>
    <p:sldId id="362" r:id="rId21"/>
    <p:sldId id="360" r:id="rId22"/>
    <p:sldId id="361"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D86"/>
    <a:srgbClr val="9CA5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6057" autoAdjust="0"/>
  </p:normalViewPr>
  <p:slideViewPr>
    <p:cSldViewPr>
      <p:cViewPr>
        <p:scale>
          <a:sx n="70" d="100"/>
          <a:sy n="70" d="100"/>
        </p:scale>
        <p:origin x="-129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B478F-784C-40A3-B0BB-C12F158648B6}" type="datetimeFigureOut">
              <a:rPr lang="en-US" smtClean="0"/>
              <a:pPr/>
              <a:t>5/30/2020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3B05D-BE9F-4301-8CA2-8C96863DC1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ngoresume.com/features/letter-builder.cf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ongoresume.com/features/interview-tips.cf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Job_hunting"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thebalancecareers.com/how-to-set-up-your-email-signature-2061889" TargetMode="External"/><Relationship Id="rId5" Type="http://schemas.openxmlformats.org/officeDocument/2006/relationships/hyperlink" Target="https://en.wikipedia.org/wiki/Cover_letter" TargetMode="External"/><Relationship Id="rId4" Type="http://schemas.openxmlformats.org/officeDocument/2006/relationships/hyperlink" Target="https://en.wikipedia.org/wiki/Curriculum_vita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783B05D-BE9F-4301-8CA2-8C96863DC17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However, for normal business communications, this style is very rarely used.</a:t>
            </a:r>
          </a:p>
          <a:p>
            <a:endParaRPr lang="en-US" dirty="0"/>
          </a:p>
        </p:txBody>
      </p:sp>
      <p:sp>
        <p:nvSpPr>
          <p:cNvPr id="4" name="Slide Number Placeholder 3"/>
          <p:cNvSpPr>
            <a:spLocks noGrp="1"/>
          </p:cNvSpPr>
          <p:nvPr>
            <p:ph type="sldNum" sz="quarter" idx="10"/>
          </p:nvPr>
        </p:nvSpPr>
        <p:spPr/>
        <p:txBody>
          <a:bodyPr/>
          <a:lstStyle/>
          <a:p>
            <a:fld id="{E783B05D-BE9F-4301-8CA2-8C96863DC172}"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Unless the person is a close associate, never use just the first name; use 'Dear Mr. Jones', 'Dear Sir/Madam' (if name/s unknown), or title of person if known, 'Dear Prof. Jones'. Always use a formal greeting for a business letter.</a:t>
            </a:r>
            <a:endParaRPr lang="en-US" dirty="0"/>
          </a:p>
        </p:txBody>
      </p:sp>
      <p:sp>
        <p:nvSpPr>
          <p:cNvPr id="4" name="Slide Number Placeholder 3"/>
          <p:cNvSpPr>
            <a:spLocks noGrp="1"/>
          </p:cNvSpPr>
          <p:nvPr>
            <p:ph type="sldNum" sz="quarter" idx="10"/>
          </p:nvPr>
        </p:nvSpPr>
        <p:spPr/>
        <p:txBody>
          <a:bodyPr/>
          <a:lstStyle/>
          <a:p>
            <a:fld id="{E783B05D-BE9F-4301-8CA2-8C96863DC172}"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kern="1200" dirty="0" smtClean="0">
                <a:solidFill>
                  <a:schemeClr val="tx1"/>
                </a:solidFill>
                <a:latin typeface="+mn-lt"/>
                <a:ea typeface="+mn-ea"/>
                <a:cs typeface="+mn-cs"/>
              </a:rPr>
              <a:t>You probably think the greeting of </a:t>
            </a:r>
            <a:r>
              <a:rPr lang="en-US" sz="1200" b="0" i="0" u="sng" kern="1200" dirty="0" smtClean="0">
                <a:solidFill>
                  <a:schemeClr val="tx1"/>
                </a:solidFill>
                <a:latin typeface="+mn-lt"/>
                <a:ea typeface="+mn-ea"/>
                <a:cs typeface="+mn-cs"/>
                <a:hlinkClick r:id="rId3"/>
              </a:rPr>
              <a:t>your cover letter</a:t>
            </a:r>
            <a:r>
              <a:rPr lang="en-US" sz="1200" b="0" i="0" kern="1200" dirty="0" smtClean="0">
                <a:solidFill>
                  <a:schemeClr val="tx1"/>
                </a:solidFill>
                <a:latin typeface="+mn-lt"/>
                <a:ea typeface="+mn-ea"/>
                <a:cs typeface="+mn-cs"/>
              </a:rPr>
              <a:t> (the "Dear..." line) is pretty simple. After all, it has only four little parts:  the Dear, the Title (Mr., Ms., Dr., etc.), the Last Name, and the Colon [:]. How can you screw that up?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Ah, we have our ways. In fact, there are at least five common mistakes people make in their cover letter greetings, any of which might affect their chances of getting an </a:t>
            </a:r>
            <a:r>
              <a:rPr lang="en-US" sz="1200" b="0" i="0" u="sng" kern="1200" dirty="0" smtClean="0">
                <a:solidFill>
                  <a:schemeClr val="tx1"/>
                </a:solidFill>
                <a:latin typeface="+mn-lt"/>
                <a:ea typeface="+mn-ea"/>
                <a:cs typeface="+mn-cs"/>
                <a:hlinkClick r:id="rId4"/>
              </a:rPr>
              <a:t>interview</a:t>
            </a:r>
            <a:r>
              <a:rPr lang="en-US" sz="1200" b="0" i="0" kern="1200" dirty="0" smtClean="0">
                <a:solidFill>
                  <a:schemeClr val="tx1"/>
                </a:solidFill>
                <a:latin typeface="+mn-lt"/>
                <a:ea typeface="+mn-ea"/>
                <a:cs typeface="+mn-cs"/>
              </a:rPr>
              <a:t>. Are you guilty of any of these?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Mistake #1:  </a:t>
            </a:r>
            <a:r>
              <a:rPr lang="en-US" sz="1200" b="1" i="0" kern="1200" dirty="0" smtClean="0">
                <a:solidFill>
                  <a:schemeClr val="tx1"/>
                </a:solidFill>
                <a:latin typeface="+mn-lt"/>
                <a:ea typeface="+mn-ea"/>
                <a:cs typeface="+mn-cs"/>
              </a:rPr>
              <a:t>Dear Miss </a:t>
            </a:r>
            <a:r>
              <a:rPr lang="en-US" sz="1200" b="1" i="0" kern="1200" dirty="0" err="1" smtClean="0">
                <a:solidFill>
                  <a:schemeClr val="tx1"/>
                </a:solidFill>
                <a:latin typeface="+mn-lt"/>
                <a:ea typeface="+mn-ea"/>
                <a:cs typeface="+mn-cs"/>
              </a:rPr>
              <a:t>DeVille</a:t>
            </a:r>
            <a:r>
              <a:rPr lang="en-US" sz="1200" b="1" i="0" kern="1200" dirty="0" smtClean="0">
                <a:solidFill>
                  <a:schemeClr val="tx1"/>
                </a:solidFill>
                <a:latin typeface="+mn-lt"/>
                <a:ea typeface="+mn-ea"/>
                <a:cs typeface="+mn-cs"/>
              </a:rPr>
              <a:t>:</a:t>
            </a:r>
            <a:br>
              <a:rPr lang="en-US" sz="1200" b="1"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
            </a:r>
            <a:br>
              <a:rPr lang="en-US" sz="1200" b="0" i="1"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Should be:    </a:t>
            </a:r>
            <a:r>
              <a:rPr lang="en-US" sz="1200" b="1" i="0" kern="1200" dirty="0" smtClean="0">
                <a:solidFill>
                  <a:schemeClr val="tx1"/>
                </a:solidFill>
                <a:latin typeface="+mn-lt"/>
                <a:ea typeface="+mn-ea"/>
                <a:cs typeface="+mn-cs"/>
              </a:rPr>
              <a:t>Dear Ms. </a:t>
            </a:r>
            <a:r>
              <a:rPr lang="en-US" sz="1200" b="1" i="0" kern="1200" dirty="0" err="1" smtClean="0">
                <a:solidFill>
                  <a:schemeClr val="tx1"/>
                </a:solidFill>
                <a:latin typeface="+mn-lt"/>
                <a:ea typeface="+mn-ea"/>
                <a:cs typeface="+mn-cs"/>
              </a:rPr>
              <a:t>DeVille</a:t>
            </a:r>
            <a:r>
              <a:rPr lang="en-US" sz="1200" b="1" i="0" kern="1200" dirty="0" smtClean="0">
                <a:solidFill>
                  <a:schemeClr val="tx1"/>
                </a:solidFill>
                <a:latin typeface="+mn-lt"/>
                <a:ea typeface="+mn-ea"/>
                <a:cs typeface="+mn-cs"/>
              </a:rPr>
              <a:t>:</a:t>
            </a:r>
            <a:br>
              <a:rPr lang="en-US" sz="1200" b="1"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1" kern="1200" dirty="0" smtClean="0">
                <a:solidFill>
                  <a:schemeClr val="tx1"/>
                </a:solidFill>
                <a:latin typeface="+mn-lt"/>
                <a:ea typeface="+mn-ea"/>
                <a:cs typeface="+mn-cs"/>
              </a:rPr>
              <a:t>WHY?</a:t>
            </a:r>
            <a:r>
              <a:rPr lang="en-US" sz="1200" b="0" i="0" kern="1200" dirty="0" smtClean="0">
                <a:solidFill>
                  <a:schemeClr val="tx1"/>
                </a:solidFill>
                <a:latin typeface="+mn-lt"/>
                <a:ea typeface="+mn-ea"/>
                <a:cs typeface="+mn-cs"/>
              </a:rPr>
              <a:t>  "Miss" and "Mrs." are archaic in business settings, because marital status is irrelevant. "Ms." is the business-appropriate way to address a woman – unless of course she’s earned a title such as Dr., Rev., Sgt., or Prof. Be sure to use Ms. (pronounced "</a:t>
            </a:r>
            <a:r>
              <a:rPr lang="en-US" sz="1200" b="0" i="1" kern="1200" dirty="0" err="1" smtClean="0">
                <a:solidFill>
                  <a:schemeClr val="tx1"/>
                </a:solidFill>
                <a:latin typeface="+mn-lt"/>
                <a:ea typeface="+mn-ea"/>
                <a:cs typeface="+mn-cs"/>
              </a:rPr>
              <a:t>miz</a:t>
            </a:r>
            <a:r>
              <a:rPr lang="en-US" sz="1200" b="0" i="1" kern="120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when speaking, too.</a:t>
            </a:r>
          </a:p>
          <a:p>
            <a:r>
              <a:rPr lang="en-US" sz="1200" b="0" i="1" kern="1200" dirty="0" smtClean="0">
                <a:solidFill>
                  <a:schemeClr val="tx1"/>
                </a:solidFill>
                <a:latin typeface="+mn-lt"/>
                <a:ea typeface="+mn-ea"/>
                <a:cs typeface="+mn-cs"/>
              </a:rPr>
              <a:t>Mistake #2:  </a:t>
            </a:r>
            <a:r>
              <a:rPr lang="en-US" sz="1200" b="1" i="0" kern="1200" dirty="0" smtClean="0">
                <a:solidFill>
                  <a:schemeClr val="tx1"/>
                </a:solidFill>
                <a:latin typeface="+mn-lt"/>
                <a:ea typeface="+mn-ea"/>
                <a:cs typeface="+mn-cs"/>
              </a:rPr>
              <a:t>To Whom It May Concern:</a:t>
            </a:r>
            <a:br>
              <a:rPr lang="en-US" sz="1200" b="1"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Should be:    </a:t>
            </a:r>
            <a:r>
              <a:rPr lang="en-US" sz="1200" b="1" i="0" kern="1200" dirty="0" smtClean="0">
                <a:solidFill>
                  <a:schemeClr val="tx1"/>
                </a:solidFill>
                <a:latin typeface="+mn-lt"/>
                <a:ea typeface="+mn-ea"/>
                <a:cs typeface="+mn-cs"/>
              </a:rPr>
              <a:t>Dear Mr. or Ms. </a:t>
            </a:r>
            <a:r>
              <a:rPr lang="en-US" sz="1200" b="1" i="0" kern="1200" dirty="0" err="1" smtClean="0">
                <a:solidFill>
                  <a:schemeClr val="tx1"/>
                </a:solidFill>
                <a:latin typeface="+mn-lt"/>
                <a:ea typeface="+mn-ea"/>
                <a:cs typeface="+mn-cs"/>
              </a:rPr>
              <a:t>Lastname</a:t>
            </a:r>
            <a:r>
              <a:rPr lang="en-US" sz="1200" b="1" i="0" kern="1200" dirty="0" smtClean="0">
                <a:solidFill>
                  <a:schemeClr val="tx1"/>
                </a:solidFill>
                <a:latin typeface="+mn-lt"/>
                <a:ea typeface="+mn-ea"/>
                <a:cs typeface="+mn-cs"/>
              </a:rPr>
              <a:t>:</a:t>
            </a:r>
            <a:br>
              <a:rPr lang="en-US" sz="1200" b="1"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1" i="1" kern="1200" dirty="0" smtClean="0">
                <a:solidFill>
                  <a:schemeClr val="tx1"/>
                </a:solidFill>
                <a:latin typeface="+mn-lt"/>
                <a:ea typeface="+mn-ea"/>
                <a:cs typeface="+mn-cs"/>
              </a:rPr>
              <a:t>WHY?</a:t>
            </a:r>
            <a:r>
              <a:rPr lang="en-US" sz="1200" b="0" i="0" kern="1200" dirty="0" smtClean="0">
                <a:solidFill>
                  <a:schemeClr val="tx1"/>
                </a:solidFill>
                <a:latin typeface="+mn-lt"/>
                <a:ea typeface="+mn-ea"/>
                <a:cs typeface="+mn-cs"/>
              </a:rPr>
              <a:t>  "To Whom It May Concern" just sounds lazy and form-</a:t>
            </a:r>
            <a:r>
              <a:rPr lang="en-US" sz="1200" b="0" i="0" kern="1200" dirty="0" err="1" smtClean="0">
                <a:solidFill>
                  <a:schemeClr val="tx1"/>
                </a:solidFill>
                <a:latin typeface="+mn-lt"/>
                <a:ea typeface="+mn-ea"/>
                <a:cs typeface="+mn-cs"/>
              </a:rPr>
              <a:t>letterish</a:t>
            </a:r>
            <a:r>
              <a:rPr lang="en-US" sz="1200" b="0" i="0" kern="1200" dirty="0" smtClean="0">
                <a:solidFill>
                  <a:schemeClr val="tx1"/>
                </a:solidFill>
                <a:latin typeface="+mn-lt"/>
                <a:ea typeface="+mn-ea"/>
                <a:cs typeface="+mn-cs"/>
              </a:rPr>
              <a:t>. Check the company web site or make a phone call to find out who "Whom" is. Be the one who takes the extra step. It demonstrates your attention to detail.</a:t>
            </a:r>
          </a:p>
          <a:p>
            <a:r>
              <a:rPr lang="en-US" sz="1200" b="0" i="1" kern="1200" dirty="0" smtClean="0">
                <a:solidFill>
                  <a:schemeClr val="tx1"/>
                </a:solidFill>
                <a:latin typeface="+mn-lt"/>
                <a:ea typeface="+mn-ea"/>
                <a:cs typeface="+mn-cs"/>
              </a:rPr>
              <a:t>Mistake #3.</a:t>
            </a:r>
            <a:r>
              <a:rPr lang="en-US" sz="1200" b="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 Dear Sir or Madam:</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Should be:    </a:t>
            </a:r>
            <a:r>
              <a:rPr lang="en-US" sz="1200" b="1" i="0" kern="1200" dirty="0" smtClean="0">
                <a:solidFill>
                  <a:schemeClr val="tx1"/>
                </a:solidFill>
                <a:latin typeface="+mn-lt"/>
                <a:ea typeface="+mn-ea"/>
                <a:cs typeface="+mn-cs"/>
              </a:rPr>
              <a:t>Dear Mr. or Ms. </a:t>
            </a:r>
            <a:r>
              <a:rPr lang="en-US" sz="1200" b="1" i="0" kern="1200" dirty="0" err="1" smtClean="0">
                <a:solidFill>
                  <a:schemeClr val="tx1"/>
                </a:solidFill>
                <a:latin typeface="+mn-lt"/>
                <a:ea typeface="+mn-ea"/>
                <a:cs typeface="+mn-cs"/>
              </a:rPr>
              <a:t>Lastname</a:t>
            </a:r>
            <a:r>
              <a:rPr lang="en-US" sz="1200" b="1"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WHY?</a:t>
            </a:r>
            <a:r>
              <a:rPr lang="en-US" sz="1200" b="0" i="0" kern="1200" dirty="0" smtClean="0">
                <a:solidFill>
                  <a:schemeClr val="tx1"/>
                </a:solidFill>
                <a:latin typeface="+mn-lt"/>
                <a:ea typeface="+mn-ea"/>
                <a:cs typeface="+mn-cs"/>
              </a:rPr>
              <a:t>  Let’s see… "Dear Sir or Madam" is dated, stuffy, awkward, and has the same problem as "Whom." (And don’t EVEN get me started if you try just </a:t>
            </a:r>
            <a:r>
              <a:rPr lang="en-US" sz="1200" b="0" i="1" kern="1200" dirty="0" smtClean="0">
                <a:solidFill>
                  <a:schemeClr val="tx1"/>
                </a:solidFill>
                <a:latin typeface="+mn-lt"/>
                <a:ea typeface="+mn-ea"/>
                <a:cs typeface="+mn-cs"/>
              </a:rPr>
              <a:t>Dear Sir</a:t>
            </a:r>
            <a:r>
              <a:rPr lang="en-US" sz="1200" b="0" i="0" kern="1200" dirty="0" smtClean="0">
                <a:solidFill>
                  <a:schemeClr val="tx1"/>
                </a:solidFill>
                <a:latin typeface="+mn-lt"/>
                <a:ea typeface="+mn-ea"/>
                <a:cs typeface="+mn-cs"/>
              </a:rPr>
              <a:t>.) Get a name! If you really, truly can’t find the hiring party’s name, use their job title. It’s (marginally) better to say Dear Marketing Manager than Dear Sir or Madam.</a:t>
            </a:r>
          </a:p>
          <a:p>
            <a:r>
              <a:rPr lang="en-US" sz="1200" b="0" i="1" kern="1200" dirty="0" smtClean="0">
                <a:solidFill>
                  <a:schemeClr val="tx1"/>
                </a:solidFill>
                <a:latin typeface="+mn-lt"/>
                <a:ea typeface="+mn-ea"/>
                <a:cs typeface="+mn-cs"/>
              </a:rPr>
              <a:t>Mistake #4.  </a:t>
            </a:r>
            <a:r>
              <a:rPr lang="en-US" sz="1200" b="1" i="0" kern="1200" dirty="0" smtClean="0">
                <a:solidFill>
                  <a:schemeClr val="tx1"/>
                </a:solidFill>
                <a:latin typeface="+mn-lt"/>
                <a:ea typeface="+mn-ea"/>
                <a:cs typeface="+mn-cs"/>
              </a:rPr>
              <a:t>Dear Steve,</a:t>
            </a:r>
            <a:br>
              <a:rPr lang="en-US" sz="1200" b="1"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Should be:    </a:t>
            </a:r>
            <a:r>
              <a:rPr lang="en-US" sz="1200" b="1" i="0" kern="1200" dirty="0" smtClean="0">
                <a:solidFill>
                  <a:schemeClr val="tx1"/>
                </a:solidFill>
                <a:latin typeface="+mn-lt"/>
                <a:ea typeface="+mn-ea"/>
                <a:cs typeface="+mn-cs"/>
              </a:rPr>
              <a:t>Dear Mr. </a:t>
            </a:r>
            <a:r>
              <a:rPr lang="en-US" sz="1200" b="1" i="0" kern="1200" dirty="0" err="1" smtClean="0">
                <a:solidFill>
                  <a:schemeClr val="tx1"/>
                </a:solidFill>
                <a:latin typeface="+mn-lt"/>
                <a:ea typeface="+mn-ea"/>
                <a:cs typeface="+mn-cs"/>
              </a:rPr>
              <a:t>Lastname</a:t>
            </a:r>
            <a:r>
              <a:rPr lang="en-US" sz="1200" b="1" i="0" kern="1200" dirty="0" smtClean="0">
                <a:solidFill>
                  <a:schemeClr val="tx1"/>
                </a:solidFill>
                <a:latin typeface="+mn-lt"/>
                <a:ea typeface="+mn-ea"/>
                <a:cs typeface="+mn-cs"/>
              </a:rPr>
              <a:t>:</a:t>
            </a:r>
            <a:endParaRPr lang="en-US" sz="1200" b="0" i="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WHY?</a:t>
            </a:r>
            <a:r>
              <a:rPr lang="en-US" sz="1200" b="0" i="0" kern="1200" dirty="0" smtClean="0">
                <a:solidFill>
                  <a:schemeClr val="tx1"/>
                </a:solidFill>
                <a:latin typeface="+mn-lt"/>
                <a:ea typeface="+mn-ea"/>
                <a:cs typeface="+mn-cs"/>
              </a:rPr>
              <a:t>  First names are too informal, unless you and "Steve" have already been corresponding and he has clearly set the standard of using first names only. A cover letter is a formal piece of business correspondence, so keep it formal until you've established a relationship. Many workplaces today are informal, and it's typical to move quickly to a first-name basis, but let "Steve" be the one to decide when.</a:t>
            </a:r>
          </a:p>
          <a:p>
            <a:r>
              <a:rPr lang="en-US" sz="1200" b="0" i="1" kern="1200" dirty="0" smtClean="0">
                <a:solidFill>
                  <a:schemeClr val="tx1"/>
                </a:solidFill>
                <a:latin typeface="+mn-lt"/>
                <a:ea typeface="+mn-ea"/>
                <a:cs typeface="+mn-cs"/>
              </a:rPr>
              <a:t>Mistake #5.   </a:t>
            </a:r>
            <a:r>
              <a:rPr lang="en-US" sz="1200" b="1" i="0" kern="1200" dirty="0" smtClean="0">
                <a:solidFill>
                  <a:schemeClr val="tx1"/>
                </a:solidFill>
                <a:latin typeface="+mn-lt"/>
                <a:ea typeface="+mn-ea"/>
                <a:cs typeface="+mn-cs"/>
              </a:rPr>
              <a:t>Dear Mr. Radcliff:</a:t>
            </a:r>
            <a:br>
              <a:rPr lang="en-US" sz="1200" b="1"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
            </a:r>
            <a:br>
              <a:rPr lang="en-US" sz="1200" b="1" i="0" kern="1200" dirty="0" smtClean="0">
                <a:solidFill>
                  <a:schemeClr val="tx1"/>
                </a:solidFill>
                <a:latin typeface="+mn-lt"/>
                <a:ea typeface="+mn-ea"/>
                <a:cs typeface="+mn-cs"/>
              </a:rPr>
            </a:br>
            <a:r>
              <a:rPr lang="en-US" sz="1200" b="0" i="1" kern="1200" dirty="0" smtClean="0">
                <a:solidFill>
                  <a:schemeClr val="tx1"/>
                </a:solidFill>
                <a:latin typeface="+mn-lt"/>
                <a:ea typeface="+mn-ea"/>
                <a:cs typeface="+mn-cs"/>
              </a:rPr>
              <a:t>Should be:    </a:t>
            </a:r>
            <a:r>
              <a:rPr lang="en-US" sz="1200" b="0" i="0" kern="1200" dirty="0" smtClean="0">
                <a:solidFill>
                  <a:schemeClr val="tx1"/>
                </a:solidFill>
                <a:latin typeface="+mn-lt"/>
                <a:ea typeface="+mn-ea"/>
                <a:cs typeface="+mn-cs"/>
              </a:rPr>
              <a:t>Wait a minute... this looks fine, right?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1" i="0" kern="1200" dirty="0" smtClean="0">
                <a:solidFill>
                  <a:schemeClr val="tx1"/>
                </a:solidFill>
                <a:latin typeface="+mn-lt"/>
                <a:ea typeface="+mn-ea"/>
                <a:cs typeface="+mn-cs"/>
              </a:rPr>
              <a:t>WRONG!</a:t>
            </a:r>
            <a:r>
              <a:rPr lang="en-US" sz="1200" b="0" i="0" kern="1200" dirty="0" smtClean="0">
                <a:solidFill>
                  <a:schemeClr val="tx1"/>
                </a:solidFill>
                <a:latin typeface="+mn-lt"/>
                <a:ea typeface="+mn-ea"/>
                <a:cs typeface="+mn-cs"/>
              </a:rPr>
              <a:t> It </a:t>
            </a:r>
            <a:r>
              <a:rPr lang="en-US" sz="1200" b="0" i="1" kern="1200" dirty="0" smtClean="0">
                <a:solidFill>
                  <a:schemeClr val="tx1"/>
                </a:solidFill>
                <a:latin typeface="+mn-lt"/>
                <a:ea typeface="+mn-ea"/>
                <a:cs typeface="+mn-cs"/>
              </a:rPr>
              <a:t>would</a:t>
            </a:r>
            <a:r>
              <a:rPr lang="en-US" sz="1200" b="0" i="0" kern="1200" dirty="0" smtClean="0">
                <a:solidFill>
                  <a:schemeClr val="tx1"/>
                </a:solidFill>
                <a:latin typeface="+mn-lt"/>
                <a:ea typeface="+mn-ea"/>
                <a:cs typeface="+mn-cs"/>
              </a:rPr>
              <a:t> be fine, except the guy’s name is </a:t>
            </a:r>
            <a:r>
              <a:rPr lang="en-US" sz="1200" b="1" i="0" kern="1200" dirty="0" smtClean="0">
                <a:solidFill>
                  <a:schemeClr val="tx1"/>
                </a:solidFill>
                <a:latin typeface="+mn-lt"/>
                <a:ea typeface="+mn-ea"/>
                <a:cs typeface="+mn-cs"/>
              </a:rPr>
              <a:t>Radcliffe with an “e.”</a:t>
            </a:r>
            <a:r>
              <a:rPr lang="en-US" sz="1200" b="0" i="0" kern="1200" dirty="0" smtClean="0">
                <a:solidFill>
                  <a:schemeClr val="tx1"/>
                </a:solidFill>
                <a:latin typeface="+mn-lt"/>
                <a:ea typeface="+mn-ea"/>
                <a:cs typeface="+mn-cs"/>
              </a:rPr>
              <a:t> Some folks might not notice a typo like </a:t>
            </a:r>
            <a:r>
              <a:rPr lang="en-US" sz="1200" b="0" i="1" kern="1200" dirty="0" smtClean="0">
                <a:solidFill>
                  <a:schemeClr val="tx1"/>
                </a:solidFill>
                <a:latin typeface="+mn-lt"/>
                <a:ea typeface="+mn-ea"/>
                <a:cs typeface="+mn-cs"/>
              </a:rPr>
              <a:t>manger</a:t>
            </a:r>
            <a:r>
              <a:rPr lang="en-US" sz="1200" b="0" i="0" kern="1200" dirty="0" smtClean="0">
                <a:solidFill>
                  <a:schemeClr val="tx1"/>
                </a:solidFill>
                <a:latin typeface="+mn-lt"/>
                <a:ea typeface="+mn-ea"/>
                <a:cs typeface="+mn-cs"/>
              </a:rPr>
              <a:t> instead of </a:t>
            </a:r>
            <a:r>
              <a:rPr lang="en-US" sz="1200" b="0" i="1" kern="1200" dirty="0" smtClean="0">
                <a:solidFill>
                  <a:schemeClr val="tx1"/>
                </a:solidFill>
                <a:latin typeface="+mn-lt"/>
                <a:ea typeface="+mn-ea"/>
                <a:cs typeface="+mn-cs"/>
              </a:rPr>
              <a:t>manager</a:t>
            </a:r>
            <a:r>
              <a:rPr lang="en-US" sz="1200" b="0" i="0" kern="1200" dirty="0" smtClean="0">
                <a:solidFill>
                  <a:schemeClr val="tx1"/>
                </a:solidFill>
                <a:latin typeface="+mn-lt"/>
                <a:ea typeface="+mn-ea"/>
                <a:cs typeface="+mn-cs"/>
              </a:rPr>
              <a:t> (though most will), and hardly anybody will get miffed about a comma instead of a colon. But </a:t>
            </a:r>
            <a:r>
              <a:rPr lang="en-US" sz="1200" b="0" i="1" kern="1200" dirty="0" smtClean="0">
                <a:solidFill>
                  <a:schemeClr val="tx1"/>
                </a:solidFill>
                <a:latin typeface="+mn-lt"/>
                <a:ea typeface="+mn-ea"/>
                <a:cs typeface="+mn-cs"/>
              </a:rPr>
              <a:t>everybody</a:t>
            </a:r>
            <a:r>
              <a:rPr lang="en-US" sz="1200" b="0" i="0" kern="1200" dirty="0" smtClean="0">
                <a:solidFill>
                  <a:schemeClr val="tx1"/>
                </a:solidFill>
                <a:latin typeface="+mn-lt"/>
                <a:ea typeface="+mn-ea"/>
                <a:cs typeface="+mn-cs"/>
              </a:rPr>
              <a:t> knows when their name is misspelled. Proofread, proofread, proofread — especially the recipient's name.</a:t>
            </a:r>
          </a:p>
          <a:p>
            <a:r>
              <a:rPr lang="en-US" sz="1200" b="1" i="0" kern="1200" dirty="0" smtClean="0">
                <a:solidFill>
                  <a:schemeClr val="tx1"/>
                </a:solidFill>
                <a:latin typeface="+mn-lt"/>
                <a:ea typeface="+mn-ea"/>
                <a:cs typeface="+mn-cs"/>
              </a:rPr>
              <a:t>Summary</a:t>
            </a:r>
            <a:br>
              <a:rPr lang="en-US" sz="1200" b="1"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In your cover letter greeting...</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DO use this format:  Dear Mr./Ms./Dr. </a:t>
            </a:r>
            <a:r>
              <a:rPr lang="en-US" sz="1200" b="0" i="0" kern="1200" dirty="0" err="1" smtClean="0">
                <a:solidFill>
                  <a:schemeClr val="tx1"/>
                </a:solidFill>
                <a:latin typeface="+mn-lt"/>
                <a:ea typeface="+mn-ea"/>
                <a:cs typeface="+mn-cs"/>
              </a:rPr>
              <a:t>Lastname</a:t>
            </a:r>
            <a:r>
              <a:rPr lang="en-US" sz="1200" b="0" i="0" kern="1200" dirty="0" smtClean="0">
                <a:solidFill>
                  <a:schemeClr val="tx1"/>
                </a:solidFill>
                <a:latin typeface="+mn-lt"/>
                <a:ea typeface="+mn-ea"/>
                <a:cs typeface="+mn-cs"/>
              </a:rPr>
              <a:t>:</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DON'T address women as Miss or Mrs.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DON'T use a generic or gender-specific greeting (find a name).</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DON'T use first names unless the employer sets the precedent.</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DON'T misspell anyone's name!</a:t>
            </a:r>
          </a:p>
          <a:p>
            <a:endParaRPr lang="en-US" dirty="0"/>
          </a:p>
        </p:txBody>
      </p:sp>
      <p:sp>
        <p:nvSpPr>
          <p:cNvPr id="4" name="Slide Number Placeholder 3"/>
          <p:cNvSpPr>
            <a:spLocks noGrp="1"/>
          </p:cNvSpPr>
          <p:nvPr>
            <p:ph type="sldNum" sz="quarter" idx="10"/>
          </p:nvPr>
        </p:nvSpPr>
        <p:spPr/>
        <p:txBody>
          <a:bodyPr/>
          <a:lstStyle/>
          <a:p>
            <a:fld id="{E783B05D-BE9F-4301-8CA2-8C96863DC172}"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complimentary close you choose depends on how formal the correspondence is and how well you know the person you’re writing to.</a:t>
            </a:r>
          </a:p>
          <a:p>
            <a:r>
              <a:rPr lang="en-US" sz="1200" b="0" i="0" kern="1200" dirty="0" smtClean="0">
                <a:solidFill>
                  <a:schemeClr val="tx1"/>
                </a:solidFill>
                <a:latin typeface="+mn-lt"/>
                <a:ea typeface="+mn-ea"/>
                <a:cs typeface="+mn-cs"/>
              </a:rPr>
              <a:t>“Sincerely,” “Yours truly” and “Cordially” work well for most forms of correspondence.</a:t>
            </a:r>
          </a:p>
          <a:p>
            <a:r>
              <a:rPr lang="en-US" sz="1200" b="0" i="0" kern="1200" dirty="0" smtClean="0">
                <a:solidFill>
                  <a:schemeClr val="tx1"/>
                </a:solidFill>
                <a:latin typeface="+mn-lt"/>
                <a:ea typeface="+mn-ea"/>
                <a:cs typeface="+mn-cs"/>
              </a:rPr>
              <a:t>However, if you know the reader well and the tone of the message calls for a more personal ending (for example, an email to congratulate a colleague on a promotion), you could use “Best wishes,” “Regards,” or “Warmest regards.”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83B05D-BE9F-4301-8CA2-8C96863DC172}"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hlinkClick r:id="rId3" tooltip="Job hunting"/>
              </a:rPr>
              <a:t>Job seekers</a:t>
            </a:r>
            <a:r>
              <a:rPr lang="en-US" sz="1200" b="0" i="0" kern="1200" dirty="0" smtClean="0">
                <a:solidFill>
                  <a:schemeClr val="tx1"/>
                </a:solidFill>
                <a:latin typeface="+mn-lt"/>
                <a:ea typeface="+mn-ea"/>
                <a:cs typeface="+mn-cs"/>
              </a:rPr>
              <a:t> frequently send a cover letter along with their </a:t>
            </a:r>
            <a:r>
              <a:rPr lang="en-US" sz="1200" b="0" i="0" u="none" strike="noStrike" kern="1200" dirty="0" smtClean="0">
                <a:solidFill>
                  <a:schemeClr val="tx1"/>
                </a:solidFill>
                <a:latin typeface="+mn-lt"/>
                <a:ea typeface="+mn-ea"/>
                <a:cs typeface="+mn-cs"/>
                <a:hlinkClick r:id="rId4" tooltip="Curriculum vitae"/>
              </a:rPr>
              <a:t>curriculum vitae</a:t>
            </a:r>
            <a:r>
              <a:rPr lang="en-US" sz="1200" b="0" i="0" kern="1200" dirty="0" smtClean="0">
                <a:solidFill>
                  <a:schemeClr val="tx1"/>
                </a:solidFill>
                <a:latin typeface="+mn-lt"/>
                <a:ea typeface="+mn-ea"/>
                <a:cs typeface="+mn-cs"/>
              </a:rPr>
              <a:t> or applications for employment as a way of introducing themselves to potential employers and explaining their suitability for the desired positions.</a:t>
            </a:r>
            <a:r>
              <a:rPr lang="en-US" sz="1200" b="0" i="0" u="none" strike="noStrike" kern="1200" baseline="30000" dirty="0" smtClean="0">
                <a:solidFill>
                  <a:schemeClr val="tx1"/>
                </a:solidFill>
                <a:latin typeface="+mn-lt"/>
                <a:ea typeface="+mn-ea"/>
                <a:cs typeface="+mn-cs"/>
                <a:hlinkClick r:id="rId5"/>
              </a:rPr>
              <a:t>[2]</a:t>
            </a:r>
            <a:r>
              <a:rPr lang="en-US" sz="1200" b="0" i="0" kern="1200" dirty="0" smtClean="0">
                <a:solidFill>
                  <a:schemeClr val="tx1"/>
                </a:solidFill>
                <a:latin typeface="+mn-lt"/>
                <a:ea typeface="+mn-ea"/>
                <a:cs typeface="+mn-cs"/>
              </a:rPr>
              <a:t>Employers may look for individualized and thoughtfully written cover letters as one method of screening out applicants who are not sufficiently interested in their positions or who lack necessary basic skills.</a:t>
            </a:r>
            <a:r>
              <a:rPr lang="en-US" sz="1200" b="0" i="0" u="none" strike="noStrike" kern="1200" baseline="30000" dirty="0" smtClean="0">
                <a:solidFill>
                  <a:schemeClr val="tx1"/>
                </a:solidFill>
                <a:latin typeface="+mn-lt"/>
                <a:ea typeface="+mn-ea"/>
                <a:cs typeface="+mn-cs"/>
                <a:hlinkClick r:id="rId5"/>
              </a:rPr>
              <a:t>[1]</a:t>
            </a:r>
            <a:r>
              <a:rPr lang="en-US" sz="1200" b="0" i="0" kern="1200" dirty="0" smtClean="0">
                <a:solidFill>
                  <a:schemeClr val="tx1"/>
                </a:solidFill>
                <a:latin typeface="+mn-lt"/>
                <a:ea typeface="+mn-ea"/>
                <a:cs typeface="+mn-cs"/>
              </a:rPr>
              <a:t> Cover letters are typically categorized according to two purposes:</a:t>
            </a:r>
          </a:p>
          <a:p>
            <a:r>
              <a:rPr lang="en-US" sz="1200" b="0" i="0" kern="1200" dirty="0" smtClean="0">
                <a:solidFill>
                  <a:schemeClr val="tx1"/>
                </a:solidFill>
                <a:latin typeface="+mn-lt"/>
                <a:ea typeface="+mn-ea"/>
                <a:cs typeface="+mn-cs"/>
              </a:rPr>
              <a:t>applying for a specific, advertised opening (“letter of application”)</a:t>
            </a:r>
          </a:p>
          <a:p>
            <a:r>
              <a:rPr lang="en-US" sz="1200" b="0" i="0" kern="1200" dirty="0" smtClean="0">
                <a:solidFill>
                  <a:schemeClr val="tx1"/>
                </a:solidFill>
                <a:latin typeface="+mn-lt"/>
                <a:ea typeface="+mn-ea"/>
                <a:cs typeface="+mn-cs"/>
              </a:rPr>
              <a:t>expressing interest in an organization when the job seeker is uncertain whether there are current openings (“letter of inquiry”) </a:t>
            </a:r>
            <a:r>
              <a:rPr lang="en-US" sz="1200" b="0" i="0" u="none" strike="noStrike" kern="1200" baseline="30000" dirty="0" smtClean="0">
                <a:solidFill>
                  <a:schemeClr val="tx1"/>
                </a:solidFill>
                <a:latin typeface="+mn-lt"/>
                <a:ea typeface="+mn-ea"/>
                <a:cs typeface="+mn-cs"/>
                <a:hlinkClick r:id="rId5"/>
              </a:rPr>
              <a:t>[3]</a:t>
            </a:r>
            <a:endParaRPr lang="en-US" sz="1200" b="0" i="0" u="none" strike="noStrike" kern="1200" baseline="30000" dirty="0" smtClean="0">
              <a:solidFill>
                <a:schemeClr val="tx1"/>
              </a:solidFill>
              <a:latin typeface="+mn-lt"/>
              <a:ea typeface="+mn-ea"/>
              <a:cs typeface="+mn-cs"/>
            </a:endParaRPr>
          </a:p>
          <a:p>
            <a:endParaRPr lang="en-US" sz="1200" b="0" i="0" u="none" strike="noStrike" kern="1200" baseline="30000" dirty="0" smtClean="0">
              <a:solidFill>
                <a:schemeClr val="tx1"/>
              </a:solidFill>
              <a:latin typeface="+mn-lt"/>
              <a:ea typeface="+mn-ea"/>
              <a:cs typeface="+mn-cs"/>
            </a:endParaRPr>
          </a:p>
          <a:p>
            <a:endParaRPr lang="en-US" sz="1200" b="0" i="0" u="none" strike="noStrike" kern="1200" baseline="300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Your Signature</a:t>
            </a:r>
          </a:p>
          <a:p>
            <a:r>
              <a:rPr lang="en-US" sz="1200" b="0" i="0" kern="1200" dirty="0" smtClean="0">
                <a:solidFill>
                  <a:schemeClr val="tx1"/>
                </a:solidFill>
                <a:latin typeface="+mn-lt"/>
                <a:ea typeface="+mn-ea"/>
                <a:cs typeface="+mn-cs"/>
              </a:rPr>
              <a:t>Beneath your letter closing, include your signature. If this is a physical letter, first sign your name in pen, and then include your typed signature below. If this is an email letter, simply include your typed signature below your sendoff.</a:t>
            </a:r>
          </a:p>
          <a:p>
            <a:r>
              <a:rPr lang="en-US" sz="1200" b="0" i="0" kern="1200" dirty="0" smtClean="0">
                <a:solidFill>
                  <a:schemeClr val="tx1"/>
                </a:solidFill>
                <a:latin typeface="+mn-lt"/>
                <a:ea typeface="+mn-ea"/>
                <a:cs typeface="+mn-cs"/>
              </a:rPr>
              <a:t>It is also important to include your contact information in your letter. If this is a physical letter, your contact information will be at the top of the letter. However, if this is an email, </a:t>
            </a:r>
            <a:r>
              <a:rPr lang="en-US" sz="1200" b="0" i="0" u="none" strike="noStrike" kern="1200" dirty="0" smtClean="0">
                <a:solidFill>
                  <a:schemeClr val="tx1"/>
                </a:solidFill>
                <a:latin typeface="+mn-lt"/>
                <a:ea typeface="+mn-ea"/>
                <a:cs typeface="+mn-cs"/>
                <a:hlinkClick r:id="rId6"/>
              </a:rPr>
              <a:t>include that information beneath your typed signature</a:t>
            </a:r>
            <a:r>
              <a:rPr lang="en-US" sz="1200" b="0" i="0" kern="1200" dirty="0" smtClean="0">
                <a:solidFill>
                  <a:schemeClr val="tx1"/>
                </a:solidFill>
                <a:latin typeface="+mn-lt"/>
                <a:ea typeface="+mn-ea"/>
                <a:cs typeface="+mn-cs"/>
              </a:rPr>
              <a:t>. This will allow the recipient to respond to you easily.</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83B05D-BE9F-4301-8CA2-8C96863DC17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smtClean="0">
                <a:solidFill>
                  <a:schemeClr val="bg1"/>
                </a:solidFill>
                <a:latin typeface="Times New Roman" pitchFamily="18" charset="0"/>
                <a:cs typeface="Times New Roman" pitchFamily="18" charset="0"/>
              </a:rPr>
              <a:t>Letter</a:t>
            </a:r>
            <a:endParaRPr lang="en-US"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r="4225" b="2381"/>
          <a:stretch>
            <a:fillRect/>
          </a:stretch>
        </p:blipFill>
        <p:spPr bwMode="auto">
          <a:xfrm>
            <a:off x="228600" y="228600"/>
            <a:ext cx="5029200" cy="6248400"/>
          </a:xfrm>
          <a:prstGeom prst="rect">
            <a:avLst/>
          </a:prstGeom>
          <a:noFill/>
          <a:ln w="9525">
            <a:noFill/>
            <a:miter lim="800000"/>
            <a:headEnd/>
            <a:tailEnd/>
          </a:ln>
        </p:spPr>
      </p:pic>
      <p:sp>
        <p:nvSpPr>
          <p:cNvPr id="5" name="Rectangle 4"/>
          <p:cNvSpPr/>
          <p:nvPr/>
        </p:nvSpPr>
        <p:spPr>
          <a:xfrm>
            <a:off x="5410200" y="885885"/>
            <a:ext cx="3581400" cy="4524315"/>
          </a:xfrm>
          <a:prstGeom prst="rect">
            <a:avLst/>
          </a:prstGeom>
        </p:spPr>
        <p:txBody>
          <a:bodyPr wrap="square">
            <a:spAutoFit/>
          </a:bodyPr>
          <a:lstStyle/>
          <a:p>
            <a:r>
              <a:rPr lang="en-US" sz="2400" b="1" i="1" dirty="0" smtClean="0">
                <a:latin typeface="Times New Roman" pitchFamily="18" charset="0"/>
                <a:cs typeface="Times New Roman" pitchFamily="18" charset="0"/>
              </a:rPr>
              <a:t>Modified Block style:</a:t>
            </a:r>
          </a:p>
          <a:p>
            <a:pPr>
              <a:buNone/>
            </a:pPr>
            <a:r>
              <a:rPr lang="en-US" sz="2400" dirty="0" smtClean="0">
                <a:latin typeface="Times New Roman" pitchFamily="18" charset="0"/>
                <a:cs typeface="Times New Roman" pitchFamily="18" charset="0"/>
              </a:rPr>
              <a:t>In this style we usually put all text aligned to the left margin, except for the author's address, date, and complimentary closing. </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All paragraphs we write in a modified block style are not indented. The author's address, date, and closing begin at the center.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ESSENTIAL PARTS OF A LETTER:</a:t>
            </a:r>
            <a:br>
              <a:rPr lang="en-US" b="1" i="1" dirty="0" smtClean="0"/>
            </a:br>
            <a:endParaRPr lang="en-US" dirty="0"/>
          </a:p>
        </p:txBody>
      </p:sp>
      <p:sp>
        <p:nvSpPr>
          <p:cNvPr id="3" name="Content Placeholder 2"/>
          <p:cNvSpPr>
            <a:spLocks noGrp="1"/>
          </p:cNvSpPr>
          <p:nvPr>
            <p:ph idx="1"/>
          </p:nvPr>
        </p:nvSpPr>
        <p:spPr/>
        <p:txBody>
          <a:bodyPr>
            <a:normAutofit/>
          </a:bodyPr>
          <a:lstStyle/>
          <a:p>
            <a:r>
              <a:rPr lang="en-US" b="1" dirty="0" smtClean="0"/>
              <a:t>1. Letterhead</a:t>
            </a:r>
          </a:p>
          <a:p>
            <a:r>
              <a:rPr lang="en-US" b="1" dirty="0" smtClean="0"/>
              <a:t>2. The date of the letter</a:t>
            </a:r>
          </a:p>
          <a:p>
            <a:r>
              <a:rPr lang="en-US" b="1" dirty="0" smtClean="0"/>
              <a:t>3. The Inside Address</a:t>
            </a:r>
          </a:p>
          <a:p>
            <a:r>
              <a:rPr lang="en-US" b="1" dirty="0" smtClean="0"/>
              <a:t>4. The Greeting / Salutation</a:t>
            </a:r>
          </a:p>
          <a:p>
            <a:r>
              <a:rPr lang="en-US" b="1" dirty="0" smtClean="0"/>
              <a:t>5. The Body</a:t>
            </a:r>
          </a:p>
          <a:p>
            <a:r>
              <a:rPr lang="en-US" b="1" dirty="0" smtClean="0"/>
              <a:t>6. The Complimentary Close</a:t>
            </a:r>
          </a:p>
          <a:p>
            <a:r>
              <a:rPr lang="en-US" b="1" dirty="0" smtClean="0"/>
              <a:t>7. Signature and Writer’s identification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2875" y="228600"/>
            <a:ext cx="8848725" cy="6400800"/>
            <a:chOff x="142875" y="228600"/>
            <a:chExt cx="8848725" cy="6400800"/>
          </a:xfrm>
        </p:grpSpPr>
        <p:grpSp>
          <p:nvGrpSpPr>
            <p:cNvPr id="5" name="Group 4"/>
            <p:cNvGrpSpPr/>
            <p:nvPr/>
          </p:nvGrpSpPr>
          <p:grpSpPr>
            <a:xfrm>
              <a:off x="142875" y="228600"/>
              <a:ext cx="8848725" cy="6400800"/>
              <a:chOff x="142875" y="228600"/>
              <a:chExt cx="8848725" cy="6400800"/>
            </a:xfrm>
          </p:grpSpPr>
          <p:pic>
            <p:nvPicPr>
              <p:cNvPr id="3074" name="Picture 2"/>
              <p:cNvPicPr>
                <a:picLocks noChangeAspect="1" noChangeArrowheads="1"/>
              </p:cNvPicPr>
              <p:nvPr/>
            </p:nvPicPr>
            <p:blipFill>
              <a:blip r:embed="rId2" cstate="print"/>
              <a:srcRect b="8235"/>
              <a:stretch>
                <a:fillRect/>
              </a:stretch>
            </p:blipFill>
            <p:spPr bwMode="auto">
              <a:xfrm>
                <a:off x="142875" y="228600"/>
                <a:ext cx="8848725" cy="6400800"/>
              </a:xfrm>
              <a:prstGeom prst="rect">
                <a:avLst/>
              </a:prstGeom>
              <a:noFill/>
              <a:ln w="9525">
                <a:noFill/>
                <a:miter lim="800000"/>
                <a:headEnd/>
                <a:tailEnd/>
              </a:ln>
            </p:spPr>
          </p:pic>
          <p:sp>
            <p:nvSpPr>
              <p:cNvPr id="3" name="Rectangle 2"/>
              <p:cNvSpPr/>
              <p:nvPr/>
            </p:nvSpPr>
            <p:spPr>
              <a:xfrm>
                <a:off x="152400" y="3429000"/>
                <a:ext cx="2057400" cy="304800"/>
              </a:xfrm>
              <a:prstGeom prst="rect">
                <a:avLst/>
              </a:prstGeom>
              <a:solidFill>
                <a:srgbClr val="B4AD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048000" y="3352800"/>
              <a:ext cx="21336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1"/>
                  </a:solidFill>
                </a:l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4267200" cy="5867400"/>
          </a:xfrm>
        </p:spPr>
        <p:txBody>
          <a:bodyPr>
            <a:normAutofit/>
          </a:bodyPr>
          <a:lstStyle/>
          <a:p>
            <a:r>
              <a:rPr lang="en-US" b="1" dirty="0" smtClean="0"/>
              <a:t>The Heading—consists of the name </a:t>
            </a:r>
            <a:r>
              <a:rPr lang="en-US" dirty="0" smtClean="0"/>
              <a:t>of the firm or the individual and the address. These are the essentials for a printed letterhead.</a:t>
            </a:r>
          </a:p>
          <a:p>
            <a:endParaRPr lang="en-US" dirty="0" smtClean="0"/>
          </a:p>
          <a:p>
            <a:r>
              <a:rPr lang="en-US" b="1" dirty="0" smtClean="0"/>
              <a:t>The Date Line—consists of the </a:t>
            </a:r>
            <a:r>
              <a:rPr lang="en-US" dirty="0" smtClean="0"/>
              <a:t>month, the day of the month, and the year.</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876800" y="609600"/>
            <a:ext cx="3895725" cy="3000375"/>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6324600" y="4343400"/>
            <a:ext cx="1951892"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5029200" cy="6096000"/>
          </a:xfrm>
        </p:spPr>
        <p:txBody>
          <a:bodyPr>
            <a:normAutofit fontScale="92500" lnSpcReduction="10000"/>
          </a:bodyPr>
          <a:lstStyle/>
          <a:p>
            <a:r>
              <a:rPr lang="en-US" b="1" dirty="0" smtClean="0"/>
              <a:t>The Inside Address</a:t>
            </a:r>
          </a:p>
          <a:p>
            <a:pPr>
              <a:buNone/>
            </a:pPr>
            <a:r>
              <a:rPr lang="en-US" dirty="0" smtClean="0"/>
              <a:t>– Consists of the name and address of the person or the firm to whom the letter is written.</a:t>
            </a:r>
          </a:p>
          <a:p>
            <a:pPr>
              <a:buNone/>
            </a:pPr>
            <a:endParaRPr lang="en-US" dirty="0" smtClean="0"/>
          </a:p>
          <a:p>
            <a:r>
              <a:rPr lang="en-US" sz="3100" b="1" dirty="0" smtClean="0"/>
              <a:t>Salutation</a:t>
            </a:r>
          </a:p>
          <a:p>
            <a:pPr>
              <a:buNone/>
            </a:pPr>
            <a:r>
              <a:rPr lang="en-US" dirty="0" smtClean="0"/>
              <a:t> Begin with </a:t>
            </a:r>
            <a:r>
              <a:rPr lang="en-US" i="1" dirty="0" smtClean="0"/>
              <a:t>Dear:</a:t>
            </a:r>
          </a:p>
          <a:p>
            <a:pPr>
              <a:buNone/>
            </a:pPr>
            <a:r>
              <a:rPr lang="en-US" dirty="0" smtClean="0"/>
              <a:t>–Use Mr. or Ms. before the receiver’s Name.</a:t>
            </a:r>
          </a:p>
          <a:p>
            <a:pPr>
              <a:buNone/>
            </a:pPr>
            <a:r>
              <a:rPr lang="en-US" dirty="0" smtClean="0"/>
              <a:t>–Use </a:t>
            </a:r>
            <a:r>
              <a:rPr lang="en-US" i="1" dirty="0" smtClean="0"/>
              <a:t>Dear followed by </a:t>
            </a:r>
            <a:r>
              <a:rPr lang="en-US" dirty="0" smtClean="0"/>
              <a:t>an appropriate title, such as </a:t>
            </a:r>
            <a:r>
              <a:rPr lang="en-US" i="1" dirty="0" smtClean="0"/>
              <a:t>Customer Service Department or Sales Manager.</a:t>
            </a:r>
          </a:p>
          <a:p>
            <a:pPr>
              <a:buNone/>
            </a:pPr>
            <a:r>
              <a:rPr lang="en-US" dirty="0" smtClean="0"/>
              <a:t>–Use </a:t>
            </a:r>
            <a:r>
              <a:rPr lang="en-US" i="1" dirty="0" smtClean="0"/>
              <a:t>Dear Sir or Madam or Ladies and  gentlemen. Include BOTH </a:t>
            </a:r>
            <a:r>
              <a:rPr lang="en-US" dirty="0" smtClean="0"/>
              <a:t>genders for a general audience.</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5410200" y="228600"/>
            <a:ext cx="3733800" cy="3429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514975" y="4572000"/>
            <a:ext cx="3552825" cy="1066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a:bodyPr>
          <a:lstStyle/>
          <a:p>
            <a:pPr>
              <a:buFont typeface="Wingdings" pitchFamily="2" charset="2"/>
              <a:buChar char="ü"/>
            </a:pPr>
            <a:r>
              <a:rPr lang="en-US" sz="2400" dirty="0" smtClean="0"/>
              <a:t>  DON'T address women as Miss or Mrs. </a:t>
            </a:r>
          </a:p>
          <a:p>
            <a:r>
              <a:rPr lang="en-US" sz="2400" i="1" dirty="0" smtClean="0"/>
              <a:t>Mistake #1:  </a:t>
            </a:r>
            <a:r>
              <a:rPr lang="en-US" sz="2400" b="1" dirty="0" smtClean="0"/>
              <a:t>Dear Miss </a:t>
            </a:r>
            <a:r>
              <a:rPr lang="en-US" sz="2400" b="1" dirty="0" err="1" smtClean="0"/>
              <a:t>DeVille</a:t>
            </a:r>
            <a:r>
              <a:rPr lang="en-US" sz="2400" b="1" dirty="0" smtClean="0"/>
              <a:t>:</a:t>
            </a:r>
            <a:r>
              <a:rPr lang="en-US" sz="2400" i="1" dirty="0" smtClean="0"/>
              <a:t/>
            </a:r>
            <a:br>
              <a:rPr lang="en-US" sz="2400" i="1" dirty="0" smtClean="0"/>
            </a:br>
            <a:r>
              <a:rPr lang="en-US" sz="2400" i="1" dirty="0" smtClean="0"/>
              <a:t>Should be:    </a:t>
            </a:r>
            <a:r>
              <a:rPr lang="en-US" sz="2400" b="1" dirty="0" smtClean="0"/>
              <a:t>Dear Ms. </a:t>
            </a:r>
            <a:r>
              <a:rPr lang="en-US" sz="2400" b="1" dirty="0" err="1" smtClean="0"/>
              <a:t>DeVille</a:t>
            </a:r>
            <a:r>
              <a:rPr lang="en-US" sz="2400" b="1" dirty="0" smtClean="0"/>
              <a:t>:</a:t>
            </a:r>
            <a:br>
              <a:rPr lang="en-US" sz="2400" b="1" dirty="0" smtClean="0"/>
            </a:br>
            <a:r>
              <a:rPr lang="en-US" sz="2400" b="1" dirty="0" smtClean="0"/>
              <a:t> </a:t>
            </a:r>
            <a:endParaRPr lang="en-US" sz="2400" dirty="0" smtClean="0"/>
          </a:p>
          <a:p>
            <a:pPr>
              <a:buFont typeface="Wingdings" pitchFamily="2" charset="2"/>
              <a:buChar char="ü"/>
            </a:pPr>
            <a:r>
              <a:rPr lang="en-US" sz="2400" dirty="0" smtClean="0"/>
              <a:t>  DON'T use a generic greeting (find a name).</a:t>
            </a:r>
          </a:p>
          <a:p>
            <a:r>
              <a:rPr lang="en-US" sz="2400" i="1" dirty="0" smtClean="0"/>
              <a:t>Mistake #2:  </a:t>
            </a:r>
            <a:r>
              <a:rPr lang="en-US" sz="2400" b="1" dirty="0" smtClean="0"/>
              <a:t>To Whom It May Concern:</a:t>
            </a:r>
            <a:br>
              <a:rPr lang="en-US" sz="2400" b="1" dirty="0" smtClean="0"/>
            </a:br>
            <a:r>
              <a:rPr lang="en-US" sz="2400" i="1" dirty="0" smtClean="0"/>
              <a:t>Should be:    </a:t>
            </a:r>
            <a:r>
              <a:rPr lang="en-US" sz="2400" b="1" dirty="0" smtClean="0"/>
              <a:t>Dear Mr. or Ms. </a:t>
            </a:r>
            <a:r>
              <a:rPr lang="en-US" sz="2400" b="1" dirty="0" err="1" smtClean="0"/>
              <a:t>Lastname</a:t>
            </a:r>
            <a:r>
              <a:rPr lang="en-US" sz="2400" b="1" dirty="0" smtClean="0"/>
              <a:t>: </a:t>
            </a:r>
            <a:endParaRPr lang="en-US" sz="2400" dirty="0" smtClean="0"/>
          </a:p>
          <a:p>
            <a:endParaRPr lang="en-US" sz="2400" dirty="0" smtClean="0"/>
          </a:p>
          <a:p>
            <a:pPr>
              <a:buFont typeface="Wingdings" pitchFamily="2" charset="2"/>
              <a:buChar char="ü"/>
            </a:pPr>
            <a:r>
              <a:rPr lang="en-US" sz="2400" dirty="0" smtClean="0"/>
              <a:t> DON'T use first names unless the employer sets the precedent.</a:t>
            </a:r>
          </a:p>
          <a:p>
            <a:r>
              <a:rPr lang="en-US" sz="2400" i="1" dirty="0" smtClean="0"/>
              <a:t>Mistake </a:t>
            </a:r>
            <a:r>
              <a:rPr lang="en-US" sz="2400" i="1" dirty="0" smtClean="0"/>
              <a:t>#3.</a:t>
            </a:r>
            <a:r>
              <a:rPr lang="en-US" sz="2400" i="1" dirty="0" smtClean="0"/>
              <a:t>  </a:t>
            </a:r>
            <a:r>
              <a:rPr lang="en-US" sz="2400" b="1" dirty="0" smtClean="0"/>
              <a:t>Dear Steve,</a:t>
            </a:r>
            <a:br>
              <a:rPr lang="en-US" sz="2400" b="1" dirty="0" smtClean="0"/>
            </a:br>
            <a:r>
              <a:rPr lang="en-US" sz="2400" i="1" dirty="0" smtClean="0"/>
              <a:t>Should be:    </a:t>
            </a:r>
            <a:r>
              <a:rPr lang="en-US" sz="2400" b="1" dirty="0" smtClean="0"/>
              <a:t>Dear Mr. </a:t>
            </a:r>
            <a:r>
              <a:rPr lang="en-US" sz="2400" b="1" dirty="0" err="1" smtClean="0"/>
              <a:t>Lastname</a:t>
            </a:r>
            <a:r>
              <a:rPr lang="en-US" sz="2400" b="1" dirty="0" smtClean="0"/>
              <a:t>:</a:t>
            </a:r>
          </a:p>
          <a:p>
            <a:endParaRPr lang="en-US"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Autofit/>
          </a:bodyPr>
          <a:lstStyle/>
          <a:p>
            <a:endParaRPr lang="en-US" sz="2400" i="1" dirty="0" smtClean="0"/>
          </a:p>
          <a:p>
            <a:pPr>
              <a:buFont typeface="Wingdings" pitchFamily="2" charset="2"/>
              <a:buChar char="ü"/>
            </a:pPr>
            <a:r>
              <a:rPr lang="en-US" sz="2400" dirty="0" smtClean="0"/>
              <a:t>Get a name! If you really, can’t find the hiring party’s name, use their job title. It’s (marginally) better to say Dear Marketing Manager than Dear Sir or Madam.</a:t>
            </a:r>
            <a:endParaRPr lang="en-US" sz="2400" i="1" dirty="0" smtClean="0"/>
          </a:p>
          <a:p>
            <a:r>
              <a:rPr lang="en-US" sz="2400" i="1" dirty="0" smtClean="0"/>
              <a:t>Mistake </a:t>
            </a:r>
            <a:r>
              <a:rPr lang="en-US" sz="2400" i="1" dirty="0" smtClean="0"/>
              <a:t>#4.</a:t>
            </a:r>
            <a:r>
              <a:rPr lang="en-US" sz="2400" dirty="0" smtClean="0"/>
              <a:t> </a:t>
            </a:r>
            <a:r>
              <a:rPr lang="en-US" sz="2400" b="1" dirty="0" smtClean="0"/>
              <a:t> Dear Sir or Madam:</a:t>
            </a:r>
            <a:r>
              <a:rPr lang="en-US" sz="2400" dirty="0" smtClean="0"/>
              <a:t/>
            </a:r>
            <a:br>
              <a:rPr lang="en-US" sz="2400" dirty="0" smtClean="0"/>
            </a:br>
            <a:r>
              <a:rPr lang="en-US" sz="2400" i="1" dirty="0" smtClean="0"/>
              <a:t>Should be:    </a:t>
            </a:r>
            <a:r>
              <a:rPr lang="en-US" sz="2400" b="1" dirty="0" smtClean="0"/>
              <a:t>Dear Marketing Manager: </a:t>
            </a:r>
          </a:p>
          <a:p>
            <a:endParaRPr lang="en-US" sz="2400" b="1" dirty="0" smtClean="0"/>
          </a:p>
          <a:p>
            <a:pPr>
              <a:buFont typeface="Wingdings" pitchFamily="2" charset="2"/>
              <a:buChar char="ü"/>
            </a:pPr>
            <a:r>
              <a:rPr lang="en-US" sz="2400" dirty="0" smtClean="0"/>
              <a:t> DON'T misspell anyone's name!</a:t>
            </a:r>
          </a:p>
          <a:p>
            <a:r>
              <a:rPr lang="en-US" sz="2400" i="1" dirty="0" smtClean="0"/>
              <a:t>Mistake #5.   </a:t>
            </a:r>
            <a:r>
              <a:rPr lang="en-US" sz="2400" b="1" dirty="0" smtClean="0"/>
              <a:t>Dear Mr. Radcliff:</a:t>
            </a:r>
            <a:br>
              <a:rPr lang="en-US" sz="2400" b="1" dirty="0" smtClean="0"/>
            </a:br>
            <a:r>
              <a:rPr lang="en-US" sz="2400" i="1" dirty="0" smtClean="0"/>
              <a:t>Should be:    </a:t>
            </a:r>
            <a:r>
              <a:rPr lang="en-US" sz="2400" dirty="0" smtClean="0"/>
              <a:t>Wait a minute... this looks fine, right? </a:t>
            </a:r>
            <a:br>
              <a:rPr lang="en-US" sz="2400" dirty="0" smtClean="0"/>
            </a:br>
            <a:endParaRPr lang="en-US" sz="2400" dirty="0" smtClean="0"/>
          </a:p>
          <a:p>
            <a:pPr>
              <a:buFont typeface="Wingdings" pitchFamily="2" charset="2"/>
              <a:buChar char="ü"/>
            </a:pPr>
            <a:r>
              <a:rPr lang="en-US" sz="2400" dirty="0" smtClean="0"/>
              <a:t> DO use this format:  Dear Mr./Ms./Dr. </a:t>
            </a:r>
            <a:r>
              <a:rPr lang="en-US" sz="2400" dirty="0" err="1" smtClean="0"/>
              <a:t>Lastname</a:t>
            </a:r>
            <a:r>
              <a:rPr lang="en-US" sz="2400" dirty="0" smtClean="0"/>
              <a:t>:</a:t>
            </a:r>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1600200"/>
          </a:xfrm>
        </p:spPr>
        <p:txBody>
          <a:bodyPr>
            <a:normAutofit/>
          </a:bodyPr>
          <a:lstStyle/>
          <a:p>
            <a:r>
              <a:rPr lang="en-US" sz="2400" b="1" dirty="0" smtClean="0"/>
              <a:t>The Subject Line—enables the </a:t>
            </a:r>
            <a:r>
              <a:rPr lang="en-US" sz="2400" dirty="0" smtClean="0"/>
              <a:t>reader to know at a glance what the letter is about. It may be placed in various positions (sometimes above the inside address).</a:t>
            </a:r>
          </a:p>
          <a:p>
            <a:endParaRPr lang="en-US" sz="2400" dirty="0" smtClean="0"/>
          </a:p>
          <a:p>
            <a:endParaRPr lang="en-US" sz="2400" dirty="0" smtClean="0"/>
          </a:p>
          <a:p>
            <a:endParaRPr lang="en-US" sz="2400" dirty="0"/>
          </a:p>
        </p:txBody>
      </p:sp>
      <p:pic>
        <p:nvPicPr>
          <p:cNvPr id="6146" name="Picture 2"/>
          <p:cNvPicPr>
            <a:picLocks noChangeAspect="1" noChangeArrowheads="1"/>
          </p:cNvPicPr>
          <p:nvPr/>
        </p:nvPicPr>
        <p:blipFill>
          <a:blip r:embed="rId2" cstate="print"/>
          <a:srcRect/>
          <a:stretch>
            <a:fillRect/>
          </a:stretch>
        </p:blipFill>
        <p:spPr bwMode="auto">
          <a:xfrm>
            <a:off x="533400" y="1981200"/>
            <a:ext cx="8153400" cy="685800"/>
          </a:xfrm>
          <a:prstGeom prst="rect">
            <a:avLst/>
          </a:prstGeom>
          <a:noFill/>
          <a:ln w="9525">
            <a:noFill/>
            <a:miter lim="800000"/>
            <a:headEnd/>
            <a:tailEnd/>
          </a:ln>
        </p:spPr>
      </p:pic>
      <p:sp>
        <p:nvSpPr>
          <p:cNvPr id="5" name="Rectangle 4"/>
          <p:cNvSpPr/>
          <p:nvPr/>
        </p:nvSpPr>
        <p:spPr>
          <a:xfrm>
            <a:off x="533400" y="3200400"/>
            <a:ext cx="8229600" cy="1692771"/>
          </a:xfrm>
          <a:prstGeom prst="rect">
            <a:avLst/>
          </a:prstGeom>
        </p:spPr>
        <p:txBody>
          <a:bodyPr wrap="square">
            <a:spAutoFit/>
          </a:bodyPr>
          <a:lstStyle/>
          <a:p>
            <a:pPr>
              <a:buFont typeface="Arial" pitchFamily="34" charset="0"/>
              <a:buChar char="•"/>
            </a:pPr>
            <a:r>
              <a:rPr lang="en-US" sz="2400" b="1" dirty="0" smtClean="0"/>
              <a:t>  Body- </a:t>
            </a:r>
            <a:r>
              <a:rPr lang="en-US" sz="2000" dirty="0" smtClean="0"/>
              <a:t>The body is where you explain why you’re writing. It’s the main part of the business letter. </a:t>
            </a:r>
          </a:p>
          <a:p>
            <a:r>
              <a:rPr lang="en-US" sz="2000" dirty="0" smtClean="0"/>
              <a:t>- Use a new paragraph when you wish to introduce a new idea or element into your letter. Depending on the letter style you choose, paragraphs may be indented. Regardless of format, skip a line between paragraphs</a:t>
            </a:r>
          </a:p>
        </p:txBody>
      </p:sp>
      <p:pic>
        <p:nvPicPr>
          <p:cNvPr id="6147" name="Picture 3"/>
          <p:cNvPicPr>
            <a:picLocks noChangeAspect="1" noChangeArrowheads="1"/>
          </p:cNvPicPr>
          <p:nvPr/>
        </p:nvPicPr>
        <p:blipFill>
          <a:blip r:embed="rId3" cstate="print"/>
          <a:srcRect/>
          <a:stretch>
            <a:fillRect/>
          </a:stretch>
        </p:blipFill>
        <p:spPr bwMode="auto">
          <a:xfrm>
            <a:off x="1066800" y="5257800"/>
            <a:ext cx="6858000" cy="1295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fontScale="92500" lnSpcReduction="20000"/>
          </a:bodyPr>
          <a:lstStyle/>
          <a:p>
            <a:pPr>
              <a:buNone/>
            </a:pPr>
            <a:r>
              <a:rPr lang="en-US" b="1" dirty="0" smtClean="0"/>
              <a:t>Complimentary Close </a:t>
            </a:r>
            <a:r>
              <a:rPr lang="en-US" dirty="0" smtClean="0"/>
              <a:t>-  This short phrase ends your letter but continues to communicate your tone. It is either at the left margin or right edge, depending on the Business Letter Style that you use.</a:t>
            </a:r>
          </a:p>
          <a:p>
            <a:pPr>
              <a:buNone/>
            </a:pPr>
            <a:r>
              <a:rPr lang="en-US" dirty="0" smtClean="0"/>
              <a:t>Choose a letter closing that suits your relationship with the reader, always communicate with courtesy and respect. Follow your closing phrase with a comma.</a:t>
            </a:r>
          </a:p>
          <a:p>
            <a:pPr>
              <a:buNone/>
            </a:pPr>
            <a:endParaRPr lang="en-US" dirty="0" smtClean="0"/>
          </a:p>
          <a:p>
            <a:pPr>
              <a:buNone/>
            </a:pPr>
            <a:r>
              <a:rPr lang="en-US" b="1" dirty="0" smtClean="0"/>
              <a:t>Like: "Dear Sir or Madam" must end "Yours faithfully”.</a:t>
            </a:r>
          </a:p>
          <a:p>
            <a:pPr>
              <a:buNone/>
            </a:pPr>
            <a:endParaRPr lang="en-US" b="1" dirty="0" smtClean="0"/>
          </a:p>
          <a:p>
            <a:r>
              <a:rPr lang="en-US" sz="2800" b="1" dirty="0" smtClean="0"/>
              <a:t>Sincerely, Regards, Yours truly, and Yours sincerely</a:t>
            </a:r>
            <a:r>
              <a:rPr lang="en-US" sz="2800" dirty="0" smtClean="0"/>
              <a:t> - These are the simplest and most useful letter closings to use in a formal business setting.</a:t>
            </a:r>
          </a:p>
          <a:p>
            <a:r>
              <a:rPr lang="en-US" sz="2800" dirty="0" smtClean="0"/>
              <a:t>These are appropriate in almost all instances and are excellent ways to close a cover letter or an inquiry.</a:t>
            </a:r>
          </a:p>
          <a:p>
            <a:pPr>
              <a:buNone/>
            </a:pPr>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2819400" y="228600"/>
            <a:ext cx="2886075" cy="457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r>
              <a:rPr lang="en-US" sz="2400" b="1" dirty="0" smtClean="0"/>
              <a:t>Best regards, Cordially, and Yours respectfully</a:t>
            </a:r>
            <a:r>
              <a:rPr lang="en-US" sz="2400" dirty="0" smtClean="0"/>
              <a:t> - These letter closings fill the need for something slightly more personal. They are appropriate once you have some knowledge of the person to whom you are writing. You may have corresponded via email a few times, had a face-to-face or phone interview, or met at a networking event.</a:t>
            </a:r>
          </a:p>
          <a:p>
            <a:endParaRPr lang="en-US" sz="2400" dirty="0" smtClean="0"/>
          </a:p>
          <a:p>
            <a:r>
              <a:rPr lang="en-US" sz="2400" b="1" dirty="0" smtClean="0"/>
              <a:t>Warm regards, Best wishes, and With appreciation</a:t>
            </a:r>
            <a:r>
              <a:rPr lang="en-US" sz="2400" dirty="0" smtClean="0"/>
              <a:t> - These letter closings are also appropriate once you have some knowledge or connection to the person to whom you are writing. Because they can relate back to the content of the letter, only use these if they make sense with the content of your letter.</a:t>
            </a:r>
          </a:p>
          <a:p>
            <a:endParaRPr lang="en-US" sz="2400" dirty="0" smtClean="0"/>
          </a:p>
          <a:p>
            <a:endParaRPr lang="en-US" sz="2400" dirty="0" smtClean="0"/>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smtClean="0"/>
              <a:t>LETTER</a:t>
            </a:r>
            <a:r>
              <a:rPr lang="en-US" b="1" dirty="0" smtClean="0"/>
              <a:t>:</a:t>
            </a:r>
            <a:br>
              <a:rPr lang="en-US" b="1" dirty="0" smtClean="0"/>
            </a:br>
            <a:endParaRPr lang="en-US" dirty="0"/>
          </a:p>
        </p:txBody>
      </p:sp>
      <p:sp>
        <p:nvSpPr>
          <p:cNvPr id="3" name="Content Placeholder 2"/>
          <p:cNvSpPr>
            <a:spLocks noGrp="1"/>
          </p:cNvSpPr>
          <p:nvPr>
            <p:ph idx="1"/>
          </p:nvPr>
        </p:nvSpPr>
        <p:spPr>
          <a:xfrm>
            <a:off x="457200" y="1066800"/>
            <a:ext cx="8229600" cy="5486400"/>
          </a:xfrm>
        </p:spPr>
        <p:txBody>
          <a:bodyPr>
            <a:normAutofit lnSpcReduction="10000"/>
          </a:bodyPr>
          <a:lstStyle/>
          <a:p>
            <a:pPr>
              <a:buNone/>
            </a:pPr>
            <a:r>
              <a:rPr lang="en-US" dirty="0" smtClean="0"/>
              <a:t>A letter is a written or typed message from one person to another or from one organization to another.</a:t>
            </a:r>
          </a:p>
          <a:p>
            <a:r>
              <a:rPr lang="en-US" b="1" i="1" dirty="0" smtClean="0"/>
              <a:t>Types Of Letters</a:t>
            </a:r>
          </a:p>
          <a:p>
            <a:pPr>
              <a:buNone/>
            </a:pPr>
            <a:r>
              <a:rPr lang="en-US" dirty="0" smtClean="0"/>
              <a:t>There are two basic types of letters.</a:t>
            </a:r>
          </a:p>
          <a:p>
            <a:pPr>
              <a:buNone/>
            </a:pPr>
            <a:r>
              <a:rPr lang="en-US" dirty="0" smtClean="0"/>
              <a:t>    1. Formal Letters</a:t>
            </a:r>
          </a:p>
          <a:p>
            <a:pPr>
              <a:buNone/>
            </a:pPr>
            <a:r>
              <a:rPr lang="en-US" dirty="0" smtClean="0"/>
              <a:t>    2. Informal Letters.</a:t>
            </a:r>
          </a:p>
          <a:p>
            <a:r>
              <a:rPr lang="en-US" b="1" i="1" dirty="0" smtClean="0"/>
              <a:t>Formal Letters </a:t>
            </a:r>
          </a:p>
          <a:p>
            <a:pPr>
              <a:buNone/>
            </a:pPr>
            <a:r>
              <a:rPr lang="en-US" dirty="0" smtClean="0"/>
              <a:t>A formal letter is a letter  written to a business, a college, or any professional that are not considered friends or family. These are also called official letters.</a:t>
            </a:r>
          </a:p>
          <a:p>
            <a:r>
              <a:rPr lang="en-US" b="1" i="1" dirty="0" smtClean="0"/>
              <a:t>Informal Letters:</a:t>
            </a:r>
          </a:p>
          <a:p>
            <a:pPr>
              <a:buNone/>
            </a:pPr>
            <a:r>
              <a:rPr lang="en-US" dirty="0" smtClean="0"/>
              <a:t>An informal letter is a letter written to a friend or family. These are also known as personal letters.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38912"/>
          </a:xfrm>
        </p:spPr>
        <p:txBody>
          <a:bodyPr>
            <a:noAutofit/>
          </a:bodyPr>
          <a:lstStyle/>
          <a:p>
            <a:r>
              <a:rPr lang="en-US" sz="3600" b="1" dirty="0" smtClean="0"/>
              <a:t>More Letter Closing Examples</a:t>
            </a:r>
            <a:endParaRPr lang="en-US" sz="3600" b="1" dirty="0"/>
          </a:p>
        </p:txBody>
      </p:sp>
      <p:sp>
        <p:nvSpPr>
          <p:cNvPr id="3" name="Content Placeholder 2"/>
          <p:cNvSpPr>
            <a:spLocks noGrp="1"/>
          </p:cNvSpPr>
          <p:nvPr>
            <p:ph idx="1"/>
          </p:nvPr>
        </p:nvSpPr>
        <p:spPr>
          <a:xfrm>
            <a:off x="304800" y="914400"/>
            <a:ext cx="8686800" cy="5943600"/>
          </a:xfrm>
        </p:spPr>
        <p:txBody>
          <a:bodyPr>
            <a:normAutofit fontScale="62500" lnSpcReduction="20000"/>
          </a:bodyPr>
          <a:lstStyle/>
          <a:p>
            <a:r>
              <a:rPr lang="en-US" sz="2900" dirty="0" smtClean="0"/>
              <a:t>When you're ending your letter, be sure to choose a letter closing that is appropriate to the topic of your letter and to your personal situation and relationship with the person you are writing to. Here are more examples to choose from.</a:t>
            </a:r>
          </a:p>
          <a:p>
            <a:pPr>
              <a:buNone/>
            </a:pPr>
            <a:endParaRPr lang="en-US" dirty="0" smtClean="0"/>
          </a:p>
          <a:p>
            <a:r>
              <a:rPr lang="en-US" sz="3200" dirty="0" smtClean="0"/>
              <a:t>Best,</a:t>
            </a:r>
          </a:p>
          <a:p>
            <a:r>
              <a:rPr lang="en-US" sz="3200" dirty="0" smtClean="0"/>
              <a:t>Cordially yours,</a:t>
            </a:r>
          </a:p>
          <a:p>
            <a:r>
              <a:rPr lang="en-US" sz="3200" dirty="0" smtClean="0"/>
              <a:t>Fond regards,</a:t>
            </a:r>
          </a:p>
          <a:p>
            <a:r>
              <a:rPr lang="en-US" sz="3200" dirty="0" smtClean="0"/>
              <a:t>In appreciation,</a:t>
            </a:r>
          </a:p>
          <a:p>
            <a:r>
              <a:rPr lang="en-US" sz="3200" dirty="0" smtClean="0"/>
              <a:t>In sympathy,</a:t>
            </a:r>
          </a:p>
          <a:p>
            <a:r>
              <a:rPr lang="en-US" sz="3200" dirty="0" smtClean="0"/>
              <a:t>Kind regards,</a:t>
            </a:r>
          </a:p>
          <a:p>
            <a:r>
              <a:rPr lang="en-US" sz="3200" dirty="0" smtClean="0"/>
              <a:t>Kind thanks,</a:t>
            </a:r>
          </a:p>
          <a:p>
            <a:r>
              <a:rPr lang="en-US" sz="3200" dirty="0" smtClean="0"/>
              <a:t>Kind wishes,</a:t>
            </a:r>
          </a:p>
          <a:p>
            <a:r>
              <a:rPr lang="en-US" sz="3200" dirty="0" smtClean="0"/>
              <a:t>Many thanks,</a:t>
            </a:r>
          </a:p>
          <a:p>
            <a:r>
              <a:rPr lang="en-US" sz="3200" dirty="0" smtClean="0"/>
              <a:t>Regards,</a:t>
            </a:r>
          </a:p>
          <a:p>
            <a:pPr>
              <a:buFont typeface="Arial" pitchFamily="34" charset="0"/>
              <a:buChar char="•"/>
            </a:pPr>
            <a:r>
              <a:rPr lang="en-US" sz="3200" dirty="0" smtClean="0"/>
              <a:t>Yours faithfully,</a:t>
            </a:r>
          </a:p>
          <a:p>
            <a:pPr>
              <a:buFont typeface="Arial" pitchFamily="34" charset="0"/>
              <a:buChar char="•"/>
            </a:pPr>
            <a:r>
              <a:rPr lang="en-US" sz="3200" dirty="0" smtClean="0"/>
              <a:t>Yours sincerely,</a:t>
            </a:r>
          </a:p>
          <a:p>
            <a:pPr>
              <a:buFont typeface="Arial" pitchFamily="34" charset="0"/>
              <a:buChar char="•"/>
            </a:pPr>
            <a:r>
              <a:rPr lang="en-US" sz="3200" dirty="0" smtClean="0"/>
              <a:t>Yours truly,</a:t>
            </a:r>
          </a:p>
          <a:p>
            <a:pPr>
              <a:buNone/>
            </a:pPr>
            <a:r>
              <a:rPr lang="en-US" dirty="0" smtClean="0"/>
              <a:t/>
            </a:r>
            <a:br>
              <a:rPr lang="en-US" dirty="0" smtClean="0"/>
            </a:br>
            <a:endParaRPr lang="en-US" dirty="0"/>
          </a:p>
        </p:txBody>
      </p:sp>
      <p:sp>
        <p:nvSpPr>
          <p:cNvPr id="4" name="Rectangle 3"/>
          <p:cNvSpPr/>
          <p:nvPr/>
        </p:nvSpPr>
        <p:spPr>
          <a:xfrm>
            <a:off x="3124200" y="2438400"/>
            <a:ext cx="2590800"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t>Respectfully,</a:t>
            </a:r>
            <a:br>
              <a:rPr lang="en-US" dirty="0" smtClean="0"/>
            </a:br>
            <a:r>
              <a:rPr lang="en-US" dirty="0" smtClean="0"/>
              <a:t>Respectfully yours,</a:t>
            </a:r>
          </a:p>
          <a:p>
            <a:r>
              <a:rPr lang="en-US" dirty="0" smtClean="0"/>
              <a:t>Sincerely,</a:t>
            </a:r>
            <a:br>
              <a:rPr lang="en-US" dirty="0" smtClean="0"/>
            </a:br>
            <a:r>
              <a:rPr lang="en-US" dirty="0" smtClean="0"/>
              <a:t>Sincerely yours,</a:t>
            </a:r>
          </a:p>
          <a:p>
            <a:r>
              <a:rPr lang="en-US" dirty="0" smtClean="0"/>
              <a:t>Thanks,</a:t>
            </a:r>
          </a:p>
          <a:p>
            <a:r>
              <a:rPr lang="en-US" dirty="0" smtClean="0"/>
              <a:t>Thank you,</a:t>
            </a:r>
          </a:p>
          <a:p>
            <a:r>
              <a:rPr lang="en-US" dirty="0" smtClean="0"/>
              <a:t>Thank you for your assistance in this matter,</a:t>
            </a:r>
          </a:p>
          <a:p>
            <a:r>
              <a:rPr lang="en-US" dirty="0" smtClean="0"/>
              <a:t>Thank you for your consideration,</a:t>
            </a:r>
          </a:p>
          <a:p>
            <a:r>
              <a:rPr lang="en-US" dirty="0" smtClean="0"/>
              <a:t>Thank you for your</a:t>
            </a:r>
          </a:p>
          <a:p>
            <a:pPr>
              <a:buFont typeface="Arial" pitchFamily="34" charset="0"/>
              <a:buChar char="•"/>
            </a:pPr>
            <a:r>
              <a:rPr lang="en-US" dirty="0" smtClean="0"/>
              <a:t>Yours cordially,</a:t>
            </a:r>
          </a:p>
        </p:txBody>
      </p:sp>
      <p:sp>
        <p:nvSpPr>
          <p:cNvPr id="5" name="Rectangle 4"/>
          <p:cNvSpPr/>
          <p:nvPr/>
        </p:nvSpPr>
        <p:spPr>
          <a:xfrm>
            <a:off x="6019800" y="2362200"/>
            <a:ext cx="2590800" cy="36317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recommendation,</a:t>
            </a:r>
          </a:p>
          <a:p>
            <a:r>
              <a:rPr lang="en-US" sz="1600" dirty="0" smtClean="0"/>
              <a:t>Thank you for your time,</a:t>
            </a:r>
          </a:p>
          <a:p>
            <a:pPr>
              <a:buFont typeface="Arial" pitchFamily="34" charset="0"/>
              <a:buChar char="•"/>
            </a:pPr>
            <a:r>
              <a:rPr lang="en-US" dirty="0" smtClean="0"/>
              <a:t>Warm regards,</a:t>
            </a:r>
          </a:p>
          <a:p>
            <a:pPr>
              <a:buFont typeface="Arial" pitchFamily="34" charset="0"/>
              <a:buChar char="•"/>
            </a:pPr>
            <a:r>
              <a:rPr lang="en-US" dirty="0" smtClean="0"/>
              <a:t>Warm wishes, </a:t>
            </a:r>
          </a:p>
          <a:p>
            <a:pPr>
              <a:buFont typeface="Arial" pitchFamily="34" charset="0"/>
              <a:buChar char="•"/>
            </a:pPr>
            <a:r>
              <a:rPr lang="en-US" dirty="0" smtClean="0"/>
              <a:t>Warmly,</a:t>
            </a:r>
          </a:p>
          <a:p>
            <a:pPr>
              <a:buFont typeface="Arial" pitchFamily="34" charset="0"/>
              <a:buChar char="•"/>
            </a:pPr>
            <a:r>
              <a:rPr lang="en-US" dirty="0" smtClean="0"/>
              <a:t>With appreciation,</a:t>
            </a:r>
          </a:p>
          <a:p>
            <a:pPr>
              <a:buFont typeface="Arial" pitchFamily="34" charset="0"/>
              <a:buChar char="•"/>
            </a:pPr>
            <a:r>
              <a:rPr lang="en-US" dirty="0" smtClean="0"/>
              <a:t>With deepest sympathy,</a:t>
            </a:r>
          </a:p>
          <a:p>
            <a:pPr>
              <a:buFont typeface="Arial" pitchFamily="34" charset="0"/>
              <a:buChar char="•"/>
            </a:pPr>
            <a:r>
              <a:rPr lang="en-US" dirty="0" smtClean="0"/>
              <a:t>With gratitude,</a:t>
            </a:r>
          </a:p>
          <a:p>
            <a:pPr>
              <a:buFont typeface="Arial" pitchFamily="34" charset="0"/>
              <a:buChar char="•"/>
            </a:pPr>
            <a:r>
              <a:rPr lang="en-US" dirty="0" smtClean="0"/>
              <a:t>With sincere thanks,</a:t>
            </a:r>
          </a:p>
          <a:p>
            <a:pPr>
              <a:buFont typeface="Arial" pitchFamily="34" charset="0"/>
              <a:buChar char="•"/>
            </a:pPr>
            <a:r>
              <a:rPr lang="en-US" dirty="0" smtClean="0"/>
              <a:t>With sympathy,</a:t>
            </a:r>
          </a:p>
          <a:p>
            <a:pPr>
              <a:buFont typeface="Arial" pitchFamily="34" charset="0"/>
              <a:buChar char="•"/>
            </a:pPr>
            <a:r>
              <a:rPr lang="en-US" dirty="0" smtClean="0"/>
              <a:t>Your help is greatly appreciated,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389120"/>
          </a:xfrm>
        </p:spPr>
        <p:txBody>
          <a:bodyPr/>
          <a:lstStyle/>
          <a:p>
            <a:pPr>
              <a:buNone/>
            </a:pPr>
            <a:r>
              <a:rPr lang="en-US" dirty="0" smtClean="0"/>
              <a:t>Complimentary Closing depends upon the formality of the salutation that you used in the letter.</a:t>
            </a:r>
            <a:endParaRPr lang="en-US" dirty="0"/>
          </a:p>
        </p:txBody>
      </p:sp>
      <p:pic>
        <p:nvPicPr>
          <p:cNvPr id="49154" name="Picture 2"/>
          <p:cNvPicPr>
            <a:picLocks noChangeAspect="1" noChangeArrowheads="1"/>
          </p:cNvPicPr>
          <p:nvPr/>
        </p:nvPicPr>
        <p:blipFill>
          <a:blip r:embed="rId2" cstate="print"/>
          <a:srcRect l="29868" t="29167" r="40849" b="27083"/>
          <a:stretch>
            <a:fillRect/>
          </a:stretch>
        </p:blipFill>
        <p:spPr bwMode="auto">
          <a:xfrm>
            <a:off x="381000" y="2209800"/>
            <a:ext cx="8153400" cy="4114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389120"/>
          </a:xfrm>
        </p:spPr>
        <p:txBody>
          <a:bodyPr/>
          <a:lstStyle/>
          <a:p>
            <a:r>
              <a:rPr lang="en-US" dirty="0" smtClean="0"/>
              <a:t>Although these types of expressions of complimentary closings are required, business world is not following these strictly these days.</a:t>
            </a:r>
            <a:br>
              <a:rPr lang="en-US" dirty="0" smtClean="0"/>
            </a:br>
            <a:r>
              <a:rPr lang="en-US" dirty="0" smtClean="0"/>
              <a:t/>
            </a:r>
            <a:br>
              <a:rPr lang="en-US" dirty="0" smtClean="0"/>
            </a:br>
            <a:r>
              <a:rPr lang="en-US" dirty="0" smtClean="0"/>
              <a:t>The normal complimentary closings are :</a:t>
            </a:r>
            <a:endParaRPr lang="en-US" dirty="0"/>
          </a:p>
        </p:txBody>
      </p:sp>
      <p:pic>
        <p:nvPicPr>
          <p:cNvPr id="50178" name="Picture 2"/>
          <p:cNvPicPr>
            <a:picLocks noChangeAspect="1" noChangeArrowheads="1"/>
          </p:cNvPicPr>
          <p:nvPr/>
        </p:nvPicPr>
        <p:blipFill>
          <a:blip r:embed="rId2" cstate="print"/>
          <a:srcRect l="29868" t="23958" r="51977" b="15625"/>
          <a:stretch>
            <a:fillRect/>
          </a:stretch>
        </p:blipFill>
        <p:spPr bwMode="auto">
          <a:xfrm>
            <a:off x="1295400" y="2743200"/>
            <a:ext cx="6400800" cy="2590800"/>
          </a:xfrm>
          <a:prstGeom prst="rect">
            <a:avLst/>
          </a:prstGeom>
          <a:noFill/>
          <a:ln w="9525">
            <a:noFill/>
            <a:miter lim="800000"/>
            <a:headEnd/>
            <a:tailEnd/>
          </a:ln>
        </p:spPr>
      </p:pic>
      <p:sp>
        <p:nvSpPr>
          <p:cNvPr id="5" name="Rectangle 4"/>
          <p:cNvSpPr/>
          <p:nvPr/>
        </p:nvSpPr>
        <p:spPr>
          <a:xfrm>
            <a:off x="304800" y="5410200"/>
            <a:ext cx="8610600" cy="1323439"/>
          </a:xfrm>
          <a:prstGeom prst="rect">
            <a:avLst/>
          </a:prstGeom>
        </p:spPr>
        <p:txBody>
          <a:bodyPr wrap="square">
            <a:spAutoFit/>
          </a:bodyPr>
          <a:lstStyle/>
          <a:p>
            <a:r>
              <a:rPr lang="en-US" sz="2000" dirty="0" smtClean="0"/>
              <a:t>The closings should be typed at the left-hand side just below the body of the letter.</a:t>
            </a:r>
            <a:br>
              <a:rPr lang="en-US" sz="2000" dirty="0" smtClean="0"/>
            </a:br>
            <a:r>
              <a:rPr lang="en-US" sz="2000" dirty="0" smtClean="0"/>
              <a:t>In few cases, it is used at the center of the letter just below the body of the letter.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943600" cy="5486400"/>
          </a:xfrm>
        </p:spPr>
        <p:txBody>
          <a:bodyPr>
            <a:noAutofit/>
          </a:bodyPr>
          <a:lstStyle/>
          <a:p>
            <a:pPr>
              <a:buNone/>
            </a:pPr>
            <a:r>
              <a:rPr lang="en-US" sz="2000" b="1" dirty="0" smtClean="0"/>
              <a:t>Signature and Writer’s identification</a:t>
            </a:r>
            <a:r>
              <a:rPr lang="en-US" sz="2000" dirty="0" smtClean="0"/>
              <a:t> - The signature is the last part of the letter. You should sign your first and last names. The signature line may include a second line for a title, if appropriate. Use blue or black ink.</a:t>
            </a:r>
          </a:p>
          <a:p>
            <a:pPr>
              <a:buNone/>
            </a:pPr>
            <a:endParaRPr lang="en-US" sz="2000" dirty="0" smtClean="0"/>
          </a:p>
          <a:p>
            <a:endParaRPr lang="en-US" sz="2000" dirty="0"/>
          </a:p>
        </p:txBody>
      </p:sp>
      <p:pic>
        <p:nvPicPr>
          <p:cNvPr id="8194" name="Picture 2"/>
          <p:cNvPicPr>
            <a:picLocks noChangeAspect="1" noChangeArrowheads="1"/>
          </p:cNvPicPr>
          <p:nvPr/>
        </p:nvPicPr>
        <p:blipFill>
          <a:blip r:embed="rId3" cstate="print"/>
          <a:srcRect t="20000"/>
          <a:stretch>
            <a:fillRect/>
          </a:stretch>
        </p:blipFill>
        <p:spPr bwMode="auto">
          <a:xfrm>
            <a:off x="6153150" y="685800"/>
            <a:ext cx="2686050" cy="1905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buNone/>
            </a:pPr>
            <a:r>
              <a:rPr lang="en-US" b="1" i="1" dirty="0" smtClean="0"/>
              <a:t>Difference between Hard letter and Soft letter writing</a:t>
            </a:r>
          </a:p>
          <a:p>
            <a:pPr>
              <a:buNone/>
            </a:pPr>
            <a:endParaRPr lang="en-US" b="1" i="1" dirty="0" smtClean="0"/>
          </a:p>
          <a:p>
            <a:pPr>
              <a:buFont typeface="Wingdings" pitchFamily="2" charset="2"/>
              <a:buChar char="v"/>
            </a:pPr>
            <a:r>
              <a:rPr lang="en-US" b="1" dirty="0" smtClean="0"/>
              <a:t>  Hard letters </a:t>
            </a:r>
            <a:r>
              <a:rPr lang="en-US" dirty="0" smtClean="0"/>
              <a:t>are in the form of printed or written on pages.</a:t>
            </a:r>
          </a:p>
          <a:p>
            <a:r>
              <a:rPr lang="en-US" dirty="0" smtClean="0"/>
              <a:t>• Hard letters do not need any electronic mean to read them.</a:t>
            </a:r>
          </a:p>
          <a:p>
            <a:pPr>
              <a:buNone/>
            </a:pPr>
            <a:endParaRPr lang="en-US" dirty="0" smtClean="0"/>
          </a:p>
          <a:p>
            <a:pPr>
              <a:buFont typeface="Wingdings" pitchFamily="2" charset="2"/>
              <a:buChar char="v"/>
            </a:pPr>
            <a:r>
              <a:rPr lang="en-US" dirty="0" smtClean="0"/>
              <a:t>  </a:t>
            </a:r>
            <a:r>
              <a:rPr lang="en-US" b="1" dirty="0" smtClean="0"/>
              <a:t>Soft letters </a:t>
            </a:r>
            <a:r>
              <a:rPr lang="en-US" dirty="0" smtClean="0"/>
              <a:t>are in the form of soft copies.</a:t>
            </a:r>
          </a:p>
          <a:p>
            <a:r>
              <a:rPr lang="en-US" dirty="0" smtClean="0"/>
              <a:t>• These can either be saved in </a:t>
            </a:r>
            <a:r>
              <a:rPr lang="en-US" dirty="0" err="1" smtClean="0"/>
              <a:t>cd’s</a:t>
            </a:r>
            <a:r>
              <a:rPr lang="en-US" dirty="0" smtClean="0"/>
              <a:t>, hard disks or flash drives.</a:t>
            </a:r>
          </a:p>
          <a:p>
            <a:r>
              <a:rPr lang="en-US" dirty="0" smtClean="0"/>
              <a:t>• Soft copy letters need electronic means to read them.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smtClean="0"/>
              <a:t>What is style?</a:t>
            </a:r>
            <a:endParaRPr lang="en-US" b="1" dirty="0"/>
          </a:p>
        </p:txBody>
      </p:sp>
      <p:sp>
        <p:nvSpPr>
          <p:cNvPr id="3" name="Content Placeholder 2"/>
          <p:cNvSpPr>
            <a:spLocks noGrp="1"/>
          </p:cNvSpPr>
          <p:nvPr>
            <p:ph idx="1"/>
          </p:nvPr>
        </p:nvSpPr>
        <p:spPr>
          <a:xfrm>
            <a:off x="381000" y="1371600"/>
            <a:ext cx="8229600" cy="4389120"/>
          </a:xfrm>
        </p:spPr>
        <p:txBody>
          <a:bodyPr>
            <a:normAutofit/>
          </a:bodyPr>
          <a:lstStyle/>
          <a:p>
            <a:r>
              <a:rPr lang="en-US" dirty="0" smtClean="0"/>
              <a:t>The words in a business letter and the way in which they are arranged express the writer’s personally and give the letter it’s best appearance is called its style.</a:t>
            </a:r>
          </a:p>
          <a:p>
            <a:endParaRPr lang="en-US" dirty="0" smtClean="0"/>
          </a:p>
          <a:p>
            <a:r>
              <a:rPr lang="en-US" dirty="0" smtClean="0"/>
              <a:t> </a:t>
            </a:r>
            <a:r>
              <a:rPr lang="en-US" sz="2800" b="1" i="1" dirty="0" smtClean="0">
                <a:latin typeface="Times New Roman" pitchFamily="18" charset="0"/>
                <a:cs typeface="Times New Roman" pitchFamily="18" charset="0"/>
              </a:rPr>
              <a:t>Block style</a:t>
            </a:r>
          </a:p>
          <a:p>
            <a:r>
              <a:rPr lang="en-US" sz="2800" b="1" i="1" dirty="0" smtClean="0">
                <a:latin typeface="Times New Roman" pitchFamily="18" charset="0"/>
                <a:cs typeface="Times New Roman" pitchFamily="18" charset="0"/>
              </a:rPr>
              <a:t> Simplified style</a:t>
            </a:r>
          </a:p>
          <a:p>
            <a:r>
              <a:rPr lang="en-US" sz="2800" b="1" i="1" dirty="0" smtClean="0">
                <a:latin typeface="Times New Roman" pitchFamily="18" charset="0"/>
                <a:cs typeface="Times New Roman" pitchFamily="18" charset="0"/>
              </a:rPr>
              <a:t> Semi block style</a:t>
            </a:r>
          </a:p>
          <a:p>
            <a:r>
              <a:rPr lang="en-US" sz="2800" b="1" i="1" dirty="0" smtClean="0">
                <a:latin typeface="Times New Roman" pitchFamily="18" charset="0"/>
                <a:cs typeface="Times New Roman" pitchFamily="18" charset="0"/>
              </a:rPr>
              <a:t>Hanging indented style</a:t>
            </a:r>
          </a:p>
          <a:p>
            <a:r>
              <a:rPr lang="en-US" sz="2800" b="1" i="1" dirty="0" smtClean="0">
                <a:latin typeface="Times New Roman" pitchFamily="18" charset="0"/>
                <a:cs typeface="Times New Roman" pitchFamily="18" charset="0"/>
              </a:rPr>
              <a:t>Modified Block style</a:t>
            </a:r>
          </a:p>
          <a:p>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76201"/>
            <a:ext cx="8534400" cy="6629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3429000" y="0"/>
            <a:ext cx="5715000" cy="6324600"/>
          </a:xfrm>
          <a:prstGeom prst="rect">
            <a:avLst/>
          </a:prstGeom>
          <a:noFill/>
          <a:ln w="9525">
            <a:noFill/>
            <a:miter lim="800000"/>
            <a:headEnd/>
            <a:tailEnd/>
          </a:ln>
        </p:spPr>
      </p:pic>
      <p:sp>
        <p:nvSpPr>
          <p:cNvPr id="5" name="Rectangle 4"/>
          <p:cNvSpPr/>
          <p:nvPr/>
        </p:nvSpPr>
        <p:spPr>
          <a:xfrm>
            <a:off x="457200" y="1295400"/>
            <a:ext cx="3581400" cy="4154984"/>
          </a:xfrm>
          <a:prstGeom prst="rect">
            <a:avLst/>
          </a:prstGeom>
        </p:spPr>
        <p:txBody>
          <a:bodyPr wrap="square">
            <a:spAutoFit/>
          </a:bodyPr>
          <a:lstStyle/>
          <a:p>
            <a:r>
              <a:rPr lang="en-US" sz="2400" b="1" i="1" dirty="0" smtClean="0">
                <a:latin typeface="Times New Roman" pitchFamily="18" charset="0"/>
                <a:cs typeface="Times New Roman" pitchFamily="18" charset="0"/>
              </a:rPr>
              <a:t>Block Style:</a:t>
            </a:r>
          </a:p>
          <a:p>
            <a:pPr>
              <a:buNone/>
            </a:pPr>
            <a:r>
              <a:rPr lang="en-US" sz="2400" dirty="0" smtClean="0">
                <a:latin typeface="Times New Roman" pitchFamily="18" charset="0"/>
                <a:cs typeface="Times New Roman" pitchFamily="18" charset="0"/>
              </a:rPr>
              <a:t>A full block style business letter is when all the components of the letter are aligned at the left margin. </a:t>
            </a: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Sides, top and bottom margins should be 1 to 1 1/4 inches. Font size should be 12 in times new roman.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762000"/>
            <a:ext cx="5029200" cy="6400800"/>
          </a:xfrm>
        </p:spPr>
        <p:txBody>
          <a:bodyPr>
            <a:noAutofit/>
          </a:bodyPr>
          <a:lstStyle/>
          <a:p>
            <a:r>
              <a:rPr lang="en-US" sz="1800" b="1" i="1" dirty="0" smtClean="0"/>
              <a:t>Simplified Style.</a:t>
            </a:r>
          </a:p>
          <a:p>
            <a:pPr>
              <a:buNone/>
            </a:pPr>
            <a:r>
              <a:rPr lang="en-US" sz="1800" dirty="0" smtClean="0"/>
              <a:t>This is another modification of the fully-blocked style.</a:t>
            </a:r>
          </a:p>
          <a:p>
            <a:pPr>
              <a:buNone/>
            </a:pPr>
            <a:endParaRPr lang="en-US" sz="1800" dirty="0" smtClean="0"/>
          </a:p>
          <a:p>
            <a:pPr>
              <a:buNone/>
            </a:pPr>
            <a:r>
              <a:rPr lang="en-US" sz="1800" dirty="0" smtClean="0"/>
              <a:t> This style is used when you write a letter and you do not know the name and title of the person to whom you are writing the letter. </a:t>
            </a:r>
          </a:p>
          <a:p>
            <a:pPr>
              <a:buNone/>
            </a:pPr>
            <a:endParaRPr lang="en-US" sz="1800" dirty="0" smtClean="0"/>
          </a:p>
          <a:p>
            <a:pPr>
              <a:buNone/>
            </a:pPr>
            <a:r>
              <a:rPr lang="en-US" sz="1800" dirty="0" smtClean="0"/>
              <a:t>The subject is mentioned in capital fonts and that subject need not be underlined. </a:t>
            </a:r>
            <a:br>
              <a:rPr lang="en-US" sz="1800" dirty="0" smtClean="0"/>
            </a:br>
            <a:r>
              <a:rPr lang="en-US" sz="1800" dirty="0" smtClean="0"/>
              <a:t/>
            </a:r>
            <a:br>
              <a:rPr lang="en-US" sz="1800" dirty="0" smtClean="0"/>
            </a:br>
            <a:r>
              <a:rPr lang="en-US" sz="1800" dirty="0" smtClean="0"/>
              <a:t>Today around all the business houses, this style is widely used when the writer of the letters does not want to give importance to formality. Since the formality is not adopted here, this style goes to the heart of the addressee. This style give more importance only to the core matter of the letter.</a:t>
            </a:r>
            <a:endParaRPr lang="en-US" sz="1800" dirty="0"/>
          </a:p>
        </p:txBody>
      </p:sp>
      <p:pic>
        <p:nvPicPr>
          <p:cNvPr id="4" name="Picture 2"/>
          <p:cNvPicPr>
            <a:picLocks noChangeAspect="1" noChangeArrowheads="1"/>
          </p:cNvPicPr>
          <p:nvPr/>
        </p:nvPicPr>
        <p:blipFill>
          <a:blip r:embed="rId2" cstate="print"/>
          <a:srcRect l="11127" t="26042" r="53734" b="9375"/>
          <a:stretch>
            <a:fillRect/>
          </a:stretch>
        </p:blipFill>
        <p:spPr bwMode="auto">
          <a:xfrm>
            <a:off x="228600" y="1143000"/>
            <a:ext cx="3505200" cy="5334000"/>
          </a:xfrm>
          <a:prstGeom prst="rect">
            <a:avLst/>
          </a:prstGeom>
          <a:noFill/>
          <a:ln w="9525">
            <a:noFill/>
            <a:miter lim="800000"/>
            <a:headEnd/>
            <a:tailEnd/>
          </a:ln>
        </p:spPr>
      </p:pic>
      <p:sp>
        <p:nvSpPr>
          <p:cNvPr id="6" name="Rectangle 5"/>
          <p:cNvSpPr/>
          <p:nvPr/>
        </p:nvSpPr>
        <p:spPr>
          <a:xfrm>
            <a:off x="304800" y="681335"/>
            <a:ext cx="2567882" cy="461665"/>
          </a:xfrm>
          <a:prstGeom prst="rect">
            <a:avLst/>
          </a:prstGeom>
        </p:spPr>
        <p:txBody>
          <a:bodyPr wrap="none">
            <a:spAutoFit/>
          </a:bodyPr>
          <a:lstStyle/>
          <a:p>
            <a:r>
              <a:rPr lang="en-US" sz="2400" b="1" dirty="0" smtClean="0"/>
              <a:t>Simplified Style.</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https://okhtablog.files.wordpress.com/2012/11/semiblockstyle.jpg?w=266&amp;h=300"/>
          <p:cNvPicPr>
            <a:picLocks noChangeAspect="1" noChangeArrowheads="1"/>
          </p:cNvPicPr>
          <p:nvPr/>
        </p:nvPicPr>
        <p:blipFill>
          <a:blip r:embed="rId3" cstate="print"/>
          <a:srcRect/>
          <a:stretch>
            <a:fillRect/>
          </a:stretch>
        </p:blipFill>
        <p:spPr bwMode="auto">
          <a:xfrm>
            <a:off x="381000" y="762000"/>
            <a:ext cx="3886200" cy="58674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85800" y="304800"/>
            <a:ext cx="4960910" cy="1015663"/>
          </a:xfrm>
          <a:prstGeom prst="rect">
            <a:avLst/>
          </a:prstGeom>
        </p:spPr>
        <p:txBody>
          <a:bodyPr wrap="none">
            <a:spAutoFit/>
          </a:bodyPr>
          <a:lstStyle/>
          <a:p>
            <a:r>
              <a:rPr lang="en-US" sz="2000" b="1" dirty="0" smtClean="0"/>
              <a:t>Indented or Semi-Block Business Letter</a:t>
            </a:r>
          </a:p>
          <a:p>
            <a:r>
              <a:rPr lang="en-US" sz="2000" dirty="0" smtClean="0"/>
              <a:t/>
            </a:r>
            <a:br>
              <a:rPr lang="en-US" sz="2000" dirty="0" smtClean="0"/>
            </a:br>
            <a:endParaRPr lang="en-US" sz="2000" b="1" dirty="0"/>
          </a:p>
        </p:txBody>
      </p:sp>
      <p:sp>
        <p:nvSpPr>
          <p:cNvPr id="7" name="Rectangle 6"/>
          <p:cNvSpPr/>
          <p:nvPr/>
        </p:nvSpPr>
        <p:spPr>
          <a:xfrm>
            <a:off x="5486400" y="990600"/>
            <a:ext cx="3276600" cy="4154984"/>
          </a:xfrm>
          <a:prstGeom prst="rect">
            <a:avLst/>
          </a:prstGeom>
        </p:spPr>
        <p:txBody>
          <a:bodyPr wrap="square">
            <a:spAutoFit/>
          </a:bodyPr>
          <a:lstStyle/>
          <a:p>
            <a:r>
              <a:rPr lang="en-US" sz="2400" b="1" i="1" dirty="0" smtClean="0">
                <a:latin typeface="Times New Roman" pitchFamily="18" charset="0"/>
                <a:cs typeface="Times New Roman" pitchFamily="18" charset="0"/>
              </a:rPr>
              <a:t>Semi Block Style:</a:t>
            </a:r>
          </a:p>
          <a:p>
            <a:pPr>
              <a:buNone/>
            </a:pPr>
            <a:r>
              <a:rPr lang="en-US" sz="2400" dirty="0" smtClean="0">
                <a:latin typeface="Times New Roman" pitchFamily="18" charset="0"/>
                <a:cs typeface="Times New Roman" pitchFamily="18" charset="0"/>
              </a:rPr>
              <a:t>All text is aligned to the left margin, except the address,  date, complimentary close and signature. </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Paragraphs are separated by double or triple spacing.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810000" y="838200"/>
            <a:ext cx="5181600" cy="6019800"/>
          </a:xfrm>
        </p:spPr>
        <p:txBody>
          <a:bodyPr>
            <a:normAutofit fontScale="85000" lnSpcReduction="20000"/>
          </a:bodyPr>
          <a:lstStyle/>
          <a:p>
            <a:pPr>
              <a:buNone/>
            </a:pPr>
            <a:r>
              <a:rPr lang="en-US" sz="2400" b="1" i="1" dirty="0" smtClean="0"/>
              <a:t>Hanging Indented form </a:t>
            </a:r>
            <a:r>
              <a:rPr lang="en-US" sz="2400" i="1" dirty="0" smtClean="0"/>
              <a:t> </a:t>
            </a:r>
            <a:r>
              <a:rPr lang="en-US" sz="2400" b="1" i="1" dirty="0" smtClean="0"/>
              <a:t>letter:</a:t>
            </a:r>
          </a:p>
          <a:p>
            <a:pPr>
              <a:buNone/>
            </a:pPr>
            <a:endParaRPr lang="en-US" sz="2400" b="1" i="1" dirty="0" smtClean="0"/>
          </a:p>
          <a:p>
            <a:r>
              <a:rPr lang="en-US" sz="2400" dirty="0" smtClean="0"/>
              <a:t>When writing a letter using </a:t>
            </a:r>
            <a:r>
              <a:rPr lang="en-US" sz="2400" b="1" dirty="0" smtClean="0"/>
              <a:t>indented form</a:t>
            </a:r>
            <a:r>
              <a:rPr lang="en-US" sz="2400" dirty="0" smtClean="0"/>
              <a:t>, indent each paragraph. </a:t>
            </a:r>
          </a:p>
          <a:p>
            <a:endParaRPr lang="en-US" sz="2400" dirty="0" smtClean="0"/>
          </a:p>
          <a:p>
            <a:r>
              <a:rPr lang="en-US" sz="2400" dirty="0" smtClean="0"/>
              <a:t>First include your name, address, phone number, and the date</a:t>
            </a:r>
          </a:p>
          <a:p>
            <a:r>
              <a:rPr lang="en-US" sz="2400" dirty="0" smtClean="0"/>
              <a:t>You then include the name and address of the person to whom you are sending the letter. </a:t>
            </a:r>
          </a:p>
          <a:p>
            <a:endParaRPr lang="en-US" sz="2400" dirty="0" smtClean="0"/>
          </a:p>
          <a:p>
            <a:r>
              <a:rPr lang="en-US" sz="2400" dirty="0" smtClean="0"/>
              <a:t> At the end of the letter, place your signature on the right side or at center of the page. </a:t>
            </a:r>
          </a:p>
          <a:p>
            <a:endParaRPr lang="en-US" sz="2400" dirty="0" smtClean="0"/>
          </a:p>
          <a:p>
            <a:r>
              <a:rPr lang="en-US" sz="2400" dirty="0" smtClean="0"/>
              <a:t>The first line of the paragraph begins at the left-hand margin. And the other lines of the same paragraph are indented three to four spaces. This is the reversal of semi-indented style.</a:t>
            </a:r>
          </a:p>
        </p:txBody>
      </p:sp>
      <p:sp>
        <p:nvSpPr>
          <p:cNvPr id="7" name="Rectangle 6"/>
          <p:cNvSpPr/>
          <p:nvPr/>
        </p:nvSpPr>
        <p:spPr>
          <a:xfrm>
            <a:off x="392693" y="300335"/>
            <a:ext cx="3176126" cy="400110"/>
          </a:xfrm>
          <a:prstGeom prst="rect">
            <a:avLst/>
          </a:prstGeom>
        </p:spPr>
        <p:txBody>
          <a:bodyPr wrap="none">
            <a:spAutoFit/>
          </a:bodyPr>
          <a:lstStyle/>
          <a:p>
            <a:pPr>
              <a:buNone/>
            </a:pPr>
            <a:r>
              <a:rPr lang="en-US" sz="2000" b="1" dirty="0" smtClean="0"/>
              <a:t>Hanging Indented form </a:t>
            </a:r>
            <a:r>
              <a:rPr lang="en-US" sz="2000" dirty="0" smtClean="0"/>
              <a:t> </a:t>
            </a:r>
            <a:endParaRPr lang="en-US" sz="2000" b="1" dirty="0" smtClean="0"/>
          </a:p>
        </p:txBody>
      </p:sp>
      <p:pic>
        <p:nvPicPr>
          <p:cNvPr id="1028" name="Picture 4" descr="http://portsmouthnowandthen.com/wp-content/uploads/2018/05/hanging-indented-style-example-9.jpg"/>
          <p:cNvPicPr>
            <a:picLocks noChangeAspect="1" noChangeArrowheads="1"/>
          </p:cNvPicPr>
          <p:nvPr/>
        </p:nvPicPr>
        <p:blipFill>
          <a:blip r:embed="rId3" cstate="print"/>
          <a:srcRect l="4878" t="22535" r="60976" b="5030"/>
          <a:stretch>
            <a:fillRect/>
          </a:stretch>
        </p:blipFill>
        <p:spPr bwMode="auto">
          <a:xfrm>
            <a:off x="381000" y="990600"/>
            <a:ext cx="3200400" cy="5334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2030</TotalTime>
  <Words>1040</Words>
  <Application>Microsoft Office PowerPoint</Application>
  <PresentationFormat>On-screen Show (4:3)</PresentationFormat>
  <Paragraphs>176</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Letter</vt:lpstr>
      <vt:lpstr>LETTER: </vt:lpstr>
      <vt:lpstr>Slide 3</vt:lpstr>
      <vt:lpstr>What is style?</vt:lpstr>
      <vt:lpstr>Slide 5</vt:lpstr>
      <vt:lpstr>Slide 6</vt:lpstr>
      <vt:lpstr>Slide 7</vt:lpstr>
      <vt:lpstr>Slide 8</vt:lpstr>
      <vt:lpstr>Slide 9</vt:lpstr>
      <vt:lpstr>Slide 10</vt:lpstr>
      <vt:lpstr>ESSENTIAL PARTS OF A LETTER: </vt:lpstr>
      <vt:lpstr>Slide 12</vt:lpstr>
      <vt:lpstr>Slide 13</vt:lpstr>
      <vt:lpstr>Slide 14</vt:lpstr>
      <vt:lpstr>Slide 15</vt:lpstr>
      <vt:lpstr>Slide 16</vt:lpstr>
      <vt:lpstr>Slide 17</vt:lpstr>
      <vt:lpstr>Slide 18</vt:lpstr>
      <vt:lpstr>Slide 19</vt:lpstr>
      <vt:lpstr>More Letter Closing Examples</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HAIER</dc:creator>
  <cp:lastModifiedBy>HAIER</cp:lastModifiedBy>
  <cp:revision>283</cp:revision>
  <dcterms:created xsi:type="dcterms:W3CDTF">2006-08-16T00:00:00Z</dcterms:created>
  <dcterms:modified xsi:type="dcterms:W3CDTF">2020-05-30T11:04:54Z</dcterms:modified>
</cp:coreProperties>
</file>