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8" r:id="rId4"/>
  </p:sldMasterIdLst>
  <p:sldIdLst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19" autoAdjust="0"/>
  </p:normalViewPr>
  <p:slideViewPr>
    <p:cSldViewPr snapToGrid="0">
      <p:cViewPr varScale="1">
        <p:scale>
          <a:sx n="67" d="100"/>
          <a:sy n="67" d="100"/>
        </p:scale>
        <p:origin x="6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EA0C0817-A112-4847-8014-A94B7D2A4EA3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377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015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FF87CAB8-DCAE-46A5-AADA-B3FAD11A54E0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753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760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9C646AA-F36E-4540-911D-FFFC0A0EF24A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325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448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944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995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669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7E8D12A6-918A-48BD-8CB9-CA713993B0EA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396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E778CE86-875F-4587-BCF6-FA054AFC0D53}" type="datetime1">
              <a:rPr lang="en-US" smtClean="0"/>
              <a:pPr/>
              <a:t>7/14/2020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156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6FA2B21-3FCD-4721-B95C-427943F61125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15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hf sldNum="0" hdr="0" ftr="0" dt="0"/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bstract image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1" b="23328"/>
          <a:stretch/>
        </p:blipFill>
        <p:spPr>
          <a:xfrm>
            <a:off x="-231" y="10"/>
            <a:ext cx="12192000" cy="455102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10F0297-FEF4-4E6B-9809-BB2DC8066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1" y="4551038"/>
            <a:ext cx="12192231" cy="230696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735" y="4974036"/>
            <a:ext cx="6888864" cy="1263478"/>
          </a:xfrm>
        </p:spPr>
        <p:txBody>
          <a:bodyPr anchor="ctr">
            <a:normAutofit/>
          </a:bodyPr>
          <a:lstStyle/>
          <a:p>
            <a:pPr algn="r"/>
            <a:r>
              <a:rPr lang="en-US"/>
              <a:t>Paulo Coelho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03280" y="4974036"/>
            <a:ext cx="3911150" cy="1263478"/>
          </a:xfrm>
        </p:spPr>
        <p:txBody>
          <a:bodyPr anchor="ctr">
            <a:normAutofit/>
          </a:bodyPr>
          <a:lstStyle/>
          <a:p>
            <a:r>
              <a:rPr lang="en-US"/>
              <a:t>Thaterra Achakzai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6E3062D-7269-40D3-A48B-577B21ED29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 rot="16200000">
            <a:off x="7294942" y="5605776"/>
            <a:ext cx="694944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6693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1">
            <a:extLst>
              <a:ext uri="{FF2B5EF4-FFF2-40B4-BE49-F238E27FC236}">
                <a16:creationId xmlns:a16="http://schemas.microsoft.com/office/drawing/2014/main" id="{D1B1BB61-A160-4262-BD99-8D05C92B3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12D656-7694-4F45-AA5F-08AB8F5E2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9072" y="568345"/>
            <a:ext cx="6755199" cy="1560716"/>
          </a:xfrm>
        </p:spPr>
        <p:txBody>
          <a:bodyPr>
            <a:normAutofit/>
          </a:bodyPr>
          <a:lstStyle/>
          <a:p>
            <a:r>
              <a:rPr lang="en-US"/>
              <a:t>INTRODUCTION</a:t>
            </a:r>
          </a:p>
        </p:txBody>
      </p:sp>
      <p:pic>
        <p:nvPicPr>
          <p:cNvPr id="5" name="Content Placeholder 4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E652D74A-9A0B-4F86-AF9E-C695400681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405" r="20403" b="-2"/>
          <a:stretch/>
        </p:blipFill>
        <p:spPr>
          <a:xfrm>
            <a:off x="633999" y="640081"/>
            <a:ext cx="4001315" cy="5340702"/>
          </a:xfrm>
          <a:prstGeom prst="rect">
            <a:avLst/>
          </a:prstGeom>
        </p:spPr>
      </p:pic>
      <p:cxnSp>
        <p:nvCxnSpPr>
          <p:cNvPr id="17" name="Straight Connector 13">
            <a:extLst>
              <a:ext uri="{FF2B5EF4-FFF2-40B4-BE49-F238E27FC236}">
                <a16:creationId xmlns:a16="http://schemas.microsoft.com/office/drawing/2014/main" id="{2E7CBBCD-BED8-4C4C-8F45-F9CEE9F58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49072" y="2176009"/>
            <a:ext cx="6755199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A8D9CF87-AB34-4348-B813-6BA68F53B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9072" y="2438399"/>
            <a:ext cx="6755199" cy="3661955"/>
          </a:xfrm>
        </p:spPr>
        <p:txBody>
          <a:bodyPr>
            <a:normAutofit lnSpcReduction="10000"/>
          </a:bodyPr>
          <a:lstStyle/>
          <a:p>
            <a:r>
              <a:rPr lang="pt-BR" dirty="0"/>
              <a:t>Paulo Coelho was born in Rio de Janeiro in 1947</a:t>
            </a:r>
          </a:p>
          <a:p>
            <a:r>
              <a:rPr lang="pt-BR" dirty="0"/>
              <a:t>He was a son of an engineer and his mother was a housewife</a:t>
            </a:r>
          </a:p>
          <a:p>
            <a:r>
              <a:rPr lang="en-US" dirty="0"/>
              <a:t>He attended a Jesuit school, and from a young age Coelho dreamed of becoming a writer </a:t>
            </a:r>
          </a:p>
          <a:p>
            <a:r>
              <a:rPr lang="en-US" dirty="0"/>
              <a:t>Coelho enrolled in law school as a young man but dropped out to travel, through Latin America, North Africa, and Europe.</a:t>
            </a:r>
          </a:p>
          <a:p>
            <a:r>
              <a:rPr lang="en-US" dirty="0"/>
              <a:t>He became involved with a theater group as an actor and director and worked as a journalist</a:t>
            </a:r>
            <a:endParaRPr lang="pt-B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682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FD550C1-A5AE-4DF5-BF84-F5CFF5D4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1A8BD6-6ABE-4A58-A6E9-B01FA685C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568345"/>
            <a:ext cx="5303471" cy="1560716"/>
          </a:xfrm>
        </p:spPr>
        <p:txBody>
          <a:bodyPr>
            <a:normAutofit/>
          </a:bodyPr>
          <a:lstStyle/>
          <a:p>
            <a:r>
              <a:rPr lang="en-US" sz="4000" dirty="0"/>
              <a:t>Conti… </a:t>
            </a:r>
          </a:p>
        </p:txBody>
      </p:sp>
      <p:pic>
        <p:nvPicPr>
          <p:cNvPr id="5" name="Content Placeholder 4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EBAB941A-6D64-41D7-97CB-B5F328115B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13" r="9510" b="-3"/>
          <a:stretch/>
        </p:blipFill>
        <p:spPr>
          <a:xfrm>
            <a:off x="643192" y="645106"/>
            <a:ext cx="5455949" cy="524774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481BAB-91E4-4BC8-8BB2-F825EC27E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00800" y="2176009"/>
            <a:ext cx="53034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2BEEE9B-0384-4A41-A8D4-AAC13C5A5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0" y="2222958"/>
            <a:ext cx="5303471" cy="4309922"/>
          </a:xfrm>
        </p:spPr>
        <p:txBody>
          <a:bodyPr>
            <a:normAutofit/>
          </a:bodyPr>
          <a:lstStyle/>
          <a:p>
            <a:r>
              <a:rPr lang="en-US" dirty="0"/>
              <a:t>He found a magazine which was called </a:t>
            </a:r>
            <a:r>
              <a:rPr lang="en-US" i="1" dirty="0"/>
              <a:t>2001</a:t>
            </a:r>
          </a:p>
          <a:p>
            <a:r>
              <a:rPr lang="en-US" dirty="0"/>
              <a:t>He also wrote lyrics for rock songs and collaborated on a political comic strip</a:t>
            </a:r>
          </a:p>
          <a:p>
            <a:r>
              <a:rPr lang="en-US" dirty="0"/>
              <a:t>Because of his progressive activities, Coelho was kidnapped and tortured by a Brazilian paramilitary group in 1974.</a:t>
            </a:r>
          </a:p>
          <a:p>
            <a:r>
              <a:rPr lang="en-US" dirty="0"/>
              <a:t>His life's major turning point occurred when Coelho met a stranger in an Amsterdam café who told him to make the traditional Roman Catholic pilgrimage to Santiago de Compostela in Northern Spain.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149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1F5AD0C-6C40-4EDC-AC27-554DBD311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1413C7-632D-4AEF-A53B-5391C2EE1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4300" y="568345"/>
            <a:ext cx="7779971" cy="1560716"/>
          </a:xfrm>
        </p:spPr>
        <p:txBody>
          <a:bodyPr>
            <a:normAutofit/>
          </a:bodyPr>
          <a:lstStyle/>
          <a:p>
            <a:r>
              <a:rPr lang="en-US" dirty="0"/>
              <a:t>Conti….</a:t>
            </a:r>
          </a:p>
        </p:txBody>
      </p:sp>
      <p:pic>
        <p:nvPicPr>
          <p:cNvPr id="5" name="Content Placeholder 4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9F9FFE7F-A685-4179-8C03-C22763C855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09" r="29810" b="1"/>
          <a:stretch/>
        </p:blipFill>
        <p:spPr>
          <a:xfrm>
            <a:off x="20" y="-8545"/>
            <a:ext cx="3424492" cy="687081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64210F7-6160-422F-A7B9-999247A96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24300" y="2176009"/>
            <a:ext cx="777997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74680F-A2AC-4446-83F0-AEF91812E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4301" y="2438400"/>
            <a:ext cx="7779970" cy="417576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Coelho did so in 1986. As a result, he experienced an epiphany that readers of </a:t>
            </a:r>
            <a:r>
              <a:rPr lang="en-US" i="1" dirty="0"/>
              <a:t>The Alchemist</a:t>
            </a:r>
            <a:r>
              <a:rPr lang="en-US" dirty="0"/>
              <a:t> will recognize: He decided to follow his dream. </a:t>
            </a:r>
          </a:p>
          <a:p>
            <a:r>
              <a:rPr lang="en-US" dirty="0"/>
              <a:t>Coelho set out to become a writer.</a:t>
            </a:r>
          </a:p>
          <a:p>
            <a:r>
              <a:rPr lang="en-US" dirty="0"/>
              <a:t>Inspired by his journey to Santiago de Compostela, Coelho wrote </a:t>
            </a:r>
            <a:r>
              <a:rPr lang="en-US" i="1" dirty="0"/>
              <a:t>The Pilgrimage: Diary of Magus</a:t>
            </a:r>
            <a:r>
              <a:rPr lang="en-US" dirty="0"/>
              <a:t>, about extraordinary events that happen to ordinary people.</a:t>
            </a:r>
          </a:p>
          <a:p>
            <a:r>
              <a:rPr lang="en-US" dirty="0"/>
              <a:t>Published in 1987, the book's commercial and cultural impact was at first negligible.</a:t>
            </a:r>
          </a:p>
          <a:p>
            <a:r>
              <a:rPr lang="en-US" dirty="0"/>
              <a:t>The following year </a:t>
            </a:r>
            <a:r>
              <a:rPr lang="en-US" i="1" dirty="0"/>
              <a:t>The Alchemist</a:t>
            </a:r>
            <a:r>
              <a:rPr lang="en-US" dirty="0"/>
              <a:t> was published. The novel sold only nine hundred copies initially and was not reprinted. </a:t>
            </a:r>
          </a:p>
          <a:p>
            <a:r>
              <a:rPr lang="en-US" dirty="0"/>
              <a:t>Coelho's next book, </a:t>
            </a:r>
            <a:r>
              <a:rPr lang="en-US" i="1" dirty="0" err="1"/>
              <a:t>Brida</a:t>
            </a:r>
            <a:r>
              <a:rPr lang="en-US" dirty="0"/>
              <a:t>, was well-received, however, and as a result, both </a:t>
            </a:r>
            <a:r>
              <a:rPr lang="en-US" i="1" dirty="0"/>
              <a:t>The Pilgrimage </a:t>
            </a:r>
            <a:r>
              <a:rPr lang="en-US" dirty="0"/>
              <a:t>and </a:t>
            </a:r>
            <a:r>
              <a:rPr lang="en-US" i="1" dirty="0"/>
              <a:t>The Alchemist</a:t>
            </a:r>
            <a:r>
              <a:rPr lang="en-US" dirty="0"/>
              <a:t> became best-sellers.</a:t>
            </a:r>
          </a:p>
        </p:txBody>
      </p:sp>
    </p:spTree>
    <p:extLst>
      <p:ext uri="{BB962C8B-B14F-4D97-AF65-F5344CB8AC3E}">
        <p14:creationId xmlns:p14="http://schemas.microsoft.com/office/powerpoint/2010/main" val="2789370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1F5AD0C-6C40-4EDC-AC27-554DBD311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A421D3-F465-4C2D-9F3A-652E64803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4300" y="568345"/>
            <a:ext cx="7779971" cy="1560716"/>
          </a:xfrm>
        </p:spPr>
        <p:txBody>
          <a:bodyPr>
            <a:normAutofit/>
          </a:bodyPr>
          <a:lstStyle/>
          <a:p>
            <a:r>
              <a:rPr lang="en-US" dirty="0"/>
              <a:t>Conti…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DD724A0B-5C98-47DE-9D50-592628D9B0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09" r="29810" b="1"/>
          <a:stretch/>
        </p:blipFill>
        <p:spPr>
          <a:xfrm>
            <a:off x="20" y="-8545"/>
            <a:ext cx="3424492" cy="6870818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64210F7-6160-422F-A7B9-999247A96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24300" y="2176009"/>
            <a:ext cx="777997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195B546-DF22-4F56-AA1C-3D2D3FDC1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4301" y="2438399"/>
            <a:ext cx="7779970" cy="408431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Indeed, </a:t>
            </a:r>
            <a:r>
              <a:rPr lang="en-US" i="1" dirty="0"/>
              <a:t>The Alchemist </a:t>
            </a:r>
            <a:r>
              <a:rPr lang="en-US" dirty="0"/>
              <a:t>became the best-selling Brazilian book ever and then an international best-seller — one of the best-selling books in history, ultimately.</a:t>
            </a:r>
          </a:p>
          <a:p>
            <a:r>
              <a:rPr lang="en-US" dirty="0"/>
              <a:t>Coelho has written and published more than twenty-five books in all, including collections of essays and newspaper columns, though most are novels.</a:t>
            </a:r>
          </a:p>
          <a:p>
            <a:r>
              <a:rPr lang="en-US" dirty="0"/>
              <a:t>Some of his best-known books are </a:t>
            </a:r>
            <a:r>
              <a:rPr lang="en-US" i="1" dirty="0"/>
              <a:t>By the River Piedra I Sat Down and Wept</a:t>
            </a:r>
            <a:r>
              <a:rPr lang="en-US" dirty="0"/>
              <a:t>,</a:t>
            </a:r>
            <a:r>
              <a:rPr lang="en-US" i="1" dirty="0"/>
              <a:t> The Fifth Mountain</a:t>
            </a:r>
            <a:r>
              <a:rPr lang="en-US" dirty="0"/>
              <a:t>, </a:t>
            </a:r>
            <a:r>
              <a:rPr lang="en-US" i="1" dirty="0"/>
              <a:t>Veronika Decides to Die</a:t>
            </a:r>
            <a:r>
              <a:rPr lang="en-US" dirty="0"/>
              <a:t>, </a:t>
            </a:r>
            <a:r>
              <a:rPr lang="en-US" i="1" dirty="0"/>
              <a:t>The Devil and Miss </a:t>
            </a:r>
            <a:r>
              <a:rPr lang="en-US" i="1" dirty="0" err="1"/>
              <a:t>Prym</a:t>
            </a:r>
            <a:r>
              <a:rPr lang="en-US" dirty="0"/>
              <a:t>, </a:t>
            </a:r>
            <a:r>
              <a:rPr lang="en-US" i="1" dirty="0"/>
              <a:t>Warrior of the Light: A Manual</a:t>
            </a:r>
            <a:r>
              <a:rPr lang="en-US" dirty="0"/>
              <a:t>, </a:t>
            </a:r>
            <a:r>
              <a:rPr lang="en-US" i="1" dirty="0"/>
              <a:t>The </a:t>
            </a:r>
            <a:r>
              <a:rPr lang="en-US" i="1" dirty="0" err="1"/>
              <a:t>Zahir</a:t>
            </a:r>
            <a:r>
              <a:rPr lang="en-US" dirty="0"/>
              <a:t>, and </a:t>
            </a:r>
            <a:r>
              <a:rPr lang="en-US" i="1" dirty="0"/>
              <a:t>Eleven Minutes</a:t>
            </a:r>
            <a:r>
              <a:rPr lang="en-US" dirty="0"/>
              <a:t>. </a:t>
            </a:r>
          </a:p>
          <a:p>
            <a:r>
              <a:rPr lang="en-US" dirty="0"/>
              <a:t>The author, now internationally recognized, lives with his wife in Europe and in Rio de Janeiro.</a:t>
            </a:r>
          </a:p>
        </p:txBody>
      </p:sp>
    </p:spTree>
    <p:extLst>
      <p:ext uri="{BB962C8B-B14F-4D97-AF65-F5344CB8AC3E}">
        <p14:creationId xmlns:p14="http://schemas.microsoft.com/office/powerpoint/2010/main" val="4244402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1B1BB61-A160-4262-BD99-8D05C92B3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D293F-6011-42B3-A75D-B1562CEB1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9072" y="568345"/>
            <a:ext cx="6755199" cy="1560716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VERONIKA DECIDES TO DIE</a:t>
            </a:r>
          </a:p>
        </p:txBody>
      </p:sp>
      <p:pic>
        <p:nvPicPr>
          <p:cNvPr id="5" name="Content Placeholder 4" descr="A close up of a sign&#10;&#10;Description automatically generated">
            <a:extLst>
              <a:ext uri="{FF2B5EF4-FFF2-40B4-BE49-F238E27FC236}">
                <a16:creationId xmlns:a16="http://schemas.microsoft.com/office/drawing/2014/main" id="{741E79C1-569C-4941-9E7B-3BD5770C4D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99" r="3" b="6644"/>
          <a:stretch/>
        </p:blipFill>
        <p:spPr>
          <a:xfrm>
            <a:off x="633999" y="640081"/>
            <a:ext cx="4001315" cy="534070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E7CBBCD-BED8-4C4C-8F45-F9CEE9F58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49072" y="2176009"/>
            <a:ext cx="6755199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2F41DD-B796-4F89-9FEC-EB9609D99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9072" y="2438399"/>
            <a:ext cx="6755199" cy="4324348"/>
          </a:xfrm>
        </p:spPr>
        <p:txBody>
          <a:bodyPr>
            <a:normAutofit/>
          </a:bodyPr>
          <a:lstStyle/>
          <a:p>
            <a:r>
              <a:rPr lang="pt-BR" sz="2800" dirty="0"/>
              <a:t>a 1998 novel by Brazilian novelist Paulo Coelho</a:t>
            </a:r>
          </a:p>
          <a:p>
            <a:r>
              <a:rPr lang="en-US" sz="2800" dirty="0"/>
              <a:t>story of a 24-year-old woman’s attempted suicide and stay at a mental hospital.</a:t>
            </a:r>
          </a:p>
          <a:p>
            <a:r>
              <a:rPr lang="en-US" sz="2800" dirty="0"/>
              <a:t>Much of the novel is based on the author’s own experiences in mental institutions</a:t>
            </a:r>
          </a:p>
          <a:p>
            <a:r>
              <a:rPr lang="en-US" sz="2800" dirty="0"/>
              <a:t>Coelho was himself institutionalized by his parents three times by </a:t>
            </a:r>
            <a:r>
              <a:rPr lang="en-US" sz="2800"/>
              <a:t>age sixteen 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911389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92E9E5-79AF-4029-8FCA-9C327D54FD8F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659927E4-E194-47BE-91C2-B87D50CF51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34A532A-EA0D-41F9-B458-AF9358EF2F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461</Words>
  <Application>Microsoft Office PowerPoint</Application>
  <PresentationFormat>Widescreen</PresentationFormat>
  <Paragraphs>31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Century Schoolbook</vt:lpstr>
      <vt:lpstr>Corbel</vt:lpstr>
      <vt:lpstr>Feathered</vt:lpstr>
      <vt:lpstr>Paulo Coelho</vt:lpstr>
      <vt:lpstr>INTRODUCTION</vt:lpstr>
      <vt:lpstr>Conti… </vt:lpstr>
      <vt:lpstr>Conti….</vt:lpstr>
      <vt:lpstr>Conti… </vt:lpstr>
      <vt:lpstr>VERONIKA DECIDES TO DIE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Paulo Coelho</dc:title>
  <dc:creator>Thaterra Achakzai</dc:creator>
  <cp:lastModifiedBy>Thaterra Achakzai</cp:lastModifiedBy>
  <cp:revision>3</cp:revision>
  <dcterms:created xsi:type="dcterms:W3CDTF">2020-07-14T11:49:25Z</dcterms:created>
  <dcterms:modified xsi:type="dcterms:W3CDTF">2020-07-14T12:44:43Z</dcterms:modified>
</cp:coreProperties>
</file>