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4" r:id="rId2"/>
    <p:sldId id="268" r:id="rId3"/>
    <p:sldId id="267" r:id="rId4"/>
    <p:sldId id="265" r:id="rId5"/>
    <p:sldId id="257" r:id="rId6"/>
    <p:sldId id="263" r:id="rId7"/>
    <p:sldId id="258" r:id="rId8"/>
    <p:sldId id="261" r:id="rId9"/>
    <p:sldId id="259" r:id="rId10"/>
    <p:sldId id="260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412CF-FDF7-485F-AB6A-8FED4A5FE173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41A61-39AA-420D-90D8-C9CCB430A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8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E337-9145-462D-900E-2AF19DC9319C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3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9D6E-9D19-42C0-B18F-5C9EB811DE5B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0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8A69-2ECE-419A-816E-3092C010D30B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629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C352-89B6-4139-9B71-B1406380A364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70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3F48C-3AEE-40E9-B406-0E9436D63C3B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8802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871DA-DE96-47A1-A406-828292EC1F40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04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1E46-B2FC-46F2-AFDC-126E810584B3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00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0783C-9F03-4C1D-9821-D3E88A8100DE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37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7090-32D1-4C43-986E-DB90E639BE8C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3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2BBA9-D773-45F2-8395-7467E06AA633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52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7F71-A417-490F-93D3-0AE803F5823C}" type="datetime1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255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814A-6896-4E63-9C9A-37C9D0372BB6}" type="datetime1">
              <a:rPr lang="en-US" smtClean="0"/>
              <a:t>5/28/2020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2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7109-5E96-41F8-8195-C93A13E2BF9C}" type="datetime1">
              <a:rPr lang="en-US" smtClean="0"/>
              <a:t>5/28/2020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4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A1C-CA0A-4936-8FCF-763458968DEE}" type="datetime1">
              <a:rPr lang="en-US" smtClean="0"/>
              <a:t>5/28/2020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7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7BB4-B3DA-4D2E-AC46-6EC91BB1E20F}" type="datetime1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168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5B41-4210-492D-B68D-028E4B3D4C2B}" type="datetime1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93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307E4-F054-4A3C-B872-73F957A466AA}" type="datetime1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Session By: Director 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B261A5-3D42-4020-B790-AEA633F92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1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9U3cpUvNaA&amp;feature=youtu.be" TargetMode="External"/><Relationship Id="rId2" Type="http://schemas.openxmlformats.org/officeDocument/2006/relationships/hyperlink" Target="https://pern-my.sharepoint.com/:v:/g/personal/dit_um_uob_edu_pk/ERCMCuBd7JVMsj5HS71felcBRAa5h8vUv9-1XBdcAi-VfA?e=lBZJc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lleges.uob.edu.pk/colleges/faculty.php" TargetMode="External"/><Relationship Id="rId5" Type="http://schemas.openxmlformats.org/officeDocument/2006/relationships/hyperlink" Target="http://colleges.uob.edu.pk/colleges/register.php" TargetMode="External"/><Relationship Id="rId4" Type="http://schemas.openxmlformats.org/officeDocument/2006/relationships/hyperlink" Target="mailto:dit@um.uob.edu.p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zoom.u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599"/>
            <a:ext cx="9683261" cy="3997569"/>
          </a:xfrm>
        </p:spPr>
        <p:txBody>
          <a:bodyPr>
            <a:normAutofit/>
          </a:bodyPr>
          <a:lstStyle/>
          <a:p>
            <a:pPr algn="ctr"/>
            <a:r>
              <a:rPr lang="en-US" sz="4800" b="1" i="1" dirty="0" smtClean="0"/>
              <a:t>ONLINE TEACHING / </a:t>
            </a:r>
            <a:r>
              <a:rPr lang="en-US" sz="4800" b="1" i="1" dirty="0" smtClean="0"/>
              <a:t>E-LEARNING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dirty="0" smtClean="0"/>
              <a:t>COLLEGES, HIGHER &amp; TECHNICAL</a:t>
            </a:r>
            <a:br>
              <a:rPr lang="en-US" dirty="0" smtClean="0"/>
            </a:br>
            <a:r>
              <a:rPr lang="en-US" dirty="0" smtClean="0"/>
              <a:t>EDUCATION DEPARTMENT</a:t>
            </a:r>
            <a:br>
              <a:rPr lang="en-US" dirty="0" smtClean="0"/>
            </a:br>
            <a:r>
              <a:rPr lang="en-US" dirty="0" smtClean="0"/>
              <a:t>BALOCHISTAN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4994030"/>
            <a:ext cx="9287281" cy="14536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BS Implementation &amp; Coordinator Committee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Session By: Director DIT</a:t>
            </a:r>
            <a:endParaRPr lang="en-US"/>
          </a:p>
        </p:txBody>
      </p:sp>
      <p:pic>
        <p:nvPicPr>
          <p:cNvPr id="5" name="Picture 4" descr="Balochistan govt to form armed force for universities protection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016" y="3223845"/>
            <a:ext cx="3786554" cy="20632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308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48572B-7522-4823-B748-5416D6650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Lets Start Developing a Sample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987198-B4DB-401F-BD0E-CA8765236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76401"/>
            <a:ext cx="10131344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SWITCH TO LMS……..FOR PRACTICAL </a:t>
            </a:r>
            <a:r>
              <a:rPr lang="en-US" sz="2400" b="1" dirty="0" smtClean="0"/>
              <a:t>DEMONSTRATION (P:123456789)</a:t>
            </a:r>
            <a:endParaRPr lang="en-US" sz="2400" b="1" dirty="0"/>
          </a:p>
          <a:p>
            <a:pPr marL="0" indent="0">
              <a:buNone/>
            </a:pPr>
            <a:r>
              <a:rPr lang="en-US" sz="2400" dirty="0"/>
              <a:t>Target:</a:t>
            </a:r>
          </a:p>
          <a:p>
            <a:pPr marL="0" indent="0">
              <a:buNone/>
            </a:pPr>
            <a:r>
              <a:rPr lang="en-US" sz="2400" dirty="0"/>
              <a:t>To create / Place Course Detail, that should include all relevant information about our course.</a:t>
            </a:r>
          </a:p>
          <a:p>
            <a:pPr marL="0" indent="0">
              <a:buNone/>
            </a:pPr>
            <a:r>
              <a:rPr lang="en-US" sz="2400" dirty="0"/>
              <a:t>To upload Power point Lecture slides, starting from Topic1/Chapter1</a:t>
            </a:r>
          </a:p>
          <a:p>
            <a:pPr marL="0" indent="0">
              <a:buNone/>
            </a:pPr>
            <a:r>
              <a:rPr lang="en-US" sz="2400" dirty="0"/>
              <a:t>To Place / embed a third party lecture video about the topic</a:t>
            </a:r>
          </a:p>
          <a:p>
            <a:pPr marL="0" indent="0">
              <a:buNone/>
            </a:pPr>
            <a:r>
              <a:rPr lang="en-US" sz="2400" dirty="0"/>
              <a:t>Create an Adaptive Lesson (Inclusion of Stepwise Learning…)</a:t>
            </a:r>
          </a:p>
          <a:p>
            <a:pPr marL="0" indent="0">
              <a:buNone/>
            </a:pPr>
            <a:r>
              <a:rPr lang="en-US" sz="2400" dirty="0"/>
              <a:t>Add an Assignment</a:t>
            </a:r>
          </a:p>
          <a:p>
            <a:pPr marL="0" indent="0">
              <a:buNone/>
            </a:pPr>
            <a:r>
              <a:rPr lang="en-US" sz="2400" dirty="0"/>
              <a:t>Schedule / Add Interactive Zoom Session for class.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3803F56-9914-4727-84FC-40FECF04A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Session By: Director DIT</a:t>
            </a:r>
          </a:p>
        </p:txBody>
      </p:sp>
    </p:spTree>
    <p:extLst>
      <p:ext uri="{BB962C8B-B14F-4D97-AF65-F5344CB8AC3E}">
        <p14:creationId xmlns:p14="http://schemas.microsoft.com/office/powerpoint/2010/main" val="130116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Important LINKS / WEB-SITES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8959035" cy="3880773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https://pern-my.sharepoint.com/:v:/</a:t>
            </a:r>
            <a:r>
              <a:rPr lang="en-US" dirty="0" smtClean="0">
                <a:hlinkClick r:id="rId2"/>
              </a:rPr>
              <a:t>g/personal/dit_um_uob_edu_pk/ERCMCuBd7JVMsj5HS71felcBRAa5h8vUv9-1XBdcAi-VfA?e=lBZJc1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(Recorded </a:t>
            </a:r>
            <a:r>
              <a:rPr lang="en-US" dirty="0"/>
              <a:t>Demonstration of LMS Video / Training Link of Dated: 20 May, </a:t>
            </a:r>
            <a:r>
              <a:rPr lang="en-US" dirty="0" smtClean="0"/>
              <a:t>2020)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www.youtube.com/watch?v=69U3cpUvNaA&amp;feature=youtu.be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(Recorded Demonstration of LMS Video / Training Link of Dated: 11 May, 2020)</a:t>
            </a:r>
          </a:p>
          <a:p>
            <a:r>
              <a:rPr lang="en-US" dirty="0"/>
              <a:t> </a:t>
            </a:r>
            <a:r>
              <a:rPr lang="en-US" dirty="0" smtClean="0">
                <a:hlinkClick r:id="rId4"/>
              </a:rPr>
              <a:t>dit@um.uob.edu.pk</a:t>
            </a:r>
            <a:r>
              <a:rPr lang="en-US" dirty="0" smtClean="0"/>
              <a:t>	(mailing address of director information technology, </a:t>
            </a:r>
            <a:r>
              <a:rPr lang="en-US" dirty="0" err="1" smtClean="0"/>
              <a:t>UoB</a:t>
            </a:r>
            <a:r>
              <a:rPr lang="en-US" dirty="0" smtClean="0"/>
              <a:t>)</a:t>
            </a:r>
          </a:p>
          <a:p>
            <a:r>
              <a:rPr lang="en-US" dirty="0"/>
              <a:t> </a:t>
            </a:r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colleges.uob.edu.pk/colleges/register.php</a:t>
            </a:r>
            <a:r>
              <a:rPr lang="en-US" dirty="0" smtClean="0"/>
              <a:t>	(Registration of students)</a:t>
            </a:r>
          </a:p>
          <a:p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colleges.uob.edu.pk/colleges/faculty.php</a:t>
            </a:r>
            <a:r>
              <a:rPr lang="en-US" dirty="0" smtClean="0"/>
              <a:t>		(Registration of teacher)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Session By: Director DIT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9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IMPORTANT COMPUTER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887415"/>
            <a:ext cx="9287281" cy="456027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Operating Systems (Windows etc.)</a:t>
            </a:r>
          </a:p>
          <a:p>
            <a:r>
              <a:rPr lang="en-US" sz="3200" dirty="0" smtClean="0"/>
              <a:t>MS Office (Word etc.)</a:t>
            </a:r>
          </a:p>
          <a:p>
            <a:r>
              <a:rPr lang="en-US" sz="3200" dirty="0" smtClean="0"/>
              <a:t>Presentation Software (Power Point / software)</a:t>
            </a:r>
          </a:p>
          <a:p>
            <a:r>
              <a:rPr lang="en-US" sz="3200" dirty="0" smtClean="0"/>
              <a:t>Spreadsheets for data etc. (Excel etc.)</a:t>
            </a:r>
          </a:p>
          <a:p>
            <a:r>
              <a:rPr lang="en-US" sz="3200" dirty="0" smtClean="0"/>
              <a:t>Communication &amp; Collaboration tools (Skype, Zoom, MS team etc.)</a:t>
            </a:r>
          </a:p>
          <a:p>
            <a:r>
              <a:rPr lang="en-US" sz="3200" dirty="0" smtClean="0"/>
              <a:t>Social Media (</a:t>
            </a:r>
            <a:r>
              <a:rPr lang="en-US" sz="3200" dirty="0" err="1" smtClean="0"/>
              <a:t>facebook</a:t>
            </a:r>
            <a:r>
              <a:rPr lang="en-US" sz="3200" dirty="0" smtClean="0"/>
              <a:t>, </a:t>
            </a:r>
            <a:r>
              <a:rPr lang="en-US" sz="3200" dirty="0" err="1" smtClean="0"/>
              <a:t>Whatsapp</a:t>
            </a:r>
            <a:r>
              <a:rPr lang="en-US" sz="3200" dirty="0" smtClean="0"/>
              <a:t> etc.)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Session By: Director DIT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41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FF48A7-EC56-4223-8953-790A4ECD6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599"/>
            <a:ext cx="9287281" cy="93784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BASIC COMPUTER SKILLS (Keyboard Short Cuts… Managing Windows (minimize, maximize, restore)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6FE6BC-FE61-499B-9E3D-7523068F4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47447"/>
            <a:ext cx="8596668" cy="449391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5203A49-B438-47C2-85B4-D90E47264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Session Conducted By: Director DIT, </a:t>
            </a:r>
            <a:r>
              <a:rPr lang="en-US" dirty="0" err="1"/>
              <a:t>UoB</a:t>
            </a:r>
            <a:r>
              <a:rPr lang="en-US" dirty="0"/>
              <a:t> Quetta</a:t>
            </a:r>
          </a:p>
        </p:txBody>
      </p:sp>
      <p:pic>
        <p:nvPicPr>
          <p:cNvPr id="5" name="Picture 4" descr="https://usercontent1.hubstatic.com/13757726_f102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85" y="1606062"/>
            <a:ext cx="9601200" cy="52519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295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FF48A7-EC56-4223-8953-790A4ECD6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/>
          </a:bodyPr>
          <a:lstStyle/>
          <a:p>
            <a:r>
              <a:rPr lang="en-US" dirty="0" smtClean="0"/>
              <a:t>FACULTY </a:t>
            </a:r>
            <a:r>
              <a:rPr lang="en-US" dirty="0"/>
              <a:t>TRAINING SESSION ON LEARNING MANAGEMENT </a:t>
            </a:r>
            <a:r>
              <a:rPr lang="en-US" dirty="0" smtClean="0"/>
              <a:t>SYSTEM (LMS)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6FE6BC-FE61-499B-9E3D-7523068F4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81200"/>
            <a:ext cx="9099712" cy="4478215"/>
          </a:xfrm>
        </p:spPr>
        <p:txBody>
          <a:bodyPr>
            <a:normAutofit lnSpcReduction="10000"/>
          </a:bodyPr>
          <a:lstStyle/>
          <a:p>
            <a:r>
              <a:rPr lang="en-US" sz="2400" b="1" u="sng" dirty="0" smtClean="0"/>
              <a:t>REGISTRATION</a:t>
            </a:r>
            <a:r>
              <a:rPr lang="en-US" sz="2400" dirty="0" smtClean="0"/>
              <a:t>:</a:t>
            </a:r>
            <a:r>
              <a:rPr lang="en-US" dirty="0" smtClean="0"/>
              <a:t> 	Through Committee or online </a:t>
            </a:r>
            <a:r>
              <a:rPr lang="en-US" dirty="0"/>
              <a:t>link </a:t>
            </a:r>
            <a:r>
              <a:rPr lang="en-US" dirty="0" smtClean="0"/>
              <a:t>to </a:t>
            </a:r>
            <a:r>
              <a:rPr lang="en-US" dirty="0"/>
              <a:t>register themselves </a:t>
            </a:r>
            <a:r>
              <a:rPr lang="en-US" dirty="0" smtClean="0"/>
              <a:t>							for </a:t>
            </a:r>
            <a:r>
              <a:rPr lang="en-US" dirty="0"/>
              <a:t>LMS, along with course / courses information that are to </a:t>
            </a:r>
            <a:r>
              <a:rPr lang="en-US" dirty="0" smtClean="0"/>
              <a:t>						be </a:t>
            </a:r>
            <a:r>
              <a:rPr lang="en-US" dirty="0"/>
              <a:t>taken online through </a:t>
            </a:r>
            <a:r>
              <a:rPr lang="en-US" dirty="0" smtClean="0"/>
              <a:t>LMS.</a:t>
            </a:r>
            <a:endParaRPr lang="en-US" dirty="0"/>
          </a:p>
          <a:p>
            <a:r>
              <a:rPr lang="en-US" sz="2400" b="1" u="sng" dirty="0" smtClean="0"/>
              <a:t>IN THIS TRAINING SESSION</a:t>
            </a:r>
            <a:r>
              <a:rPr lang="en-US" dirty="0" smtClean="0"/>
              <a:t>, LMS </a:t>
            </a:r>
            <a:r>
              <a:rPr lang="en-US" dirty="0"/>
              <a:t>along with its </a:t>
            </a:r>
            <a:r>
              <a:rPr lang="en-US" dirty="0" smtClean="0"/>
              <a:t>importance will be 											introduced </a:t>
            </a:r>
            <a:r>
              <a:rPr lang="en-US" dirty="0"/>
              <a:t>and </a:t>
            </a:r>
            <a:r>
              <a:rPr lang="en-US" dirty="0" smtClean="0"/>
              <a:t>try </a:t>
            </a:r>
            <a:r>
              <a:rPr lang="en-US" dirty="0"/>
              <a:t>to demonstrate developing a new course on our LMS, with Hybrid Approach While Demonstrating Interactive </a:t>
            </a:r>
            <a:r>
              <a:rPr lang="en-US" dirty="0" smtClean="0"/>
              <a:t>as </a:t>
            </a:r>
            <a:r>
              <a:rPr lang="en-US" dirty="0"/>
              <a:t>well as Indirect teaching approach, on LMS.</a:t>
            </a:r>
          </a:p>
          <a:p>
            <a:r>
              <a:rPr lang="en-US" sz="2400" b="1" u="sng" dirty="0" smtClean="0"/>
              <a:t>OUTCOMES OF THIS TRAINING:</a:t>
            </a:r>
            <a:endParaRPr lang="en-US" sz="2400" b="1" u="sng" dirty="0"/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smtClean="0"/>
              <a:t>											By </a:t>
            </a:r>
            <a:r>
              <a:rPr lang="en-US" dirty="0"/>
              <a:t>end of this training session, we expect that our participants will become </a:t>
            </a:r>
            <a:r>
              <a:rPr lang="en-US" u="sng" dirty="0"/>
              <a:t>familiar with LMS and the different software tools</a:t>
            </a:r>
            <a:r>
              <a:rPr lang="en-US" dirty="0"/>
              <a:t> that are supportive in dissemination of online education. Furthermore, participants having </a:t>
            </a:r>
            <a:r>
              <a:rPr lang="en-US" u="sng" dirty="0"/>
              <a:t>basic IT knowledge will become at majority self independent in development of their course material, and will be able to operate LMS different features and inbuilt tools with a level of ease and confidence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5203A49-B438-47C2-85B4-D90E47264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Session Conducted By: Director DIT, </a:t>
            </a:r>
            <a:r>
              <a:rPr lang="en-US" dirty="0" err="1"/>
              <a:t>UoB</a:t>
            </a:r>
            <a:r>
              <a:rPr lang="en-US" dirty="0"/>
              <a:t> Quetta</a:t>
            </a:r>
          </a:p>
        </p:txBody>
      </p:sp>
    </p:spTree>
    <p:extLst>
      <p:ext uri="{BB962C8B-B14F-4D97-AF65-F5344CB8AC3E}">
        <p14:creationId xmlns:p14="http://schemas.microsoft.com/office/powerpoint/2010/main" val="137720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C53A78-1728-4DD6-94C6-037BAFC14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Moodle: Learning Management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E97B64-B82B-4AF5-A854-DEE199370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8123"/>
            <a:ext cx="9427958" cy="4630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UoB</a:t>
            </a:r>
            <a:r>
              <a:rPr lang="en-US" sz="2800" dirty="0" smtClean="0"/>
              <a:t> has </a:t>
            </a:r>
            <a:r>
              <a:rPr lang="en-US" sz="2800" dirty="0"/>
              <a:t>deployed Moodle </a:t>
            </a:r>
            <a:r>
              <a:rPr lang="en-US" sz="2800" dirty="0" smtClean="0"/>
              <a:t>LMS by </a:t>
            </a:r>
            <a:r>
              <a:rPr lang="en-US" sz="2800" dirty="0"/>
              <a:t>following HEC guidelines.</a:t>
            </a:r>
          </a:p>
          <a:p>
            <a:pPr marL="0" indent="0">
              <a:buNone/>
            </a:pPr>
            <a:r>
              <a:rPr lang="en-US" sz="2800" dirty="0"/>
              <a:t>In simplest way we can describe LMS as:</a:t>
            </a:r>
          </a:p>
          <a:p>
            <a:r>
              <a:rPr lang="en-US" sz="2800" dirty="0"/>
              <a:t>Online Platform In-between Teacher and Student</a:t>
            </a:r>
          </a:p>
          <a:p>
            <a:r>
              <a:rPr lang="en-US" sz="2800" dirty="0"/>
              <a:t>Can be used for Synchronous (Interactive) </a:t>
            </a:r>
            <a:r>
              <a:rPr lang="en-US" sz="2800" dirty="0" smtClean="0"/>
              <a:t>as </a:t>
            </a:r>
            <a:r>
              <a:rPr lang="en-US" sz="2800" dirty="0"/>
              <a:t>well as for asynchronous (indirect) teaching modes.</a:t>
            </a:r>
          </a:p>
          <a:p>
            <a:r>
              <a:rPr lang="en-US" sz="2800" dirty="0"/>
              <a:t>Offers variety of interesting features and tools, to support constructive learning environment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38F1B6E-27E9-4077-A43A-2CF468FFB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</p:spTree>
    <p:extLst>
      <p:ext uri="{BB962C8B-B14F-4D97-AF65-F5344CB8AC3E}">
        <p14:creationId xmlns:p14="http://schemas.microsoft.com/office/powerpoint/2010/main" val="166948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D445C7-87EE-4A01-AAFB-35BFFDB6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LMS General Demonstration As Guest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650B59-6751-42AF-AF1F-B936157C1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815" y="2160589"/>
            <a:ext cx="9472247" cy="3880773"/>
          </a:xfrm>
        </p:spPr>
        <p:txBody>
          <a:bodyPr>
            <a:noAutofit/>
          </a:bodyPr>
          <a:lstStyle/>
          <a:p>
            <a:r>
              <a:rPr lang="en-US" sz="2800" dirty="0"/>
              <a:t>Accessing Sample Course “Learning Management System”</a:t>
            </a:r>
          </a:p>
          <a:p>
            <a:r>
              <a:rPr lang="en-US" sz="2800" dirty="0"/>
              <a:t>Contents include all relevant documented tutorials, as well as video based self-explanatory demonstration of using LMS</a:t>
            </a:r>
            <a:r>
              <a:rPr lang="en-US" sz="2800" dirty="0" smtClean="0"/>
              <a:t>.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http</a:t>
            </a:r>
            <a:r>
              <a:rPr lang="en-US" sz="2800" dirty="0"/>
              <a:t>://</a:t>
            </a:r>
            <a:r>
              <a:rPr lang="en-US" sz="2800" dirty="0" smtClean="0"/>
              <a:t>website.uob.edu.pk/moodle/login/index.php</a:t>
            </a:r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6559CF6-A639-4AEF-ABBD-613075490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</p:spTree>
    <p:extLst>
      <p:ext uri="{BB962C8B-B14F-4D97-AF65-F5344CB8AC3E}">
        <p14:creationId xmlns:p14="http://schemas.microsoft.com/office/powerpoint/2010/main" val="209594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177777-7D1F-489E-BB99-EC0DE73BE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Synchronous (Interactive) Mode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A93B39-CEEC-4B79-9045-E47E76CFA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477108"/>
            <a:ext cx="11242430" cy="5015767"/>
          </a:xfrm>
        </p:spPr>
        <p:txBody>
          <a:bodyPr>
            <a:noAutofit/>
          </a:bodyPr>
          <a:lstStyle/>
          <a:p>
            <a:r>
              <a:rPr lang="en-US" sz="2400" dirty="0"/>
              <a:t>Various Video Conferencing Tools: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 err="1"/>
              <a:t>UoB</a:t>
            </a:r>
            <a:r>
              <a:rPr lang="en-US" sz="2400" dirty="0"/>
              <a:t> Moodle LMS has integrated ZOOM video conferencing software / solution.</a:t>
            </a:r>
          </a:p>
          <a:p>
            <a:pPr marL="0" indent="0">
              <a:buNone/>
            </a:pPr>
            <a:r>
              <a:rPr lang="en-US" sz="2400" dirty="0"/>
              <a:t>   Zoom can be downloaded from </a:t>
            </a:r>
            <a:r>
              <a:rPr lang="en-US" sz="2400" dirty="0">
                <a:hlinkClick r:id="rId2"/>
              </a:rPr>
              <a:t>https://zoom.us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The basic free version supports 40mins continuous video </a:t>
            </a:r>
            <a:r>
              <a:rPr lang="en-US" sz="2400" dirty="0" smtClean="0"/>
              <a:t>conferencing </a:t>
            </a:r>
            <a:r>
              <a:rPr lang="en-US" sz="2400" dirty="0"/>
              <a:t>session allowing maximum 100 participants.</a:t>
            </a:r>
          </a:p>
          <a:p>
            <a:pPr marL="0" indent="0">
              <a:buNone/>
            </a:pPr>
            <a:r>
              <a:rPr lang="en-US" sz="2400" dirty="0"/>
              <a:t>    Every faculty member needs to create zoom account with same email address (either Gmail, Yahoo, Outlook, </a:t>
            </a:r>
            <a:r>
              <a:rPr lang="en-US" sz="2400" dirty="0" err="1"/>
              <a:t>UoB</a:t>
            </a:r>
            <a:r>
              <a:rPr lang="en-US" sz="2400" dirty="0"/>
              <a:t> </a:t>
            </a:r>
            <a:r>
              <a:rPr lang="en-US" sz="2400" dirty="0" err="1"/>
              <a:t>etc</a:t>
            </a:r>
            <a:r>
              <a:rPr lang="en-US" sz="2400" dirty="0"/>
              <a:t>) that is associated also with faculty LMS account. </a:t>
            </a:r>
          </a:p>
          <a:p>
            <a:pPr marL="0" indent="0">
              <a:buNone/>
            </a:pPr>
            <a:r>
              <a:rPr lang="en-US" sz="2400" dirty="0"/>
              <a:t>   Zoom sessions can be easily Recorded on your laptop / computer and later can be uploaded on internet based cloud free storage e.g. Google Drive, OneDrive, Drop Box </a:t>
            </a:r>
            <a:r>
              <a:rPr lang="en-US" sz="2400" dirty="0" err="1"/>
              <a:t>etc</a:t>
            </a:r>
            <a:r>
              <a:rPr lang="en-US" sz="2400" dirty="0"/>
              <a:t> and then linked on your LMS course.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815B9DE-3487-44F5-9099-949ADF37F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</p:spTree>
    <p:extLst>
      <p:ext uri="{BB962C8B-B14F-4D97-AF65-F5344CB8AC3E}">
        <p14:creationId xmlns:p14="http://schemas.microsoft.com/office/powerpoint/2010/main" val="172468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ABCDBF-348B-443B-8A23-64C899B66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Screen Recording Software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84CF64-7478-4997-80A8-7F96B4CDD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6769"/>
            <a:ext cx="9146604" cy="4853354"/>
          </a:xfrm>
        </p:spPr>
        <p:txBody>
          <a:bodyPr>
            <a:noAutofit/>
          </a:bodyPr>
          <a:lstStyle/>
          <a:p>
            <a:pPr lvl="0"/>
            <a:r>
              <a:rPr lang="en-US" sz="2800" b="1" dirty="0" err="1"/>
              <a:t>CamStudio</a:t>
            </a:r>
            <a:r>
              <a:rPr lang="en-US" sz="2400" dirty="0"/>
              <a:t>: It is an open-source screen-casting program for Microsoft Windows released as free software. </a:t>
            </a:r>
          </a:p>
          <a:p>
            <a:pPr lvl="0"/>
            <a:r>
              <a:rPr lang="en-US" sz="2800" b="1" i="1" dirty="0" err="1"/>
              <a:t>Ezvid</a:t>
            </a:r>
            <a:r>
              <a:rPr lang="en-US" sz="2400" b="1" i="1" dirty="0"/>
              <a:t>:</a:t>
            </a:r>
            <a:r>
              <a:rPr lang="en-US" sz="2400" dirty="0"/>
              <a:t> </a:t>
            </a:r>
            <a:r>
              <a:rPr lang="en-US" sz="2000" dirty="0"/>
              <a:t>is home of the best video reviews, wiki, and the world's easiest to use freeware screen recorder and video editor.</a:t>
            </a:r>
          </a:p>
          <a:p>
            <a:pPr lvl="0"/>
            <a:r>
              <a:rPr lang="en-US" sz="2800" b="1" dirty="0" err="1"/>
              <a:t>FFsplit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000" dirty="0"/>
              <a:t>It is a lightweight utility that lets you capture videos from multiple sources and composite them into a live video feed.</a:t>
            </a:r>
          </a:p>
          <a:p>
            <a:pPr lvl="0"/>
            <a:r>
              <a:rPr lang="en-US" sz="2800" b="1" i="1" dirty="0" err="1"/>
              <a:t>PicPick</a:t>
            </a:r>
            <a:r>
              <a:rPr lang="en-US" sz="2400" b="1" dirty="0"/>
              <a:t>:</a:t>
            </a:r>
            <a:r>
              <a:rPr lang="en-US" sz="2400" dirty="0"/>
              <a:t>  All-in-one Graphic Design, Best Screen Capture Software, Image Editor, Color Picker, Pixel Ruler and More.</a:t>
            </a:r>
          </a:p>
          <a:p>
            <a:r>
              <a:rPr lang="en-US" sz="2400" b="1" dirty="0"/>
              <a:t>Other Commercial Video Recording / Capturing Software</a:t>
            </a:r>
            <a:endParaRPr lang="en-US" sz="2400" dirty="0"/>
          </a:p>
          <a:p>
            <a:r>
              <a:rPr lang="en-US" sz="2400" b="1" u="sng" dirty="0" err="1"/>
              <a:t>Movavi</a:t>
            </a:r>
            <a:r>
              <a:rPr lang="en-US" sz="2400" b="1" u="sng" dirty="0"/>
              <a:t> screen recorder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(Download Link)</a:t>
            </a:r>
          </a:p>
          <a:p>
            <a:pPr lvl="0"/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Camtasia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912035C-6B93-4D9D-8D16-9D15504D8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</p:spTree>
    <p:extLst>
      <p:ext uri="{BB962C8B-B14F-4D97-AF65-F5344CB8AC3E}">
        <p14:creationId xmlns:p14="http://schemas.microsoft.com/office/powerpoint/2010/main" val="345248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799DDC-F49E-4A56-962E-5DA751373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98896" cy="1325563"/>
          </a:xfrm>
        </p:spPr>
        <p:txBody>
          <a:bodyPr/>
          <a:lstStyle/>
          <a:p>
            <a:r>
              <a:rPr lang="en-US" dirty="0"/>
              <a:t>Content Development of a New Course on LMS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3CCF2B-D207-420E-92ED-7394C18E9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6092"/>
            <a:ext cx="10515600" cy="5460385"/>
          </a:xfrm>
        </p:spPr>
        <p:txBody>
          <a:bodyPr>
            <a:normAutofit/>
          </a:bodyPr>
          <a:lstStyle/>
          <a:p>
            <a:r>
              <a:rPr lang="en-US" sz="2400" dirty="0"/>
              <a:t>Course Detail (Introduction, Credit Hours, Total Marks, Marking Criteria if any, Learning Outcomes, Topics Chapter wise, Reference Books </a:t>
            </a:r>
            <a:r>
              <a:rPr lang="en-US" sz="2400" dirty="0" err="1"/>
              <a:t>etc</a:t>
            </a:r>
            <a:r>
              <a:rPr lang="en-US" sz="2400" dirty="0"/>
              <a:t>)</a:t>
            </a:r>
          </a:p>
          <a:p>
            <a:r>
              <a:rPr lang="en-US" sz="2400" dirty="0"/>
              <a:t>Basic Ingredients: </a:t>
            </a:r>
          </a:p>
          <a:p>
            <a:pPr marL="0" indent="0">
              <a:buNone/>
            </a:pPr>
            <a:r>
              <a:rPr lang="en-US" sz="2400" dirty="0"/>
              <a:t>	Topic / Chapter wise Course Development Strategy</a:t>
            </a:r>
          </a:p>
          <a:p>
            <a:pPr marL="0" indent="0">
              <a:buNone/>
            </a:pPr>
            <a:r>
              <a:rPr lang="en-US" sz="2400" dirty="0"/>
              <a:t> 	-&gt; Lecture Slides / Handouts </a:t>
            </a:r>
          </a:p>
          <a:p>
            <a:pPr marL="0" indent="0">
              <a:buNone/>
            </a:pPr>
            <a:r>
              <a:rPr lang="en-US" sz="2400" dirty="0"/>
              <a:t>	-&gt; Interactive Video Conference with recording</a:t>
            </a:r>
          </a:p>
          <a:p>
            <a:pPr marL="0" indent="0">
              <a:buNone/>
            </a:pPr>
            <a:r>
              <a:rPr lang="en-US" sz="2400" dirty="0"/>
              <a:t>	-&gt; Pre-Recorded Lectures</a:t>
            </a:r>
          </a:p>
          <a:p>
            <a:pPr marL="0" indent="0">
              <a:buNone/>
            </a:pPr>
            <a:r>
              <a:rPr lang="en-US" sz="2400" dirty="0"/>
              <a:t>	-&gt; Third Party Lecture Videos Links</a:t>
            </a:r>
          </a:p>
          <a:p>
            <a:pPr marL="0" indent="0">
              <a:buNone/>
            </a:pPr>
            <a:r>
              <a:rPr lang="en-US" sz="2400" dirty="0"/>
              <a:t>	-&gt; Reading Material with Links</a:t>
            </a:r>
          </a:p>
          <a:p>
            <a:pPr marL="0" indent="0">
              <a:buNone/>
            </a:pPr>
            <a:r>
              <a:rPr lang="en-US" sz="2400" dirty="0"/>
              <a:t>	-&gt; Inclusion of adaptive Lessons, Quiz, Assignments </a:t>
            </a:r>
            <a:r>
              <a:rPr lang="en-US" sz="2400" dirty="0" err="1"/>
              <a:t>etc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544A315-94BD-4DFD-AA32-CE725F0ED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Session By: Director DIT</a:t>
            </a:r>
          </a:p>
        </p:txBody>
      </p:sp>
    </p:spTree>
    <p:extLst>
      <p:ext uri="{BB962C8B-B14F-4D97-AF65-F5344CB8AC3E}">
        <p14:creationId xmlns:p14="http://schemas.microsoft.com/office/powerpoint/2010/main" val="390885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1094</TotalTime>
  <Words>561</Words>
  <Application>Microsoft Office PowerPoint</Application>
  <PresentationFormat>Custom</PresentationFormat>
  <Paragraphs>80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Facet</vt:lpstr>
      <vt:lpstr>ONLINE TEACHING / E-LEARNING COLLEGES, HIGHER &amp; TECHNICAL EDUCATION DEPARTMENT BALOCHISTAN </vt:lpstr>
      <vt:lpstr>MOST IMPORTANT COMPUTER SKILLS</vt:lpstr>
      <vt:lpstr>BASIC COMPUTER SKILLS (Keyboard Short Cuts… Managing Windows (minimize, maximize, restore)</vt:lpstr>
      <vt:lpstr>FACULTY TRAINING SESSION ON LEARNING MANAGEMENT SYSTEM (LMS)</vt:lpstr>
      <vt:lpstr>Moodle: Learning Management System</vt:lpstr>
      <vt:lpstr>LMS General Demonstration As Guest</vt:lpstr>
      <vt:lpstr>Synchronous (Interactive) Mode</vt:lpstr>
      <vt:lpstr>Screen Recording Software</vt:lpstr>
      <vt:lpstr>Content Development of a New Course on LMS </vt:lpstr>
      <vt:lpstr>Lets Start Developing a Sample Course</vt:lpstr>
      <vt:lpstr>Important LINKS / WEB-SITES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Salal</dc:creator>
  <cp:lastModifiedBy>hp</cp:lastModifiedBy>
  <cp:revision>27</cp:revision>
  <dcterms:created xsi:type="dcterms:W3CDTF">2020-05-03T20:56:27Z</dcterms:created>
  <dcterms:modified xsi:type="dcterms:W3CDTF">2020-05-28T14:57:36Z</dcterms:modified>
</cp:coreProperties>
</file>