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A31BE-78BA-4054-A8E5-0A1525D9458B}" type="datetimeFigureOut">
              <a:rPr lang="en-US" smtClean="0"/>
              <a:pPr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75A03-CE88-4228-8E50-3168C2E89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Presentation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CHAPTER IV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OF AID AND INFORMATION TO THE MAGISTRATES, THE POLICE AND PERSONS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MAKING ARRESTS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Nizam-</a:t>
            </a:r>
            <a:r>
              <a:rPr lang="en-US" b="1" dirty="0" err="1" smtClean="0">
                <a:solidFill>
                  <a:schemeClr val="tx1"/>
                </a:solidFill>
              </a:rPr>
              <a:t>ud</a:t>
            </a:r>
            <a:r>
              <a:rPr lang="en-US" b="1" dirty="0" smtClean="0">
                <a:solidFill>
                  <a:schemeClr val="tx1"/>
                </a:solidFill>
              </a:rPr>
              <a:t>-Din lecturer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tx1"/>
                </a:solidFill>
              </a:rPr>
              <a:t>44. Public to give information of certain offences.</a:t>
            </a:r>
          </a:p>
          <a:p>
            <a:pPr algn="l">
              <a:buFont typeface="Wingdings" pitchFamily="2" charset="2"/>
              <a:buChar char="q"/>
            </a:pPr>
            <a:r>
              <a:rPr lang="en-US" b="1" dirty="0">
                <a:solidFill>
                  <a:schemeClr val="tx1"/>
                </a:solidFill>
              </a:rPr>
              <a:t>I</a:t>
            </a:r>
            <a:r>
              <a:rPr lang="en-US" b="1" dirty="0" smtClean="0">
                <a:solidFill>
                  <a:schemeClr val="tx1"/>
                </a:solidFill>
              </a:rPr>
              <a:t>nformation meaning.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failure to give information.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 offence under section 202 PPC.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202.Intentional omission to give information of offence by person bound to inform: 6 months fine or both.</a:t>
            </a:r>
            <a:endParaRPr lang="en-US" dirty="0" smtClean="0">
              <a:solidFill>
                <a:srgbClr val="FF000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Giving false information also punishable. 182 PPC.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Evidence of any offence aware of the fact.</a:t>
            </a:r>
          </a:p>
          <a:p>
            <a:pPr algn="l">
              <a:buFont typeface="Wingdings" pitchFamily="2" charset="2"/>
              <a:buChar char="q"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8000" b="1" dirty="0" smtClean="0">
                <a:solidFill>
                  <a:schemeClr val="tx1"/>
                </a:solidFill>
              </a:rPr>
              <a:t>Thanks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3900" b="1" dirty="0" smtClean="0">
                <a:solidFill>
                  <a:schemeClr val="tx1"/>
                </a:solidFill>
              </a:rPr>
              <a:t>42. Public when to assist Magistrate and police.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b="1" dirty="0" smtClean="0">
                <a:solidFill>
                  <a:schemeClr val="tx1"/>
                </a:solidFill>
              </a:rPr>
              <a:t> </a:t>
            </a:r>
            <a:r>
              <a:rPr lang="en-US" sz="3300" dirty="0" smtClean="0">
                <a:solidFill>
                  <a:schemeClr val="tx1"/>
                </a:solidFill>
              </a:rPr>
              <a:t>Every person is bound to assist a Magistrate '', 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dirty="0" smtClean="0">
                <a:solidFill>
                  <a:schemeClr val="tx1"/>
                </a:solidFill>
              </a:rPr>
              <a:t>[Justice of Peace] or police-officer reasonably demanding his aid: 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dirty="0" smtClean="0">
                <a:solidFill>
                  <a:schemeClr val="tx1"/>
                </a:solidFill>
              </a:rPr>
              <a:t>(a) in the taking or preventing the escape of any other person whom such Magistrate or police-officer is 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dirty="0" smtClean="0">
                <a:solidFill>
                  <a:schemeClr val="tx1"/>
                </a:solidFill>
              </a:rPr>
              <a:t>authorized to arrest; 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dirty="0" smtClean="0">
                <a:solidFill>
                  <a:schemeClr val="tx1"/>
                </a:solidFill>
              </a:rPr>
              <a:t>(b) in the prevention or suppression of a breach of the peace, or in the prevention of any injury attempted to 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dirty="0" smtClean="0">
                <a:solidFill>
                  <a:schemeClr val="tx1"/>
                </a:solidFill>
              </a:rPr>
              <a:t>be committed to any railway, canal, telegraph or public property, 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3900" b="1" dirty="0" smtClean="0">
                <a:solidFill>
                  <a:schemeClr val="tx1"/>
                </a:solidFill>
              </a:rPr>
              <a:t>42. Public when to assist Magistrate and police.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b="1" dirty="0" smtClean="0">
                <a:solidFill>
                  <a:schemeClr val="tx1"/>
                </a:solidFill>
              </a:rPr>
              <a:t> </a:t>
            </a:r>
            <a:r>
              <a:rPr lang="en-US" sz="3300" dirty="0" smtClean="0">
                <a:solidFill>
                  <a:schemeClr val="tx1"/>
                </a:solidFill>
              </a:rPr>
              <a:t>Every person is bound to assist a Magistrate '', 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dirty="0" smtClean="0">
                <a:solidFill>
                  <a:schemeClr val="tx1"/>
                </a:solidFill>
              </a:rPr>
              <a:t>[Justice of Peace] or police-officer reasonably demanding his aid: 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dirty="0" smtClean="0">
                <a:solidFill>
                  <a:schemeClr val="tx1"/>
                </a:solidFill>
              </a:rPr>
              <a:t>(a) in the taking or preventing the escape of any other person whom such Magistrate or police-officer is 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dirty="0" smtClean="0">
                <a:solidFill>
                  <a:schemeClr val="tx1"/>
                </a:solidFill>
              </a:rPr>
              <a:t>authorized to arrest; 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dirty="0" smtClean="0">
                <a:solidFill>
                  <a:schemeClr val="tx1"/>
                </a:solidFill>
              </a:rPr>
              <a:t>(b) in the prevention or suppression of a breach of the peace, or in the prevention of any injury attempted to 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dirty="0" smtClean="0">
                <a:solidFill>
                  <a:schemeClr val="tx1"/>
                </a:solidFill>
              </a:rPr>
              <a:t>be committed to any railway, canal, telegraph or public property, 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900" b="1" dirty="0" smtClean="0">
                <a:solidFill>
                  <a:schemeClr val="tx1"/>
                </a:solidFill>
              </a:rPr>
              <a:t>42. Public when to assist Magistrate and police.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b="1" dirty="0">
                <a:solidFill>
                  <a:schemeClr val="tx1"/>
                </a:solidFill>
              </a:rPr>
              <a:t> </a:t>
            </a:r>
            <a:r>
              <a:rPr lang="en-US" sz="3300" b="1" dirty="0" smtClean="0">
                <a:solidFill>
                  <a:schemeClr val="tx1"/>
                </a:solidFill>
              </a:rPr>
              <a:t>public when to assist police,</a:t>
            </a:r>
          </a:p>
          <a:p>
            <a:pPr algn="l">
              <a:buFont typeface="Wingdings" pitchFamily="2" charset="2"/>
              <a:buChar char="Ø"/>
            </a:pPr>
            <a:r>
              <a:rPr lang="en-US" sz="3300" dirty="0" smtClean="0">
                <a:solidFill>
                  <a:schemeClr val="tx1"/>
                </a:solidFill>
              </a:rPr>
              <a:t>for the affairs of the society have to be run in an orderly manner.</a:t>
            </a:r>
          </a:p>
          <a:p>
            <a:pPr algn="r"/>
            <a:r>
              <a:rPr lang="en-US" sz="3300" b="1" dirty="0" smtClean="0">
                <a:solidFill>
                  <a:schemeClr val="tx1"/>
                </a:solidFill>
              </a:rPr>
              <a:t>[1999MLD2565]</a:t>
            </a:r>
          </a:p>
          <a:p>
            <a:pPr algn="l">
              <a:buFont typeface="Wingdings" pitchFamily="2" charset="2"/>
              <a:buChar char="q"/>
            </a:pPr>
            <a:r>
              <a:rPr lang="en-US" sz="3300" b="1" dirty="0" smtClean="0">
                <a:solidFill>
                  <a:schemeClr val="tx1"/>
                </a:solidFill>
              </a:rPr>
              <a:t>Requisitioning of private vehicle by government.</a:t>
            </a:r>
          </a:p>
          <a:p>
            <a:pPr algn="l">
              <a:buFont typeface="Wingdings" pitchFamily="2" charset="2"/>
              <a:buChar char="Ø"/>
            </a:pPr>
            <a:r>
              <a:rPr lang="en-US" sz="3300" dirty="0" smtClean="0">
                <a:solidFill>
                  <a:schemeClr val="tx1"/>
                </a:solidFill>
              </a:rPr>
              <a:t>Article 24 of the constitution 1973</a:t>
            </a:r>
            <a:r>
              <a:rPr lang="en-US" sz="3300" b="1" dirty="0" smtClean="0">
                <a:solidFill>
                  <a:schemeClr val="tx1"/>
                </a:solidFill>
              </a:rPr>
              <a:t>.</a:t>
            </a:r>
          </a:p>
          <a:p>
            <a:pPr algn="r"/>
            <a:r>
              <a:rPr lang="en-US" sz="3300" b="1" dirty="0" smtClean="0">
                <a:solidFill>
                  <a:schemeClr val="tx1"/>
                </a:solidFill>
              </a:rPr>
              <a:t>[PLD1993 </a:t>
            </a:r>
            <a:r>
              <a:rPr lang="en-US" sz="3300" b="1" dirty="0" err="1" smtClean="0">
                <a:solidFill>
                  <a:schemeClr val="tx1"/>
                </a:solidFill>
              </a:rPr>
              <a:t>kar</a:t>
            </a:r>
            <a:r>
              <a:rPr lang="en-US" sz="3300" b="1" dirty="0" smtClean="0">
                <a:solidFill>
                  <a:schemeClr val="tx1"/>
                </a:solidFill>
              </a:rPr>
              <a:t> 79]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43. Aid to person, other than police-officer, executing warrant. 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When a warrant is directed to a person 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other than a police-officer, any other person may aid in the execution of such warrant, if the person to 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whom the warrant is directed be near at hand and acting in the execution of the warrant. 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44. Public to give information of certain offences.</a:t>
            </a:r>
          </a:p>
          <a:p>
            <a:pPr algn="l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tx1"/>
                </a:solidFill>
              </a:rPr>
              <a:t> (</a:t>
            </a:r>
            <a:r>
              <a:rPr lang="en-US" dirty="0" smtClean="0">
                <a:solidFill>
                  <a:schemeClr val="tx1"/>
                </a:solidFill>
              </a:rPr>
              <a:t>1) Every person aware of the commission of, or of 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the intention of any other person to commit, any offence punishable under any of the following sections of 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the Pakistan Penal Code, namely, 121, 121 A, 122, 123,123 124, 124A, 125, 126, 130, 143, 144, 145, 147, 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148, 153A, 161, 162,163, 164.165. 168.170,231, 232, 255, 302, 303, 304, 304A, 364A, 382, 392, 393, 394, 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395 396, 397, 398, 399. 402, 435,436 449, 450, 456, 457. 458, 459, 460 and 489A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tx1"/>
                </a:solidFill>
              </a:rPr>
              <a:t>44. Public to give information of certain offences. , </a:t>
            </a:r>
            <a:r>
              <a:rPr lang="en-US" dirty="0" smtClean="0">
                <a:solidFill>
                  <a:schemeClr val="tx1"/>
                </a:solidFill>
              </a:rPr>
              <a:t>shall, in the absence of reasonable excuse,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 the burden of proving shall lie upon the person so aware, forthwith give information to 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the nearest Magistrate [, Justice of the Peace,] or police-officer of such commission or intention; and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tx1"/>
                </a:solidFill>
              </a:rPr>
              <a:t>44. Public to give information of certain offences.</a:t>
            </a:r>
          </a:p>
          <a:p>
            <a:pPr algn="l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(2) For the purposes of this section the term, 'offence' includes any act committed at any place out of 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Pakistan which would constitute an offence if committed in Pakistan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(176. Inquiry by Magistrate into cause of death.)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990601"/>
          </a:xfrm>
        </p:spPr>
        <p:txBody>
          <a:bodyPr>
            <a:normAutofit/>
          </a:bodyPr>
          <a:lstStyle/>
          <a:p>
            <a:r>
              <a:rPr lang="en-US" b="1" dirty="0" smtClean="0"/>
              <a:t>Code of criminal procedure,1898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5410200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tx1"/>
                </a:solidFill>
              </a:rPr>
              <a:t>44. Public to give information of certain offences.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Mere knowledge of bad blood</a:t>
            </a:r>
            <a:r>
              <a:rPr lang="en-US" b="1" dirty="0" smtClean="0">
                <a:solidFill>
                  <a:schemeClr val="tx1"/>
                </a:solidFill>
              </a:rPr>
              <a:t>.[PLD1962 </a:t>
            </a:r>
            <a:r>
              <a:rPr lang="en-US" b="1" dirty="0" err="1" smtClean="0">
                <a:solidFill>
                  <a:schemeClr val="tx1"/>
                </a:solidFill>
              </a:rPr>
              <a:t>kar</a:t>
            </a:r>
            <a:r>
              <a:rPr lang="en-US" b="1" dirty="0" smtClean="0">
                <a:solidFill>
                  <a:schemeClr val="tx1"/>
                </a:solidFill>
              </a:rPr>
              <a:t> 873].</a:t>
            </a:r>
          </a:p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Diseased done to death while under going treatment.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Under police guard. Rule 26.31 of police rules.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Case of death by torture, </a:t>
            </a:r>
            <a:r>
              <a:rPr lang="en-US" dirty="0" err="1" smtClean="0">
                <a:solidFill>
                  <a:schemeClr val="tx1"/>
                </a:solidFill>
              </a:rPr>
              <a:t>sucide</a:t>
            </a:r>
            <a:r>
              <a:rPr lang="en-US" dirty="0" smtClean="0">
                <a:solidFill>
                  <a:schemeClr val="tx1"/>
                </a:solidFill>
              </a:rPr>
              <a:t> any natural cause.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Magistrate can enquire. Sec 176 </a:t>
            </a:r>
            <a:r>
              <a:rPr lang="en-US" dirty="0" err="1" smtClean="0">
                <a:solidFill>
                  <a:schemeClr val="tx1"/>
                </a:solidFill>
              </a:rPr>
              <a:t>Cr.P.C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report made to police. Sec 44 </a:t>
            </a:r>
            <a:r>
              <a:rPr lang="en-US" dirty="0" err="1" smtClean="0">
                <a:solidFill>
                  <a:schemeClr val="tx1"/>
                </a:solidFill>
              </a:rPr>
              <a:t>Cr.P.C</a:t>
            </a:r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No inquiry by magistrate. </a:t>
            </a:r>
            <a:r>
              <a:rPr lang="en-US" b="1" dirty="0" smtClean="0">
                <a:solidFill>
                  <a:schemeClr val="tx1"/>
                </a:solidFill>
              </a:rPr>
              <a:t>[1981P.CR.L.J 256]</a:t>
            </a:r>
          </a:p>
          <a:p>
            <a:pPr algn="l">
              <a:buFont typeface="Wingdings" pitchFamily="2" charset="2"/>
              <a:buChar char="q"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753</Words>
  <Application>Microsoft Office PowerPoint</Application>
  <PresentationFormat>On-screen Show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Code of criminal procedure,1898</vt:lpstr>
      <vt:lpstr>Code of criminal procedure,1898</vt:lpstr>
      <vt:lpstr>Code of criminal procedure,1898</vt:lpstr>
      <vt:lpstr>Code of criminal procedure,1898</vt:lpstr>
      <vt:lpstr>Code of criminal procedure,1898</vt:lpstr>
      <vt:lpstr>Code of criminal procedure,1898</vt:lpstr>
      <vt:lpstr>Code of criminal procedure,1898</vt:lpstr>
      <vt:lpstr>Code of criminal procedure,1898</vt:lpstr>
      <vt:lpstr>Code of criminal procedure,1898</vt:lpstr>
      <vt:lpstr>Code of criminal procedure,1898</vt:lpstr>
      <vt:lpstr>Code of criminal procedure,1898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of criminal procedure,1898</dc:title>
  <dc:creator>nizam</dc:creator>
  <cp:lastModifiedBy>Home</cp:lastModifiedBy>
  <cp:revision>17</cp:revision>
  <dcterms:created xsi:type="dcterms:W3CDTF">2014-07-08T03:53:23Z</dcterms:created>
  <dcterms:modified xsi:type="dcterms:W3CDTF">2020-07-02T08:50:24Z</dcterms:modified>
</cp:coreProperties>
</file>