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0251" autoAdjust="0"/>
    <p:restoredTop sz="94660"/>
  </p:normalViewPr>
  <p:slideViewPr>
    <p:cSldViewPr snapToGrid="0">
      <p:cViewPr varScale="1">
        <p:scale>
          <a:sx n="60" d="100"/>
          <a:sy n="60" d="100"/>
        </p:scale>
        <p:origin x="96" y="3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C8A904-1B34-4A4B-B0E5-1985EC546073}"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3304482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6C8A904-1B34-4A4B-B0E5-1985EC546073}" type="datetimeFigureOut">
              <a:rPr lang="en-US" smtClean="0"/>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3605604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6C8A904-1B34-4A4B-B0E5-1985EC546073}"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2396249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6C8A904-1B34-4A4B-B0E5-1985EC546073}"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D0C90-C8C3-43DD-82EC-E52F46BFC9D3}" type="slidenum">
              <a:rPr lang="en-US" smtClean="0"/>
              <a:t>‹#›</a:t>
            </a:fld>
            <a:endParaRPr lang="en-US"/>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45140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6C8A904-1B34-4A4B-B0E5-1985EC546073}"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15117013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6C8A904-1B34-4A4B-B0E5-1985EC546073}" type="datetimeFigureOut">
              <a:rPr lang="en-US" smtClean="0"/>
              <a:t>6/22/2020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32372655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6C8A904-1B34-4A4B-B0E5-1985EC546073}" type="datetimeFigureOut">
              <a:rPr lang="en-US" smtClean="0"/>
              <a:t>6/22/2020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2999757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C8A904-1B34-4A4B-B0E5-1985EC546073}"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36869357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C8A904-1B34-4A4B-B0E5-1985EC546073}"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1112363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C8A904-1B34-4A4B-B0E5-1985EC546073}"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1242098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6C8A904-1B34-4A4B-B0E5-1985EC546073}"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930856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C8A904-1B34-4A4B-B0E5-1985EC546073}" type="datetimeFigureOut">
              <a:rPr lang="en-US" smtClean="0"/>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4078505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C8A904-1B34-4A4B-B0E5-1985EC546073}" type="datetimeFigureOut">
              <a:rPr lang="en-US" smtClean="0"/>
              <a:t>6/22/2020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2877618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6C8A904-1B34-4A4B-B0E5-1985EC546073}" type="datetimeFigureOut">
              <a:rPr lang="en-US" smtClean="0"/>
              <a:t>6/22/2020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1139238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6C8A904-1B34-4A4B-B0E5-1985EC546073}" type="datetimeFigureOut">
              <a:rPr lang="en-US" smtClean="0"/>
              <a:t>6/22/2020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2275023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6C8A904-1B34-4A4B-B0E5-1985EC546073}" type="datetimeFigureOut">
              <a:rPr lang="en-US" smtClean="0"/>
              <a:t>6/22/2020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3837773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6C8A904-1B34-4A4B-B0E5-1985EC546073}" type="datetimeFigureOut">
              <a:rPr lang="en-US" smtClean="0"/>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7D0C90-C8C3-43DD-82EC-E52F46BFC9D3}" type="slidenum">
              <a:rPr lang="en-US" smtClean="0"/>
              <a:t>‹#›</a:t>
            </a:fld>
            <a:endParaRPr lang="en-US"/>
          </a:p>
        </p:txBody>
      </p:sp>
    </p:spTree>
    <p:extLst>
      <p:ext uri="{BB962C8B-B14F-4D97-AF65-F5344CB8AC3E}">
        <p14:creationId xmlns:p14="http://schemas.microsoft.com/office/powerpoint/2010/main" val="2438483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6C8A904-1B34-4A4B-B0E5-1985EC546073}" type="datetimeFigureOut">
              <a:rPr lang="en-US" smtClean="0"/>
              <a:t>6/22/2020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F7D0C90-C8C3-43DD-82EC-E52F46BFC9D3}" type="slidenum">
              <a:rPr lang="en-US" smtClean="0"/>
              <a:t>‹#›</a:t>
            </a:fld>
            <a:endParaRPr lang="en-US"/>
          </a:p>
        </p:txBody>
      </p:sp>
    </p:spTree>
    <p:extLst>
      <p:ext uri="{BB962C8B-B14F-4D97-AF65-F5344CB8AC3E}">
        <p14:creationId xmlns:p14="http://schemas.microsoft.com/office/powerpoint/2010/main" val="1173552127"/>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HACCP" TargetMode="External"/><Relationship Id="rId2" Type="http://schemas.openxmlformats.org/officeDocument/2006/relationships/hyperlink" Target="https://en.wikipedia.org/wiki/Probabilistic_risk_analysi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Pathogens" TargetMode="External"/><Relationship Id="rId2" Type="http://schemas.openxmlformats.org/officeDocument/2006/relationships/hyperlink" Target="https://en.wikipedia.org/wiki/Toile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Sanitation" TargetMode="External"/><Relationship Id="rId2" Type="http://schemas.openxmlformats.org/officeDocument/2006/relationships/hyperlink" Target="https://en.wikipedia.org/wiki/Towel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Detergent" TargetMode="External"/><Relationship Id="rId2" Type="http://schemas.openxmlformats.org/officeDocument/2006/relationships/hyperlink" Target="https://en.wikipedia.org/wiki/Soap" TargetMode="External"/><Relationship Id="rId1" Type="http://schemas.openxmlformats.org/officeDocument/2006/relationships/slideLayout" Target="../slideLayouts/slideLayout2.xml"/><Relationship Id="rId6" Type="http://schemas.openxmlformats.org/officeDocument/2006/relationships/hyperlink" Target="https://en.wikipedia.org/wiki/Hand_sanitizer" TargetMode="External"/><Relationship Id="rId5" Type="http://schemas.openxmlformats.org/officeDocument/2006/relationships/hyperlink" Target="https://en.wikipedia.org/wiki/Antibacterial" TargetMode="External"/><Relationship Id="rId4" Type="http://schemas.openxmlformats.org/officeDocument/2006/relationships/hyperlink" Target="https://en.wikipedia.org/wiki/Disinfectant"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en.wikipedia.org/wiki/WHO"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en.wikipedia.org/wiki/Shower" TargetMode="External"/><Relationship Id="rId3" Type="http://schemas.openxmlformats.org/officeDocument/2006/relationships/hyperlink" Target="https://en.wikipedia.org/wiki/Flush_toilet" TargetMode="External"/><Relationship Id="rId7" Type="http://schemas.openxmlformats.org/officeDocument/2006/relationships/hyperlink" Target="https://soleme.in/?v=6c8403f93333" TargetMode="External"/><Relationship Id="rId2" Type="http://schemas.openxmlformats.org/officeDocument/2006/relationships/hyperlink" Target="https://en.wikipedia.org/wiki/Toilet_seat" TargetMode="External"/><Relationship Id="rId1" Type="http://schemas.openxmlformats.org/officeDocument/2006/relationships/slideLayout" Target="../slideLayouts/slideLayout2.xml"/><Relationship Id="rId6" Type="http://schemas.openxmlformats.org/officeDocument/2006/relationships/hyperlink" Target="https://en.wikipedia.org/wiki/Aerosol" TargetMode="External"/><Relationship Id="rId5" Type="http://schemas.openxmlformats.org/officeDocument/2006/relationships/hyperlink" Target="https://en.wikipedia.org/wiki/Toilet" TargetMode="External"/><Relationship Id="rId4" Type="http://schemas.openxmlformats.org/officeDocument/2006/relationships/hyperlink" Target="https://en.wikipedia.org/wiki/Bathro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Home and everyday </a:t>
            </a:r>
            <a:r>
              <a:rPr lang="en-US" dirty="0" smtClean="0"/>
              <a:t>hygiene</a:t>
            </a:r>
            <a:r>
              <a:rPr lang="en-US" dirty="0"/>
              <a:t/>
            </a:r>
            <a:br>
              <a:rPr lang="en-US" dirty="0"/>
            </a:br>
            <a:r>
              <a:rPr lang="en-US" dirty="0" smtClean="0"/>
              <a:t/>
            </a:r>
            <a:br>
              <a:rPr lang="en-US" dirty="0" smtClean="0"/>
            </a:br>
            <a:endParaRPr lang="en-US" dirty="0"/>
          </a:p>
        </p:txBody>
      </p:sp>
      <p:sp>
        <p:nvSpPr>
          <p:cNvPr id="3" name="Subtitle 2"/>
          <p:cNvSpPr>
            <a:spLocks noGrp="1"/>
          </p:cNvSpPr>
          <p:nvPr>
            <p:ph type="subTitle" idx="1"/>
          </p:nvPr>
        </p:nvSpPr>
        <p:spPr/>
        <p:txBody>
          <a:bodyPr/>
          <a:lstStyle/>
          <a:p>
            <a:r>
              <a:rPr lang="en-US" dirty="0" smtClean="0"/>
              <a:t>By :</a:t>
            </a:r>
            <a:r>
              <a:rPr lang="en-US" dirty="0" err="1" smtClean="0"/>
              <a:t>hAFSAKARIM</a:t>
            </a:r>
            <a:endParaRPr lang="en-US" dirty="0"/>
          </a:p>
        </p:txBody>
      </p:sp>
    </p:spTree>
    <p:extLst>
      <p:ext uri="{BB962C8B-B14F-4D97-AF65-F5344CB8AC3E}">
        <p14:creationId xmlns:p14="http://schemas.microsoft.com/office/powerpoint/2010/main" val="1670584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Water left stagnant in the pipes of showers can be contaminated with pathogens that become airborne when the shower is turned on. If a shower has not been used for some time, it should be left to run at a hot temperature for a few minutes before use.</a:t>
            </a:r>
          </a:p>
          <a:p>
            <a:r>
              <a:rPr lang="en-US" dirty="0"/>
              <a:t>Thorough cleaning is important in preventing the spread of fungal </a:t>
            </a:r>
            <a:r>
              <a:rPr lang="en-US" dirty="0" err="1" smtClean="0"/>
              <a:t>infections.Molds</a:t>
            </a:r>
            <a:r>
              <a:rPr lang="en-US" dirty="0" smtClean="0"/>
              <a:t> </a:t>
            </a:r>
            <a:r>
              <a:rPr lang="en-US" dirty="0"/>
              <a:t>can live on wall and floor tiles and on shower curtains. Mold can be responsible for infections, cause allergic responses, deteriorate/damage surfaces and cause unpleasant odors. Primary sites of fungal growth are inanimate surfaces, including carpets and soft </a:t>
            </a:r>
            <a:r>
              <a:rPr lang="en-US" dirty="0" err="1" smtClean="0"/>
              <a:t>furnishings.Air</a:t>
            </a:r>
            <a:r>
              <a:rPr lang="en-US" dirty="0" smtClean="0"/>
              <a:t>-borne </a:t>
            </a:r>
            <a:r>
              <a:rPr lang="en-US" dirty="0"/>
              <a:t>fungi are usually associated with damp conditions, poor ventilation or closed air systems.</a:t>
            </a:r>
          </a:p>
          <a:p>
            <a:endParaRPr lang="en-US" dirty="0"/>
          </a:p>
          <a:p>
            <a:endParaRPr lang="en-US" b="1" dirty="0"/>
          </a:p>
        </p:txBody>
      </p:sp>
    </p:spTree>
    <p:extLst>
      <p:ext uri="{BB962C8B-B14F-4D97-AF65-F5344CB8AC3E}">
        <p14:creationId xmlns:p14="http://schemas.microsoft.com/office/powerpoint/2010/main" val="2265520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Laundry </a:t>
            </a:r>
            <a:r>
              <a:rPr lang="en-US" b="1" dirty="0" smtClean="0"/>
              <a:t>hygiene</a:t>
            </a:r>
            <a:endParaRPr lang="en-US" b="1" dirty="0"/>
          </a:p>
          <a:p>
            <a:r>
              <a:rPr lang="en-US" dirty="0"/>
              <a:t>Laundry hygiene involves practices that prevent disease and its spread via soiled clothing and household linens such as </a:t>
            </a:r>
            <a:r>
              <a:rPr lang="en-US" dirty="0" err="1" smtClean="0"/>
              <a:t>towels.Items</a:t>
            </a:r>
            <a:r>
              <a:rPr lang="en-US" dirty="0" smtClean="0"/>
              <a:t> </a:t>
            </a:r>
            <a:r>
              <a:rPr lang="en-US" dirty="0"/>
              <a:t>most likely to be contaminated with pathogens are those that come into direct contact with the body, e.g., underwear, personal towels, facecloths, nappies. Cloths or other fabric items used during food preparation, or for cleaning the toilet or cleaning up material such as feces or vomit are a particular risk.</a:t>
            </a:r>
          </a:p>
          <a:p>
            <a:endParaRPr lang="en-US" dirty="0"/>
          </a:p>
        </p:txBody>
      </p:sp>
    </p:spTree>
    <p:extLst>
      <p:ext uri="{BB962C8B-B14F-4D97-AF65-F5344CB8AC3E}">
        <p14:creationId xmlns:p14="http://schemas.microsoft.com/office/powerpoint/2010/main" val="2677636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 hygiene </a:t>
            </a:r>
            <a:endParaRPr lang="en-US" dirty="0"/>
          </a:p>
        </p:txBody>
      </p:sp>
      <p:sp>
        <p:nvSpPr>
          <p:cNvPr id="3" name="Content Placeholder 2"/>
          <p:cNvSpPr>
            <a:spLocks noGrp="1"/>
          </p:cNvSpPr>
          <p:nvPr>
            <p:ph idx="1"/>
          </p:nvPr>
        </p:nvSpPr>
        <p:spPr/>
        <p:txBody>
          <a:bodyPr>
            <a:normAutofit/>
          </a:bodyPr>
          <a:lstStyle/>
          <a:p>
            <a:r>
              <a:rPr lang="en-US" dirty="0"/>
              <a:t>Home hygiene pertains to the hygiene practices that prevent or minimize the spread of disease at home and other everyday settings such as social settings, public transport, the workplace, public places, etc.</a:t>
            </a:r>
          </a:p>
          <a:p>
            <a:r>
              <a:rPr lang="en-US" dirty="0"/>
              <a:t>Hygiene in a variety of settings plays an important role in preventing the spread of infectious diseases</a:t>
            </a:r>
            <a:r>
              <a:rPr lang="en-US" dirty="0" smtClean="0"/>
              <a:t>.</a:t>
            </a:r>
            <a:r>
              <a:rPr lang="en-US" dirty="0"/>
              <a:t> It includes procedures used in a variety of domestic situations such as hand hygiene, respiratory hygiene, food and water hygiene, general home hygiene (hygiene of environmental sites and surfaces), care of domestic animals, and home health care (the care of those who are at greater risk of infection).</a:t>
            </a:r>
          </a:p>
          <a:p>
            <a:endParaRPr lang="en-US" dirty="0"/>
          </a:p>
        </p:txBody>
      </p:sp>
    </p:spTree>
    <p:extLst>
      <p:ext uri="{BB962C8B-B14F-4D97-AF65-F5344CB8AC3E}">
        <p14:creationId xmlns:p14="http://schemas.microsoft.com/office/powerpoint/2010/main" val="1361012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At present, these components of hygiene tend to be regarded as separate issues, although based on the same underlying microbiological principles. Preventing the spread of diseases means breaking the chain of infection transmission. Simply put, if the chain of infection is broken, infection cannot spread. In response to the need for effective codes of hygiene in home and everyday life settings the International Scientific Forum on Home Hygiene has developed a </a:t>
            </a:r>
            <a:r>
              <a:rPr lang="en-US" dirty="0">
                <a:hlinkClick r:id="rId2" tooltip="Probabilistic risk analysis"/>
              </a:rPr>
              <a:t>risk-based approach</a:t>
            </a:r>
            <a:r>
              <a:rPr lang="en-US" dirty="0"/>
              <a:t> based on Hazard Analysis Critical Control Point (</a:t>
            </a:r>
            <a:r>
              <a:rPr lang="en-US" dirty="0">
                <a:hlinkClick r:id="rId3" tooltip="HACCP"/>
              </a:rPr>
              <a:t>HACCP</a:t>
            </a:r>
            <a:r>
              <a:rPr lang="en-US" dirty="0"/>
              <a:t>), also referred to as "targeted hygiene." Targeted hygiene is based on identifying the routes of pathogen spread in the home and introducing hygiene practices at critical times to break the chain of infection.</a:t>
            </a:r>
          </a:p>
        </p:txBody>
      </p:sp>
    </p:spTree>
    <p:extLst>
      <p:ext uri="{BB962C8B-B14F-4D97-AF65-F5344CB8AC3E}">
        <p14:creationId xmlns:p14="http://schemas.microsoft.com/office/powerpoint/2010/main" val="1233360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
            </a:r>
            <a:r>
              <a:rPr lang="en-US" dirty="0" smtClean="0"/>
              <a:t>ain </a:t>
            </a:r>
            <a:r>
              <a:rPr lang="en-US" dirty="0" smtClean="0"/>
              <a:t>sources</a:t>
            </a:r>
            <a:endParaRPr lang="en-US" dirty="0"/>
          </a:p>
        </p:txBody>
      </p:sp>
      <p:sp>
        <p:nvSpPr>
          <p:cNvPr id="3" name="Content Placeholder 2"/>
          <p:cNvSpPr>
            <a:spLocks noGrp="1"/>
          </p:cNvSpPr>
          <p:nvPr>
            <p:ph idx="1"/>
          </p:nvPr>
        </p:nvSpPr>
        <p:spPr/>
        <p:txBody>
          <a:bodyPr>
            <a:normAutofit/>
          </a:bodyPr>
          <a:lstStyle/>
          <a:p>
            <a:r>
              <a:rPr lang="en-US" dirty="0"/>
              <a:t>The main sources of infection in the </a:t>
            </a:r>
            <a:r>
              <a:rPr lang="en-US" dirty="0" smtClean="0"/>
              <a:t>home</a:t>
            </a:r>
            <a:r>
              <a:rPr lang="en-US" dirty="0"/>
              <a:t> are people (who are carriers or are infected), foods (particularly raw foods) and water, and domestic animals (in the U.S. more than 50% of homes have one or more </a:t>
            </a:r>
            <a:r>
              <a:rPr lang="en-US" dirty="0" smtClean="0"/>
              <a:t>pets). </a:t>
            </a:r>
            <a:r>
              <a:rPr lang="en-US" dirty="0"/>
              <a:t>Sites that accumulate stagnant water—such as sinks, </a:t>
            </a:r>
            <a:r>
              <a:rPr lang="en-US" dirty="0">
                <a:hlinkClick r:id="rId2" tooltip="Toilet"/>
              </a:rPr>
              <a:t>toilets</a:t>
            </a:r>
            <a:r>
              <a:rPr lang="en-US" dirty="0"/>
              <a:t>, waste pipes, cleaning tools, face cloths, etc. readily support microbial growth and can become secondary reservoirs of infection, though species are mostly those that threaten "at risk" groups. </a:t>
            </a:r>
            <a:r>
              <a:rPr lang="en-US" dirty="0">
                <a:hlinkClick r:id="rId3" tooltip="Pathogens"/>
              </a:rPr>
              <a:t>Pathogens</a:t>
            </a:r>
            <a:r>
              <a:rPr lang="en-US" dirty="0"/>
              <a:t> (potentially infectious bacteria, viruses etc.—colloquially called "germs") are constantly shed from these sources via mucous membranes, feces, vomit, skin scales, etc. Thus, when circumstances combine, people are exposed, either directly or via food or water, and can develop an infection.</a:t>
            </a:r>
          </a:p>
        </p:txBody>
      </p:sp>
    </p:spTree>
    <p:extLst>
      <p:ext uri="{BB962C8B-B14F-4D97-AF65-F5344CB8AC3E}">
        <p14:creationId xmlns:p14="http://schemas.microsoft.com/office/powerpoint/2010/main" val="1013778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main "highways" for the spread of pathogens in the home are the hands, hand and food contact surfaces, and cleaning cloths and utensils. Pathogens can also be spread via clothing and household linens, such as </a:t>
            </a:r>
            <a:r>
              <a:rPr lang="en-US" dirty="0">
                <a:hlinkClick r:id="rId2" tooltip="Towels"/>
              </a:rPr>
              <a:t>towels</a:t>
            </a:r>
            <a:r>
              <a:rPr lang="en-US" dirty="0"/>
              <a:t>. Utilities such as toilets and wash basins, for example, were invented for dealing safely with human waste but still have risks associated with them. Safe disposal of human waste is a fundamental need; poor </a:t>
            </a:r>
            <a:r>
              <a:rPr lang="en-US" dirty="0">
                <a:hlinkClick r:id="rId3" tooltip="Sanitation"/>
              </a:rPr>
              <a:t>sanitation</a:t>
            </a:r>
            <a:r>
              <a:rPr lang="en-US" dirty="0"/>
              <a:t> is a primary cause of diarrhea disease in low income communities. Respiratory viruses and fungal spores are spread via the air.</a:t>
            </a:r>
          </a:p>
        </p:txBody>
      </p:sp>
    </p:spTree>
    <p:extLst>
      <p:ext uri="{BB962C8B-B14F-4D97-AF65-F5344CB8AC3E}">
        <p14:creationId xmlns:p14="http://schemas.microsoft.com/office/powerpoint/2010/main" val="1163693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Good home hygiene means engaging in hygiene practices at critical points to break the chain of infection</a:t>
            </a:r>
            <a:r>
              <a:rPr lang="en-US" dirty="0" smtClean="0"/>
              <a:t>.</a:t>
            </a:r>
            <a:r>
              <a:rPr lang="en-US" dirty="0"/>
              <a:t> Because the "infectious dose" for some pathogens can be very small (10-100 viable units or even less for some viruses), and infection can result from direct transfer of pathogens from surfaces via hands or food to the mouth, nasal mucous or the eye, 'hygienic cleaning' procedures should be sufficient to eliminate pathogens from critical surfaces.</a:t>
            </a:r>
          </a:p>
          <a:p>
            <a:endParaRPr lang="en-US" dirty="0"/>
          </a:p>
        </p:txBody>
      </p:sp>
    </p:spTree>
    <p:extLst>
      <p:ext uri="{BB962C8B-B14F-4D97-AF65-F5344CB8AC3E}">
        <p14:creationId xmlns:p14="http://schemas.microsoft.com/office/powerpoint/2010/main" val="735377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Hygienic cleaning can be done through:</a:t>
            </a:r>
            <a:br>
              <a:rPr lang="en-US" dirty="0"/>
            </a:br>
            <a:endParaRPr lang="en-US" dirty="0"/>
          </a:p>
        </p:txBody>
      </p:sp>
      <p:sp>
        <p:nvSpPr>
          <p:cNvPr id="3" name="Content Placeholder 2"/>
          <p:cNvSpPr>
            <a:spLocks noGrp="1"/>
          </p:cNvSpPr>
          <p:nvPr>
            <p:ph idx="1"/>
          </p:nvPr>
        </p:nvSpPr>
        <p:spPr/>
        <p:txBody>
          <a:bodyPr>
            <a:normAutofit/>
          </a:bodyPr>
          <a:lstStyle/>
          <a:p>
            <a:r>
              <a:rPr lang="en-US" dirty="0"/>
              <a:t>Mechanical removal (i.e., cleaning) using a </a:t>
            </a:r>
            <a:r>
              <a:rPr lang="en-US" dirty="0">
                <a:hlinkClick r:id="rId2" tooltip="Soap"/>
              </a:rPr>
              <a:t>soap</a:t>
            </a:r>
            <a:r>
              <a:rPr lang="en-US" dirty="0"/>
              <a:t> or </a:t>
            </a:r>
            <a:r>
              <a:rPr lang="en-US" dirty="0">
                <a:hlinkClick r:id="rId3" tooltip="Detergent"/>
              </a:rPr>
              <a:t>detergent</a:t>
            </a:r>
            <a:r>
              <a:rPr lang="en-US" dirty="0"/>
              <a:t>. To be effective as a hygiene measure, this process must be followed by thorough rinsing under running water to remove pathogens from the surface.</a:t>
            </a:r>
          </a:p>
          <a:p>
            <a:r>
              <a:rPr lang="en-US" dirty="0"/>
              <a:t>Using a process or product that inactivates the pathogens in situ. Pathogen kill is achieved using a "micro-biocidal" product, i.e., a </a:t>
            </a:r>
            <a:r>
              <a:rPr lang="en-US" dirty="0">
                <a:hlinkClick r:id="rId4" tooltip="Disinfectant"/>
              </a:rPr>
              <a:t>disinfectant</a:t>
            </a:r>
            <a:r>
              <a:rPr lang="en-US" dirty="0"/>
              <a:t> or </a:t>
            </a:r>
            <a:r>
              <a:rPr lang="en-US" dirty="0">
                <a:hlinkClick r:id="rId5" tooltip="Antibacterial"/>
              </a:rPr>
              <a:t>antibacterial</a:t>
            </a:r>
            <a:r>
              <a:rPr lang="en-US" dirty="0"/>
              <a:t> product; </a:t>
            </a:r>
            <a:r>
              <a:rPr lang="en-US" dirty="0">
                <a:hlinkClick r:id="rId6" tooltip="Hand sanitizer"/>
              </a:rPr>
              <a:t>waterless hand sanitizer</a:t>
            </a:r>
            <a:r>
              <a:rPr lang="en-US" dirty="0"/>
              <a:t>; or by application of heat.</a:t>
            </a:r>
          </a:p>
          <a:p>
            <a:r>
              <a:rPr lang="en-US" dirty="0"/>
              <a:t>In some cases combined pathogen removal with kill is used, e.g., laundering of clothing and household linens such as towels and bed linen.</a:t>
            </a:r>
          </a:p>
          <a:p>
            <a:r>
              <a:rPr lang="en-US" b="1" dirty="0"/>
              <a:t>Hand washing</a:t>
            </a:r>
          </a:p>
          <a:p>
            <a:endParaRPr lang="en-US" dirty="0"/>
          </a:p>
        </p:txBody>
      </p:sp>
    </p:spTree>
    <p:extLst>
      <p:ext uri="{BB962C8B-B14F-4D97-AF65-F5344CB8AC3E}">
        <p14:creationId xmlns:p14="http://schemas.microsoft.com/office/powerpoint/2010/main" val="1624987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Food hygiene at </a:t>
            </a:r>
            <a:r>
              <a:rPr lang="en-US" b="1" dirty="0" smtClean="0"/>
              <a:t>home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endParaRPr lang="en-US" i="1" dirty="0"/>
          </a:p>
          <a:p>
            <a:r>
              <a:rPr lang="en-US" dirty="0"/>
              <a:t>Food hygiene is concerned with the hygiene practices that prevent food poisoning. The five key principles of food hygiene, according to </a:t>
            </a:r>
            <a:r>
              <a:rPr lang="en-US" dirty="0">
                <a:hlinkClick r:id="rId2" tooltip="WHO"/>
              </a:rPr>
              <a:t>WHO</a:t>
            </a:r>
            <a:r>
              <a:rPr lang="en-US" dirty="0"/>
              <a:t>, </a:t>
            </a:r>
            <a:r>
              <a:rPr lang="en-US" dirty="0" smtClean="0"/>
              <a:t>are</a:t>
            </a:r>
            <a:endParaRPr lang="en-US" dirty="0"/>
          </a:p>
          <a:p>
            <a:r>
              <a:rPr lang="en-US" dirty="0"/>
              <a:t>Prevent contaminating food with mixing chemicals, spreading from people, and animals.</a:t>
            </a:r>
          </a:p>
          <a:p>
            <a:r>
              <a:rPr lang="en-US" dirty="0"/>
              <a:t>Separate raw and cooked foods to prevent contaminating the cooked foods.</a:t>
            </a:r>
          </a:p>
          <a:p>
            <a:r>
              <a:rPr lang="en-US" dirty="0"/>
              <a:t>Cook foods for the appropriate length of time and at the appropriate temperature to kill pathogens.</a:t>
            </a:r>
          </a:p>
          <a:p>
            <a:r>
              <a:rPr lang="en-US" dirty="0"/>
              <a:t>Store food at the proper temperature.</a:t>
            </a:r>
          </a:p>
          <a:p>
            <a:r>
              <a:rPr lang="en-US" dirty="0"/>
              <a:t>Use safe water and raw materials.</a:t>
            </a:r>
          </a:p>
          <a:p>
            <a:endParaRPr lang="en-US" dirty="0"/>
          </a:p>
        </p:txBody>
      </p:sp>
    </p:spTree>
    <p:extLst>
      <p:ext uri="{BB962C8B-B14F-4D97-AF65-F5344CB8AC3E}">
        <p14:creationId xmlns:p14="http://schemas.microsoft.com/office/powerpoint/2010/main" val="2368179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Hygiene in the </a:t>
            </a:r>
            <a:r>
              <a:rPr lang="en-US" b="1" dirty="0" smtClean="0"/>
              <a:t>kitchen&amp; washroom</a:t>
            </a:r>
            <a:r>
              <a:rPr lang="en-US" b="1" dirty="0"/>
              <a:t/>
            </a:r>
            <a:br>
              <a:rPr lang="en-US" b="1" dirty="0"/>
            </a:br>
            <a:endParaRPr lang="en-US" dirty="0"/>
          </a:p>
        </p:txBody>
      </p:sp>
      <p:sp>
        <p:nvSpPr>
          <p:cNvPr id="3" name="Content Placeholder 2"/>
          <p:cNvSpPr>
            <a:spLocks noGrp="1"/>
          </p:cNvSpPr>
          <p:nvPr>
            <p:ph idx="1"/>
          </p:nvPr>
        </p:nvSpPr>
        <p:spPr>
          <a:xfrm>
            <a:off x="646111" y="2004791"/>
            <a:ext cx="8946541" cy="4195481"/>
          </a:xfrm>
        </p:spPr>
        <p:txBody>
          <a:bodyPr>
            <a:normAutofit/>
          </a:bodyPr>
          <a:lstStyle/>
          <a:p>
            <a:r>
              <a:rPr lang="en-US" dirty="0" smtClean="0"/>
              <a:t>Routine </a:t>
            </a:r>
            <a:r>
              <a:rPr lang="en-US" dirty="0"/>
              <a:t>cleaning of (hand, food, drinking water) sites and surfaces (such as </a:t>
            </a:r>
            <a:r>
              <a:rPr lang="en-US" dirty="0">
                <a:hlinkClick r:id="rId2" tooltip="Toilet seat"/>
              </a:rPr>
              <a:t>toilet seats</a:t>
            </a:r>
            <a:r>
              <a:rPr lang="en-US" dirty="0"/>
              <a:t> and </a:t>
            </a:r>
            <a:r>
              <a:rPr lang="en-US" dirty="0">
                <a:hlinkClick r:id="rId3" tooltip="Flush toilet"/>
              </a:rPr>
              <a:t>flush</a:t>
            </a:r>
            <a:r>
              <a:rPr lang="en-US" dirty="0"/>
              <a:t> handles, door and tap handles, work surfaces, bath and basin surfaces) in the kitchen, </a:t>
            </a:r>
            <a:r>
              <a:rPr lang="en-US" dirty="0">
                <a:hlinkClick r:id="rId4" tooltip="Bathroom"/>
              </a:rPr>
              <a:t>bathroom</a:t>
            </a:r>
            <a:r>
              <a:rPr lang="en-US" dirty="0"/>
              <a:t> and </a:t>
            </a:r>
            <a:r>
              <a:rPr lang="en-US" dirty="0">
                <a:hlinkClick r:id="rId5" tooltip="Toilet"/>
              </a:rPr>
              <a:t>toilet</a:t>
            </a:r>
            <a:r>
              <a:rPr lang="en-US" dirty="0"/>
              <a:t> reduces the risk of spread of pathogens</a:t>
            </a:r>
            <a:r>
              <a:rPr lang="en-US" dirty="0" smtClean="0"/>
              <a:t>.</a:t>
            </a:r>
            <a:r>
              <a:rPr lang="en-US" dirty="0"/>
              <a:t> The infection risk from </a:t>
            </a:r>
            <a:r>
              <a:rPr lang="en-US" dirty="0">
                <a:hlinkClick r:id="rId3" tooltip="Flush toilet"/>
              </a:rPr>
              <a:t>flush toilets</a:t>
            </a:r>
            <a:r>
              <a:rPr lang="en-US" dirty="0"/>
              <a:t> is not high, provided they are properly maintained, although some splashing and </a:t>
            </a:r>
            <a:r>
              <a:rPr lang="en-US" dirty="0">
                <a:hlinkClick r:id="rId6" tooltip="Aerosol"/>
              </a:rPr>
              <a:t>aerosol</a:t>
            </a:r>
            <a:r>
              <a:rPr lang="en-US" dirty="0"/>
              <a:t> formation can occur during flushing, particularly when someone has diarrhea. In case of using public toilets you can always use a Toilet Seat Sanitizer to spray on the seat before sitting on it. A </a:t>
            </a:r>
            <a:r>
              <a:rPr lang="en-US" dirty="0">
                <a:hlinkClick r:id="rId7"/>
              </a:rPr>
              <a:t>toilet seat</a:t>
            </a:r>
            <a:r>
              <a:rPr lang="en-US" dirty="0"/>
              <a:t> sanitizer helps to kill bacteria just as any other sanitizer which helps to protect from UTI. Pathogens can survive in the scum or scale left behind on baths, </a:t>
            </a:r>
            <a:r>
              <a:rPr lang="en-US" dirty="0">
                <a:hlinkClick r:id="rId8" tooltip="Shower"/>
              </a:rPr>
              <a:t>showers</a:t>
            </a:r>
            <a:r>
              <a:rPr lang="en-US" dirty="0"/>
              <a:t> and wash basins after washing and bathing</a:t>
            </a:r>
            <a:r>
              <a:rPr lang="en-US" dirty="0" smtClean="0"/>
              <a:t>.</a:t>
            </a:r>
            <a:endParaRPr lang="en-US" dirty="0"/>
          </a:p>
        </p:txBody>
      </p:sp>
    </p:spTree>
    <p:extLst>
      <p:ext uri="{BB962C8B-B14F-4D97-AF65-F5344CB8AC3E}">
        <p14:creationId xmlns:p14="http://schemas.microsoft.com/office/powerpoint/2010/main" val="26427594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29</TotalTime>
  <Words>478</Words>
  <Application>Microsoft Office PowerPoint</Application>
  <PresentationFormat>Widescreen</PresentationFormat>
  <Paragraphs>29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Ion</vt:lpstr>
      <vt:lpstr>Home and everyday hygiene  </vt:lpstr>
      <vt:lpstr>Home hygiene </vt:lpstr>
      <vt:lpstr>PowerPoint Presentation</vt:lpstr>
      <vt:lpstr>Main sources</vt:lpstr>
      <vt:lpstr>PowerPoint Presentation</vt:lpstr>
      <vt:lpstr>PowerPoint Presentation</vt:lpstr>
      <vt:lpstr>Hygienic cleaning can be done through: </vt:lpstr>
      <vt:lpstr>Food hygiene at home</vt:lpstr>
      <vt:lpstr>Hygiene in the kitchen&amp; washroom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 and everyday hygiene  </dc:title>
  <dc:creator>Ali</dc:creator>
  <cp:lastModifiedBy>Ali</cp:lastModifiedBy>
  <cp:revision>8</cp:revision>
  <dcterms:created xsi:type="dcterms:W3CDTF">2020-06-20T11:33:36Z</dcterms:created>
  <dcterms:modified xsi:type="dcterms:W3CDTF">2020-06-22T09:01:41Z</dcterms:modified>
</cp:coreProperties>
</file>