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48"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0A0CC-A39D-4156-A347-E5CE227631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3F3B70B-8827-4E01-8781-2F3D7724B0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D1A9CB0-7959-4B13-B544-5E0DFF463302}"/>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86B2DCA6-1C99-4D79-8CFD-FECAB7E731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FB7D3D-F6B3-4041-9A9A-1B73BEFF4A7F}"/>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2996857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5A893-45E0-4717-936E-44538C3D85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3E1638-0C79-4FA2-975E-7299CE2E17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14D4D3-6852-482A-91FF-5CDEB5398C88}"/>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01DF8C9B-3424-4A2D-96F1-3E6C45BAEB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D7384D-7D66-4CC6-801F-CED0CA7549B3}"/>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604638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C73D1E-28C8-45E0-9EAF-0D00DE502E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9DF4117-F011-474E-8D31-E43A981B96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FAA926-40EA-41CB-9B30-40C2C3686C4C}"/>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1F52ED61-EAF5-41DE-A924-70A51EBBEC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744993-2183-4AE2-A54D-86E55E05BC6E}"/>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674216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129A-1CE6-4B3D-B9C4-B4D5DE94C50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35F593-23FC-4E85-9473-8534BD3FE3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FE733F-9DB8-482E-BB55-9E6AE4980138}"/>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7EBF68C0-E0A1-4408-B08E-D93DB9D36F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9D59F-37A2-4DDB-9EBD-405FD20F7AB0}"/>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208348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2EBB5-BCDC-42C4-B4CC-EAFB5914C4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14AF857-8E27-4486-8B70-2D76631D6C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1D8243-9227-496F-B3E1-A7D52E945AC1}"/>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36D583C0-32E6-4565-A873-F0BECF8E1A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59129D-E36E-44CE-9C7C-EC3F294833D8}"/>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1052930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1A9EC-3EF7-4EBE-A936-D9B0DD9301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1546D9-E368-47A0-96C7-409B99397E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B44DF60-438B-4BDB-81B2-D317EA9ECD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C39641-9744-4B38-ACB9-E96F73726761}"/>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6" name="Footer Placeholder 5">
            <a:extLst>
              <a:ext uri="{FF2B5EF4-FFF2-40B4-BE49-F238E27FC236}">
                <a16:creationId xmlns:a16="http://schemas.microsoft.com/office/drawing/2014/main" id="{ED59CBF4-FCD5-4670-BE15-08BD19F0E6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17A037-28E2-4770-A68D-F36740840164}"/>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308768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018F8-928D-45E0-9A65-C52EEB4DA63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B1D5A6-215A-46E7-ABD7-6C2A82AA0A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E5AA41-AEC4-4978-9F54-139B0389D4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BEE075-E86B-4227-8618-92C8E1100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979830-B11F-49DB-91CB-007272E519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EF2747-5687-44E4-AC42-169A4BF0E687}"/>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8" name="Footer Placeholder 7">
            <a:extLst>
              <a:ext uri="{FF2B5EF4-FFF2-40B4-BE49-F238E27FC236}">
                <a16:creationId xmlns:a16="http://schemas.microsoft.com/office/drawing/2014/main" id="{66285F74-2550-459C-AC2A-56F80B76EDE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77D9D9F-9A1A-4171-91B3-22A6D0B8C03E}"/>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4174854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C9D6B-B04F-4C75-B6E7-B717286278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504440D-4D4D-4744-BBD0-C69CA65EA565}"/>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4" name="Footer Placeholder 3">
            <a:extLst>
              <a:ext uri="{FF2B5EF4-FFF2-40B4-BE49-F238E27FC236}">
                <a16:creationId xmlns:a16="http://schemas.microsoft.com/office/drawing/2014/main" id="{7C685E3B-ED4D-4563-8366-AF6E2A88F0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D21FB7-6D5A-4D56-8BB0-D0D56C14657F}"/>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2403181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E0C272-5B4C-4BEE-9581-D43AF677A802}"/>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3" name="Footer Placeholder 2">
            <a:extLst>
              <a:ext uri="{FF2B5EF4-FFF2-40B4-BE49-F238E27FC236}">
                <a16:creationId xmlns:a16="http://schemas.microsoft.com/office/drawing/2014/main" id="{8E8EC8D6-C8B0-4AD2-92D2-43D450B37F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F5FF3-09EB-4581-A4F3-E618A3EB9E70}"/>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407405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259B7-9259-4647-A5DA-36D9A093F0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8E337E5-FB6D-40DC-80E8-9A14939F8B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2F5F3B-D314-448B-8009-2F744EFD5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8DAA93-74E5-48BB-8730-1CF026126375}"/>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6" name="Footer Placeholder 5">
            <a:extLst>
              <a:ext uri="{FF2B5EF4-FFF2-40B4-BE49-F238E27FC236}">
                <a16:creationId xmlns:a16="http://schemas.microsoft.com/office/drawing/2014/main" id="{3747C7B9-D00E-44A6-84BE-D2380D9D5B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B4C0F7-9BA3-4E27-A0DC-D524EDA1BA29}"/>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4175552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D5259-3866-4193-AC93-66FDB48223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E074D1-83D9-42C4-9495-0AF74CCA6B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882F834-549B-4B71-8AD7-5E8AD0C24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0AF4A-F4B4-4579-961E-0C67A5C7D988}"/>
              </a:ext>
            </a:extLst>
          </p:cNvPr>
          <p:cNvSpPr>
            <a:spLocks noGrp="1"/>
          </p:cNvSpPr>
          <p:nvPr>
            <p:ph type="dt" sz="half" idx="10"/>
          </p:nvPr>
        </p:nvSpPr>
        <p:spPr/>
        <p:txBody>
          <a:bodyPr/>
          <a:lstStyle/>
          <a:p>
            <a:fld id="{A0345EE2-313D-48D6-AEA5-38228F939D1A}" type="datetimeFigureOut">
              <a:rPr lang="en-GB" smtClean="0"/>
              <a:t>29/06/2020</a:t>
            </a:fld>
            <a:endParaRPr lang="en-GB"/>
          </a:p>
        </p:txBody>
      </p:sp>
      <p:sp>
        <p:nvSpPr>
          <p:cNvPr id="6" name="Footer Placeholder 5">
            <a:extLst>
              <a:ext uri="{FF2B5EF4-FFF2-40B4-BE49-F238E27FC236}">
                <a16:creationId xmlns:a16="http://schemas.microsoft.com/office/drawing/2014/main" id="{8FD2E1F0-C32A-445F-A96A-BB04141542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0AFC78-8EBD-4EFC-BD7D-6C39CE8FAD28}"/>
              </a:ext>
            </a:extLst>
          </p:cNvPr>
          <p:cNvSpPr>
            <a:spLocks noGrp="1"/>
          </p:cNvSpPr>
          <p:nvPr>
            <p:ph type="sldNum" sz="quarter" idx="12"/>
          </p:nvPr>
        </p:nvSpPr>
        <p:spPr/>
        <p:txBody>
          <a:bodyPr/>
          <a:lstStyle/>
          <a:p>
            <a:fld id="{BA183AED-AE37-46E8-AB76-FCB5F4824A5F}" type="slidenum">
              <a:rPr lang="en-GB" smtClean="0"/>
              <a:t>‹#›</a:t>
            </a:fld>
            <a:endParaRPr lang="en-GB"/>
          </a:p>
        </p:txBody>
      </p:sp>
    </p:spTree>
    <p:extLst>
      <p:ext uri="{BB962C8B-B14F-4D97-AF65-F5344CB8AC3E}">
        <p14:creationId xmlns:p14="http://schemas.microsoft.com/office/powerpoint/2010/main" val="1867909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78B496-F213-4AF4-A610-9BB881080F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740056C-BC56-45B6-9882-328DCB78B6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C35A9C-76EE-475B-903A-3928A4EA17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45EE2-313D-48D6-AEA5-38228F939D1A}" type="datetimeFigureOut">
              <a:rPr lang="en-GB" smtClean="0"/>
              <a:t>29/06/2020</a:t>
            </a:fld>
            <a:endParaRPr lang="en-GB"/>
          </a:p>
        </p:txBody>
      </p:sp>
      <p:sp>
        <p:nvSpPr>
          <p:cNvPr id="5" name="Footer Placeholder 4">
            <a:extLst>
              <a:ext uri="{FF2B5EF4-FFF2-40B4-BE49-F238E27FC236}">
                <a16:creationId xmlns:a16="http://schemas.microsoft.com/office/drawing/2014/main" id="{042AF578-8DC9-4A76-897E-CD84F40932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C76445C-74AE-413C-9FDF-877199CF79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83AED-AE37-46E8-AB76-FCB5F4824A5F}" type="slidenum">
              <a:rPr lang="en-GB" smtClean="0"/>
              <a:t>‹#›</a:t>
            </a:fld>
            <a:endParaRPr lang="en-GB"/>
          </a:p>
        </p:txBody>
      </p:sp>
    </p:spTree>
    <p:extLst>
      <p:ext uri="{BB962C8B-B14F-4D97-AF65-F5344CB8AC3E}">
        <p14:creationId xmlns:p14="http://schemas.microsoft.com/office/powerpoint/2010/main" val="2116310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F0DD2-DB9B-4D9D-B291-FD9ED85D8C35}"/>
              </a:ext>
            </a:extLst>
          </p:cNvPr>
          <p:cNvSpPr>
            <a:spLocks noGrp="1"/>
          </p:cNvSpPr>
          <p:nvPr>
            <p:ph type="ctrTitle"/>
          </p:nvPr>
        </p:nvSpPr>
        <p:spPr/>
        <p:txBody>
          <a:bodyPr>
            <a:normAutofit fontScale="90000"/>
          </a:bodyPr>
          <a:lstStyle/>
          <a:p>
            <a:r>
              <a:rPr lang="en-GB" b="1" dirty="0">
                <a:latin typeface="Times New Roman" panose="02020603050405020304" pitchFamily="18" charset="0"/>
                <a:cs typeface="Times New Roman" panose="02020603050405020304" pitchFamily="18" charset="0"/>
              </a:rPr>
              <a:t>Chapter 6: Quadratic and Polynomial Functions </a:t>
            </a:r>
            <a:br>
              <a:rPr lang="en-GB"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21E61DD-1CDE-4D80-B6E0-E39844A10357}"/>
              </a:ext>
            </a:extLst>
          </p:cNvPr>
          <p:cNvSpPr>
            <a:spLocks noGrp="1"/>
          </p:cNvSpPr>
          <p:nvPr>
            <p:ph type="subTitle" idx="1"/>
          </p:nvPr>
        </p:nvSpPr>
        <p:spPr>
          <a:xfrm>
            <a:off x="1401097" y="2870199"/>
            <a:ext cx="9999406" cy="3353619"/>
          </a:xfrm>
        </p:spPr>
        <p:txBody>
          <a:bodyPr>
            <a:noAutofit/>
          </a:bodyPr>
          <a:lstStyle/>
          <a:p>
            <a:pPr algn="l"/>
            <a:r>
              <a:rPr lang="en-GB" sz="3200" dirty="0">
                <a:latin typeface="Times New Roman" panose="02020603050405020304" pitchFamily="18" charset="0"/>
                <a:cs typeface="Times New Roman" panose="02020603050405020304" pitchFamily="18" charset="0"/>
              </a:rPr>
              <a:t>In previous lecture, we studied applications of Linear equations which is very useful and convenient. There are many phenomena which do not behave in a linear manner and can not be approximated by using linear functions. We need to introduce nonlinear functions. One of the more common nonlinear function is the quadratic function.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197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783F2DD-59AA-4065-B4EB-9C9FFBDC7FB5}"/>
                  </a:ext>
                </a:extLst>
              </p:cNvPr>
              <p:cNvSpPr>
                <a:spLocks noGrp="1"/>
              </p:cNvSpPr>
              <p:nvPr>
                <p:ph idx="1"/>
              </p:nvPr>
            </p:nvSpPr>
            <p:spPr>
              <a:xfrm>
                <a:off x="309716" y="427703"/>
                <a:ext cx="11044084" cy="5749260"/>
              </a:xfrm>
            </p:spPr>
            <p:txBody>
              <a:bodyPr>
                <a:normAutofit fontScale="92500" lnSpcReduction="20000"/>
              </a:bodyPr>
              <a:lstStyle/>
              <a:p>
                <a:pPr marL="0" indent="0">
                  <a:buNone/>
                </a:pPr>
                <a:r>
                  <a:rPr lang="en-GB" b="1" dirty="0">
                    <a:latin typeface="Times New Roman" panose="02020603050405020304" pitchFamily="18" charset="0"/>
                    <a:cs typeface="Times New Roman" panose="02020603050405020304" pitchFamily="18" charset="0"/>
                  </a:rPr>
                  <a:t>Quadratic demand function </a:t>
                </a:r>
                <a:endParaRPr lang="en-GB" dirty="0">
                  <a:latin typeface="Times New Roman" panose="02020603050405020304" pitchFamily="18" charset="0"/>
                  <a:cs typeface="Times New Roman" panose="02020603050405020304" pitchFamily="18" charset="0"/>
                </a:endParaRPr>
              </a:p>
              <a:p>
                <a:pPr marL="0" indent="0">
                  <a:buNone/>
                </a:pPr>
                <a:r>
                  <a:rPr lang="en-GB" b="1" dirty="0">
                    <a:latin typeface="Times New Roman" panose="02020603050405020304" pitchFamily="18" charset="0"/>
                    <a:cs typeface="Times New Roman" panose="02020603050405020304" pitchFamily="18" charset="0"/>
                  </a:rPr>
                  <a:t>Example </a:t>
                </a:r>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A consumer survey was conducted to determine the demand function for the same product as in the previous example discussed for supply function. The researchers asked consumers if they would purchase the product at various prices and from their responses constructed estimates of market demand at various market prices. After sample data points were plotted, it was concluded that the demand relationship was estimated best by a quadratic function. The researchers concluded that the quadratic representation was valid for prices between $5 and $45. Three data points chosen for fitting the curve were (5, 2025), (10, 1600) and (20, 900). Just like last example, substituting these data points into the general equation for a quadratic function and solving the resulting system simultaneously gives the demand function </a:t>
                </a:r>
              </a:p>
              <a:p>
                <a:pPr marL="0" indent="0">
                  <a:buNone/>
                </a:pPr>
                <a14:m>
                  <m:oMath xmlns:m="http://schemas.openxmlformats.org/officeDocument/2006/math">
                    <m:r>
                      <a:rPr lang="en-GB" b="0" i="1" dirty="0" smtClean="0">
                        <a:latin typeface="Cambria Math" panose="02040503050406030204" pitchFamily="18" charset="0"/>
                      </a:rPr>
                      <m:t>                                              </m:t>
                    </m:r>
                    <m:r>
                      <a:rPr lang="en-GB" i="1" dirty="0" smtClean="0">
                        <a:latin typeface="Cambria Math" panose="02040503050406030204" pitchFamily="18" charset="0"/>
                      </a:rPr>
                      <m:t>𝑞</m:t>
                    </m:r>
                    <m:r>
                      <a:rPr lang="en-GB" i="1" baseline="-25000" dirty="0" err="1" smtClean="0">
                        <a:latin typeface="Cambria Math" panose="02040503050406030204" pitchFamily="18" charset="0"/>
                      </a:rPr>
                      <m:t>𝑑</m:t>
                    </m:r>
                    <m:r>
                      <a:rPr lang="en-GB" i="1" dirty="0" smtClean="0">
                        <a:latin typeface="Cambria Math" panose="02040503050406030204" pitchFamily="18" charset="0"/>
                      </a:rPr>
                      <m:t>=</m:t>
                    </m:r>
                    <m:r>
                      <a:rPr lang="en-GB" i="1" dirty="0" smtClean="0">
                        <a:latin typeface="Cambria Math" panose="02040503050406030204" pitchFamily="18" charset="0"/>
                      </a:rPr>
                      <m:t>𝑝</m:t>
                    </m:r>
                    <m:r>
                      <a:rPr lang="en-GB" i="1" baseline="30000" dirty="0" smtClean="0">
                        <a:latin typeface="Cambria Math" panose="02040503050406030204" pitchFamily="18" charset="0"/>
                      </a:rPr>
                      <m:t>2</m:t>
                    </m:r>
                    <m:r>
                      <a:rPr lang="en-GB" i="1" dirty="0" smtClean="0">
                        <a:latin typeface="Cambria Math" panose="02040503050406030204" pitchFamily="18" charset="0"/>
                      </a:rPr>
                      <m:t> </m:t>
                    </m:r>
                    <m:r>
                      <a:rPr lang="en-GB" i="1" dirty="0">
                        <a:latin typeface="Cambria Math" panose="02040503050406030204" pitchFamily="18" charset="0"/>
                      </a:rPr>
                      <m:t>−</m:t>
                    </m:r>
                    <m:r>
                      <a:rPr lang="en-GB" i="1" dirty="0" smtClean="0">
                        <a:latin typeface="Cambria Math" panose="02040503050406030204" pitchFamily="18" charset="0"/>
                      </a:rPr>
                      <m:t>100</m:t>
                    </m:r>
                    <m:r>
                      <a:rPr lang="en-GB" i="1" dirty="0" smtClean="0">
                        <a:latin typeface="Cambria Math" panose="02040503050406030204" pitchFamily="18" charset="0"/>
                      </a:rPr>
                      <m:t>𝑝</m:t>
                    </m:r>
                    <m:r>
                      <a:rPr lang="en-GB" i="1" dirty="0" smtClean="0">
                        <a:latin typeface="Cambria Math" panose="02040503050406030204" pitchFamily="18" charset="0"/>
                      </a:rPr>
                      <m:t> +2500</m:t>
                    </m:r>
                  </m:oMath>
                </a14:m>
                <a:r>
                  <a:rPr lang="en-GB" dirty="0">
                    <a:latin typeface="Times New Roman" panose="02020603050405020304" pitchFamily="18" charset="0"/>
                    <a:cs typeface="Times New Roman" panose="02020603050405020304" pitchFamily="18" charset="0"/>
                  </a:rPr>
                  <a:t>. </a:t>
                </a:r>
              </a:p>
              <a:p>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Here </a:t>
                </a:r>
                <a14:m>
                  <m:oMath xmlns:m="http://schemas.openxmlformats.org/officeDocument/2006/math">
                    <m:r>
                      <a:rPr lang="en-GB" i="1" dirty="0" smtClean="0">
                        <a:latin typeface="Cambria Math" panose="02040503050406030204" pitchFamily="18" charset="0"/>
                      </a:rPr>
                      <m:t>𝑞</m:t>
                    </m:r>
                    <m:r>
                      <a:rPr lang="en-GB" i="1" baseline="-25000" dirty="0" err="1" smtClean="0">
                        <a:latin typeface="Cambria Math" panose="02040503050406030204" pitchFamily="18" charset="0"/>
                      </a:rPr>
                      <m:t>𝑑</m:t>
                    </m:r>
                  </m:oMath>
                </a14:m>
                <a:r>
                  <a:rPr lang="en-GB" dirty="0">
                    <a:latin typeface="Times New Roman" panose="02020603050405020304" pitchFamily="18" charset="0"/>
                    <a:cs typeface="Times New Roman" panose="02020603050405020304" pitchFamily="18" charset="0"/>
                  </a:rPr>
                  <a:t> is the demand stated in thousands of units and </a:t>
                </a:r>
                <a:r>
                  <a:rPr lang="en-GB" i="1" dirty="0">
                    <a:latin typeface="Times New Roman" panose="02020603050405020304" pitchFamily="18" charset="0"/>
                    <a:cs typeface="Times New Roman" panose="02020603050405020304" pitchFamily="18" charset="0"/>
                  </a:rPr>
                  <a:t>p</a:t>
                </a:r>
                <a:r>
                  <a:rPr lang="en-GB" dirty="0">
                    <a:latin typeface="Times New Roman" panose="02020603050405020304" pitchFamily="18" charset="0"/>
                    <a:cs typeface="Times New Roman" panose="02020603050405020304" pitchFamily="18" charset="0"/>
                  </a:rPr>
                  <a:t> equals the selling price in dollars.</a:t>
                </a:r>
              </a:p>
            </p:txBody>
          </p:sp>
        </mc:Choice>
        <mc:Fallback>
          <p:sp>
            <p:nvSpPr>
              <p:cNvPr id="3" name="Content Placeholder 2">
                <a:extLst>
                  <a:ext uri="{FF2B5EF4-FFF2-40B4-BE49-F238E27FC236}">
                    <a16:creationId xmlns:a16="http://schemas.microsoft.com/office/drawing/2014/main" id="{6783F2DD-59AA-4065-B4EB-9C9FFBDC7FB5}"/>
                  </a:ext>
                </a:extLst>
              </p:cNvPr>
              <p:cNvSpPr>
                <a:spLocks noGrp="1" noRot="1" noChangeAspect="1" noMove="1" noResize="1" noEditPoints="1" noAdjustHandles="1" noChangeArrowheads="1" noChangeShapeType="1" noTextEdit="1"/>
              </p:cNvSpPr>
              <p:nvPr>
                <p:ph idx="1"/>
              </p:nvPr>
            </p:nvSpPr>
            <p:spPr>
              <a:xfrm>
                <a:off x="309716" y="427703"/>
                <a:ext cx="11044084" cy="5749260"/>
              </a:xfrm>
              <a:blipFill>
                <a:blip r:embed="rId2"/>
                <a:stretch>
                  <a:fillRect l="-993" t="-2863" r="-1435"/>
                </a:stretch>
              </a:blipFill>
            </p:spPr>
            <p:txBody>
              <a:bodyPr/>
              <a:lstStyle/>
              <a:p>
                <a:r>
                  <a:rPr lang="en-GB">
                    <a:noFill/>
                  </a:rPr>
                  <a:t> </a:t>
                </a:r>
              </a:p>
            </p:txBody>
          </p:sp>
        </mc:Fallback>
      </mc:AlternateContent>
    </p:spTree>
    <p:extLst>
      <p:ext uri="{BB962C8B-B14F-4D97-AF65-F5344CB8AC3E}">
        <p14:creationId xmlns:p14="http://schemas.microsoft.com/office/powerpoint/2010/main" val="204663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A5D62-A8B0-45C1-88BA-044789E32E41}"/>
              </a:ext>
            </a:extLst>
          </p:cNvPr>
          <p:cNvSpPr>
            <a:spLocks noGrp="1"/>
          </p:cNvSpPr>
          <p:nvPr>
            <p:ph type="title"/>
          </p:nvPr>
        </p:nvSpPr>
        <p:spPr/>
        <p:txBody>
          <a:bodyPr>
            <a:normAutofit/>
          </a:bodyPr>
          <a:lstStyle/>
          <a:p>
            <a:r>
              <a:rPr lang="en-GB" b="1" dirty="0">
                <a:latin typeface="Times New Roman" panose="02020603050405020304" pitchFamily="18" charset="0"/>
                <a:cs typeface="Times New Roman" panose="02020603050405020304" pitchFamily="18" charset="0"/>
              </a:rPr>
              <a:t>Polynomial functions</a:t>
            </a:r>
            <a:endParaRPr lang="en-GB"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7C03B8A-11D3-40B3-9537-5D0DAB8A5B5C}"/>
                  </a:ext>
                </a:extLst>
              </p:cNvPr>
              <p:cNvSpPr>
                <a:spLocks noGrp="1"/>
              </p:cNvSpPr>
              <p:nvPr>
                <p:ph idx="1"/>
              </p:nvPr>
            </p:nvSpPr>
            <p:spPr>
              <a:xfrm>
                <a:off x="722671" y="1474839"/>
                <a:ext cx="10631129" cy="4702124"/>
              </a:xfrm>
            </p:spPr>
            <p:txBody>
              <a:bodyPr>
                <a:normAutofit/>
              </a:bodyPr>
              <a:lstStyle/>
              <a:p>
                <a:pPr marL="0" indent="0">
                  <a:buNone/>
                </a:pPr>
                <a:r>
                  <a:rPr lang="en-GB" dirty="0">
                    <a:latin typeface="Times New Roman" panose="02020603050405020304" pitchFamily="18" charset="0"/>
                    <a:cs typeface="Times New Roman" panose="02020603050405020304" pitchFamily="18" charset="0"/>
                  </a:rPr>
                  <a:t>A polynomial function of degree n involving the independent variable x and the dependent variable y has the general form </a:t>
                </a:r>
                <a:br>
                  <a:rPr lang="en-GB" dirty="0">
                    <a:latin typeface="Times New Roman" panose="02020603050405020304" pitchFamily="18" charset="0"/>
                    <a:cs typeface="Times New Roman" panose="02020603050405020304" pitchFamily="18" charset="0"/>
                  </a:rPr>
                </a:br>
                <a:r>
                  <a:rPr lang="en-GB" dirty="0">
                    <a:latin typeface="Times New Roman" panose="02020603050405020304" pitchFamily="18" charset="0"/>
                    <a:cs typeface="Times New Roman" panose="02020603050405020304" pitchFamily="18" charset="0"/>
                  </a:rPr>
                  <a:t>                                  </a:t>
                </a:r>
                <a14:m>
                  <m:oMath xmlns:m="http://schemas.openxmlformats.org/officeDocument/2006/math">
                    <m:r>
                      <a:rPr lang="en-GB" i="1" dirty="0" smtClean="0">
                        <a:latin typeface="Cambria Math" panose="02040503050406030204" pitchFamily="18" charset="0"/>
                      </a:rPr>
                      <m:t>𝑦</m:t>
                    </m:r>
                    <m:r>
                      <a:rPr lang="en-GB" i="1" dirty="0" smtClean="0">
                        <a:latin typeface="Cambria Math" panose="02040503050406030204" pitchFamily="18" charset="0"/>
                      </a:rPr>
                      <m:t>=</m:t>
                    </m:r>
                    <m:sSub>
                      <m:sSubPr>
                        <m:ctrlPr>
                          <a:rPr lang="en-GB" i="1" dirty="0" smtClean="0">
                            <a:latin typeface="Cambria Math" panose="02040503050406030204" pitchFamily="18" charset="0"/>
                          </a:rPr>
                        </m:ctrlPr>
                      </m:sSubPr>
                      <m:e>
                        <m:r>
                          <a:rPr lang="en-GB" b="0" i="1" dirty="0" smtClean="0">
                            <a:latin typeface="Cambria Math" panose="02040503050406030204" pitchFamily="18" charset="0"/>
                          </a:rPr>
                          <m:t>𝑎</m:t>
                        </m:r>
                      </m:e>
                      <m:sub>
                        <m:r>
                          <a:rPr lang="en-GB" b="0" i="1" dirty="0" smtClean="0">
                            <a:latin typeface="Cambria Math" panose="02040503050406030204" pitchFamily="18" charset="0"/>
                          </a:rPr>
                          <m:t>𝑛</m:t>
                        </m:r>
                      </m:sub>
                    </m:sSub>
                    <m:sSub>
                      <m:sSubPr>
                        <m:ctrlPr>
                          <a:rPr lang="en-GB" i="1" dirty="0" smtClean="0">
                            <a:latin typeface="Cambria Math" panose="02040503050406030204" pitchFamily="18" charset="0"/>
                          </a:rPr>
                        </m:ctrlPr>
                      </m:sSubPr>
                      <m:e>
                        <m:r>
                          <a:rPr lang="en-GB" b="0" i="1" dirty="0" smtClean="0">
                            <a:latin typeface="Cambria Math" panose="02040503050406030204" pitchFamily="18" charset="0"/>
                          </a:rPr>
                          <m:t>𝑥</m:t>
                        </m:r>
                      </m:e>
                      <m:sub>
                        <m:r>
                          <a:rPr lang="en-GB" b="0" i="1" dirty="0" smtClean="0">
                            <a:latin typeface="Cambria Math" panose="02040503050406030204" pitchFamily="18" charset="0"/>
                          </a:rPr>
                          <m:t>𝑛</m:t>
                        </m:r>
                      </m:sub>
                    </m:sSub>
                    <m:r>
                      <a:rPr lang="en-GB" i="1" dirty="0" smtClean="0">
                        <a:latin typeface="Cambria Math" panose="02040503050406030204" pitchFamily="18" charset="0"/>
                      </a:rPr>
                      <m:t> +⋯+</m:t>
                    </m:r>
                    <m:sSub>
                      <m:sSubPr>
                        <m:ctrlPr>
                          <a:rPr lang="en-GB" i="1" dirty="0" smtClean="0">
                            <a:latin typeface="Cambria Math" panose="02040503050406030204" pitchFamily="18" charset="0"/>
                          </a:rPr>
                        </m:ctrlPr>
                      </m:sSubPr>
                      <m:e>
                        <m:r>
                          <a:rPr lang="en-GB" b="0" i="1" dirty="0" smtClean="0">
                            <a:latin typeface="Cambria Math" panose="02040503050406030204" pitchFamily="18" charset="0"/>
                          </a:rPr>
                          <m:t>𝑎</m:t>
                        </m:r>
                      </m:e>
                      <m:sub>
                        <m:r>
                          <a:rPr lang="en-GB" b="0" i="1" dirty="0" smtClean="0">
                            <a:latin typeface="Cambria Math" panose="02040503050406030204" pitchFamily="18" charset="0"/>
                          </a:rPr>
                          <m:t>1</m:t>
                        </m:r>
                      </m:sub>
                    </m:sSub>
                    <m:r>
                      <a:rPr lang="en-GB" i="1" dirty="0" smtClean="0">
                        <a:latin typeface="Cambria Math" panose="02040503050406030204" pitchFamily="18" charset="0"/>
                      </a:rPr>
                      <m:t> </m:t>
                    </m:r>
                    <m:r>
                      <a:rPr lang="en-GB" i="1" dirty="0" smtClean="0">
                        <a:latin typeface="Cambria Math" panose="02040503050406030204" pitchFamily="18" charset="0"/>
                      </a:rPr>
                      <m:t>𝑥</m:t>
                    </m:r>
                    <m:r>
                      <a:rPr lang="en-GB" i="1" dirty="0" smtClean="0">
                        <a:latin typeface="Cambria Math" panose="02040503050406030204" pitchFamily="18" charset="0"/>
                      </a:rPr>
                      <m:t>+</m:t>
                    </m:r>
                    <m:sSub>
                      <m:sSubPr>
                        <m:ctrlPr>
                          <a:rPr lang="en-GB" i="1" dirty="0" smtClean="0">
                            <a:latin typeface="Cambria Math" panose="02040503050406030204" pitchFamily="18" charset="0"/>
                          </a:rPr>
                        </m:ctrlPr>
                      </m:sSubPr>
                      <m:e>
                        <m:r>
                          <a:rPr lang="en-GB" b="0" i="1" dirty="0" smtClean="0">
                            <a:latin typeface="Cambria Math" panose="02040503050406030204" pitchFamily="18" charset="0"/>
                          </a:rPr>
                          <m:t>𝑎</m:t>
                        </m:r>
                      </m:e>
                      <m:sub>
                        <m:r>
                          <a:rPr lang="en-GB" b="0" i="1" dirty="0" smtClean="0">
                            <a:latin typeface="Cambria Math" panose="02040503050406030204" pitchFamily="18" charset="0"/>
                          </a:rPr>
                          <m:t>0</m:t>
                        </m:r>
                      </m:sub>
                    </m:sSub>
                  </m:oMath>
                </a14:m>
                <a:r>
                  <a:rPr lang="en-GB" dirty="0">
                    <a:latin typeface="Times New Roman" panose="02020603050405020304" pitchFamily="18" charset="0"/>
                    <a:cs typeface="Times New Roman" panose="02020603050405020304" pitchFamily="18" charset="0"/>
                  </a:rPr>
                  <a:t> , </a:t>
                </a:r>
                <a:br>
                  <a:rPr lang="en-GB" dirty="0">
                    <a:latin typeface="Times New Roman" panose="02020603050405020304" pitchFamily="18" charset="0"/>
                    <a:cs typeface="Times New Roman" panose="02020603050405020304" pitchFamily="18" charset="0"/>
                  </a:rPr>
                </a:br>
                <a:r>
                  <a:rPr lang="en-GB" dirty="0">
                    <a:latin typeface="Times New Roman" panose="02020603050405020304" pitchFamily="18" charset="0"/>
                    <a:cs typeface="Times New Roman" panose="02020603050405020304" pitchFamily="18" charset="0"/>
                  </a:rPr>
                  <a:t>where 𝑎 ≠0, and 𝑎 ,⋯,𝑎</a:t>
                </a:r>
                <a:r>
                  <a:rPr lang="en-GB" baseline="-25000" dirty="0">
                    <a:latin typeface="Times New Roman" panose="02020603050405020304" pitchFamily="18" charset="0"/>
                    <a:cs typeface="Times New Roman" panose="02020603050405020304" pitchFamily="18" charset="0"/>
                  </a:rPr>
                  <a:t>n</a:t>
                </a:r>
                <a:r>
                  <a:rPr lang="en-GB" dirty="0">
                    <a:latin typeface="Times New Roman" panose="02020603050405020304" pitchFamily="18" charset="0"/>
                    <a:cs typeface="Times New Roman" panose="02020603050405020304" pitchFamily="18" charset="0"/>
                  </a:rPr>
                  <a:t> are constants. </a:t>
                </a:r>
                <a:br>
                  <a:rPr lang="en-GB" dirty="0">
                    <a:latin typeface="Times New Roman" panose="02020603050405020304" pitchFamily="18" charset="0"/>
                    <a:cs typeface="Times New Roman" panose="02020603050405020304" pitchFamily="18" charset="0"/>
                  </a:rPr>
                </a:br>
                <a:r>
                  <a:rPr lang="en-GB" dirty="0">
                    <a:latin typeface="Times New Roman" panose="02020603050405020304" pitchFamily="18" charset="0"/>
                    <a:cs typeface="Times New Roman" panose="02020603050405020304" pitchFamily="18" charset="0"/>
                  </a:rPr>
                  <a:t>The degree of a polynomial is the exponent of the highest powered term in the expression. </a:t>
                </a:r>
                <a:br>
                  <a:rPr lang="en-GB"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07C03B8A-11D3-40B3-9537-5D0DAB8A5B5C}"/>
                  </a:ext>
                </a:extLst>
              </p:cNvPr>
              <p:cNvSpPr>
                <a:spLocks noGrp="1" noRot="1" noChangeAspect="1" noMove="1" noResize="1" noEditPoints="1" noAdjustHandles="1" noChangeArrowheads="1" noChangeShapeType="1" noTextEdit="1"/>
              </p:cNvSpPr>
              <p:nvPr>
                <p:ph idx="1"/>
              </p:nvPr>
            </p:nvSpPr>
            <p:spPr>
              <a:xfrm>
                <a:off x="722671" y="1474839"/>
                <a:ext cx="10631129" cy="4702124"/>
              </a:xfrm>
              <a:blipFill>
                <a:blip r:embed="rId2"/>
                <a:stretch>
                  <a:fillRect l="-1204" t="-2335"/>
                </a:stretch>
              </a:blipFill>
            </p:spPr>
            <p:txBody>
              <a:bodyPr/>
              <a:lstStyle/>
              <a:p>
                <a:r>
                  <a:rPr lang="en-GB">
                    <a:noFill/>
                  </a:rPr>
                  <a:t> </a:t>
                </a:r>
              </a:p>
            </p:txBody>
          </p:sp>
        </mc:Fallback>
      </mc:AlternateContent>
    </p:spTree>
    <p:extLst>
      <p:ext uri="{BB962C8B-B14F-4D97-AF65-F5344CB8AC3E}">
        <p14:creationId xmlns:p14="http://schemas.microsoft.com/office/powerpoint/2010/main" val="276707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021C-3217-4F2B-B364-C7B2AF148A47}"/>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Quadratic Function</a:t>
            </a:r>
          </a:p>
        </p:txBody>
      </p:sp>
      <p:sp>
        <p:nvSpPr>
          <p:cNvPr id="3" name="Content Placeholder 2">
            <a:extLst>
              <a:ext uri="{FF2B5EF4-FFF2-40B4-BE49-F238E27FC236}">
                <a16:creationId xmlns:a16="http://schemas.microsoft.com/office/drawing/2014/main" id="{AE53476E-4BE0-40F6-9C28-35561B75F979}"/>
              </a:ext>
            </a:extLst>
          </p:cNvPr>
          <p:cNvSpPr>
            <a:spLocks noGrp="1"/>
          </p:cNvSpPr>
          <p:nvPr>
            <p:ph idx="1"/>
          </p:nvPr>
        </p:nvSpPr>
        <p:spPr>
          <a:xfrm>
            <a:off x="838200" y="1371600"/>
            <a:ext cx="10754032" cy="5351053"/>
          </a:xfrm>
        </p:spPr>
        <p:txBody>
          <a:bodyPr>
            <a:normAutofit/>
          </a:bodyPr>
          <a:lstStyle/>
          <a:p>
            <a:pPr marL="0" indent="0">
              <a:buNone/>
            </a:pPr>
            <a:r>
              <a:rPr lang="en-GB" dirty="0">
                <a:latin typeface="Times New Roman" panose="02020603050405020304" pitchFamily="18" charset="0"/>
                <a:cs typeface="Times New Roman" panose="02020603050405020304" pitchFamily="18" charset="0"/>
              </a:rPr>
              <a:t>A quadratic function involving the independent variable 𝑥 and the dependent variable 𝑦 has the general form </a:t>
            </a:r>
          </a:p>
          <a:p>
            <a:pPr marL="0" indent="0">
              <a:buNone/>
            </a:pPr>
            <a:r>
              <a:rPr lang="en-GB" dirty="0">
                <a:latin typeface="Times New Roman" panose="02020603050405020304" pitchFamily="18" charset="0"/>
                <a:cs typeface="Times New Roman" panose="02020603050405020304" pitchFamily="18" charset="0"/>
              </a:rPr>
              <a:t>                                                    𝑦=𝑓(𝑥)=𝑎𝑥 +𝑏𝑥+𝑐, </a:t>
            </a:r>
          </a:p>
          <a:p>
            <a:pPr marL="0" indent="0">
              <a:buNone/>
            </a:pPr>
            <a:r>
              <a:rPr lang="en-GB" dirty="0">
                <a:latin typeface="Times New Roman" panose="02020603050405020304" pitchFamily="18" charset="0"/>
                <a:cs typeface="Times New Roman" panose="02020603050405020304" pitchFamily="18" charset="0"/>
              </a:rPr>
              <a:t>where 𝑎,𝑏,𝑐 are constants and 𝑎 ≠ 0. </a:t>
            </a:r>
          </a:p>
          <a:p>
            <a:pPr marL="0" indent="0">
              <a:buNone/>
            </a:pPr>
            <a:r>
              <a:rPr lang="en-GB" b="1" dirty="0">
                <a:latin typeface="Times New Roman" panose="02020603050405020304" pitchFamily="18" charset="0"/>
                <a:cs typeface="Times New Roman" panose="02020603050405020304" pitchFamily="18" charset="0"/>
              </a:rPr>
              <a:t>Graphical Representation</a:t>
            </a:r>
            <a:r>
              <a:rPr lang="en-GB" dirty="0">
                <a:latin typeface="Times New Roman" panose="02020603050405020304" pitchFamily="18" charset="0"/>
                <a:cs typeface="Times New Roman" panose="02020603050405020304" pitchFamily="18" charset="0"/>
              </a:rPr>
              <a:t> </a:t>
            </a:r>
          </a:p>
          <a:p>
            <a:pPr marL="0" indent="0">
              <a:buNone/>
            </a:pPr>
            <a:r>
              <a:rPr lang="en-GB" dirty="0">
                <a:latin typeface="Times New Roman" panose="02020603050405020304" pitchFamily="18" charset="0"/>
                <a:cs typeface="Times New Roman" panose="02020603050405020304" pitchFamily="18" charset="0"/>
              </a:rPr>
              <a:t>All quadratic functions have graphs as curves called parabolas. </a:t>
            </a:r>
          </a:p>
          <a:p>
            <a:pPr marL="0" indent="0">
              <a:buNone/>
            </a:pPr>
            <a:r>
              <a:rPr lang="en-GB" dirty="0">
                <a:latin typeface="Times New Roman" panose="02020603050405020304" pitchFamily="18" charset="0"/>
                <a:cs typeface="Times New Roman" panose="02020603050405020304" pitchFamily="18" charset="0"/>
              </a:rPr>
              <a:t>Consider the function 𝑦=𝑥</a:t>
            </a:r>
            <a:r>
              <a:rPr lang="en-GB" baseline="30000" dirty="0">
                <a:latin typeface="Times New Roman" panose="02020603050405020304" pitchFamily="18" charset="0"/>
                <a:cs typeface="Times New Roman" panose="02020603050405020304" pitchFamily="18" charset="0"/>
              </a:rPr>
              <a:t>2</a:t>
            </a:r>
            <a:r>
              <a:rPr lang="en-GB" dirty="0">
                <a:latin typeface="Times New Roman" panose="02020603050405020304" pitchFamily="18" charset="0"/>
                <a:cs typeface="Times New Roman" panose="02020603050405020304" pitchFamily="18" charset="0"/>
              </a:rPr>
              <a:t> then we have </a:t>
            </a:r>
          </a:p>
          <a:p>
            <a:pPr marL="0" indent="0">
              <a:buNone/>
            </a:pPr>
            <a:endParaRPr lang="en-GB"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2DD4EEF1-491E-466E-8196-CC36905C07DD}"/>
              </a:ext>
            </a:extLst>
          </p:cNvPr>
          <p:cNvPicPr>
            <a:picLocks noChangeAspect="1"/>
          </p:cNvPicPr>
          <p:nvPr/>
        </p:nvPicPr>
        <p:blipFill>
          <a:blip r:embed="rId2"/>
          <a:stretch>
            <a:fillRect/>
          </a:stretch>
        </p:blipFill>
        <p:spPr>
          <a:xfrm>
            <a:off x="6957846" y="4399729"/>
            <a:ext cx="1345496" cy="2322924"/>
          </a:xfrm>
          <a:prstGeom prst="rect">
            <a:avLst/>
          </a:prstGeom>
        </p:spPr>
      </p:pic>
    </p:spTree>
    <p:extLst>
      <p:ext uri="{BB962C8B-B14F-4D97-AF65-F5344CB8AC3E}">
        <p14:creationId xmlns:p14="http://schemas.microsoft.com/office/powerpoint/2010/main" val="1516731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49589-AF15-41A8-9659-E52861996EEC}"/>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Quadratic function</a:t>
            </a:r>
          </a:p>
        </p:txBody>
      </p:sp>
      <p:sp>
        <p:nvSpPr>
          <p:cNvPr id="3" name="Content Placeholder 2">
            <a:extLst>
              <a:ext uri="{FF2B5EF4-FFF2-40B4-BE49-F238E27FC236}">
                <a16:creationId xmlns:a16="http://schemas.microsoft.com/office/drawing/2014/main" id="{C35B6F73-E07A-4B8E-995E-A5C9157B868C}"/>
              </a:ext>
            </a:extLst>
          </p:cNvPr>
          <p:cNvSpPr>
            <a:spLocks noGrp="1"/>
          </p:cNvSpPr>
          <p:nvPr>
            <p:ph idx="1"/>
          </p:nvPr>
        </p:nvSpPr>
        <p:spPr/>
        <p:txBody>
          <a:bodyPr/>
          <a:lstStyle/>
          <a:p>
            <a:pPr marL="0" indent="0">
              <a:buNone/>
            </a:pPr>
            <a:r>
              <a:rPr lang="en-GB" dirty="0">
                <a:latin typeface="Times New Roman" panose="02020603050405020304" pitchFamily="18" charset="0"/>
                <a:cs typeface="Times New Roman" panose="02020603050405020304" pitchFamily="18" charset="0"/>
              </a:rPr>
              <a:t>The graph of the function is given in the figure given below. It is known as parabola.</a:t>
            </a:r>
          </a:p>
          <a:p>
            <a:pPr marL="0" indent="0">
              <a:buNone/>
            </a:pPr>
            <a:endParaRPr lang="en-GB"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6230C73-6287-40C7-8652-E1D4CE53134E}"/>
              </a:ext>
            </a:extLst>
          </p:cNvPr>
          <p:cNvPicPr>
            <a:picLocks noChangeAspect="1"/>
          </p:cNvPicPr>
          <p:nvPr/>
        </p:nvPicPr>
        <p:blipFill>
          <a:blip r:embed="rId2"/>
          <a:stretch>
            <a:fillRect/>
          </a:stretch>
        </p:blipFill>
        <p:spPr>
          <a:xfrm>
            <a:off x="3524865" y="2531006"/>
            <a:ext cx="4424516" cy="3944378"/>
          </a:xfrm>
          <a:prstGeom prst="rect">
            <a:avLst/>
          </a:prstGeom>
        </p:spPr>
      </p:pic>
    </p:spTree>
    <p:extLst>
      <p:ext uri="{BB962C8B-B14F-4D97-AF65-F5344CB8AC3E}">
        <p14:creationId xmlns:p14="http://schemas.microsoft.com/office/powerpoint/2010/main" val="13417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D39E0-BA7A-4E0B-991F-51469A0896D4}"/>
              </a:ext>
            </a:extLst>
          </p:cNvPr>
          <p:cNvSpPr>
            <a:spLocks noGrp="1"/>
          </p:cNvSpPr>
          <p:nvPr>
            <p:ph type="title"/>
          </p:nvPr>
        </p:nvSpPr>
        <p:spPr>
          <a:xfrm>
            <a:off x="838200" y="365126"/>
            <a:ext cx="10515600" cy="799998"/>
          </a:xfrm>
        </p:spPr>
        <p:txBody>
          <a:bodyPr>
            <a:normAutofit fontScale="90000"/>
          </a:bodyPr>
          <a:lstStyle/>
          <a:p>
            <a:r>
              <a:rPr lang="en-GB" b="1" dirty="0">
                <a:latin typeface="Times New Roman" panose="02020603050405020304" pitchFamily="18" charset="0"/>
                <a:cs typeface="Times New Roman" panose="02020603050405020304" pitchFamily="18" charset="0"/>
              </a:rPr>
              <a:t>Properties of Parabolas </a:t>
            </a:r>
            <a:br>
              <a:rPr lang="en-GB"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60A22F9-499E-4ABD-AC53-E9D7DE5976DD}"/>
                  </a:ext>
                </a:extLst>
              </p:cNvPr>
              <p:cNvSpPr>
                <a:spLocks noGrp="1"/>
              </p:cNvSpPr>
              <p:nvPr>
                <p:ph idx="1"/>
              </p:nvPr>
            </p:nvSpPr>
            <p:spPr>
              <a:xfrm>
                <a:off x="678426" y="923080"/>
                <a:ext cx="10675374" cy="5011839"/>
              </a:xfrm>
            </p:spPr>
            <p:txBody>
              <a:bodyPr>
                <a:normAutofit fontScale="92500" lnSpcReduction="10000"/>
              </a:bodyPr>
              <a:lstStyle/>
              <a:p>
                <a:pPr marL="0" indent="0">
                  <a:buNone/>
                </a:pPr>
                <a:r>
                  <a:rPr lang="en-GB" dirty="0">
                    <a:latin typeface="Times New Roman" panose="02020603050405020304" pitchFamily="18" charset="0"/>
                    <a:cs typeface="Times New Roman" panose="02020603050405020304" pitchFamily="18" charset="0"/>
                  </a:rPr>
                  <a:t>a) A parabola which opens “upward” is said to be concave up. The above parabola is concave up. </a:t>
                </a:r>
              </a:p>
              <a:p>
                <a:pPr marL="0" indent="0">
                  <a:buNone/>
                </a:pPr>
                <a:r>
                  <a:rPr lang="en-GB" dirty="0">
                    <a:latin typeface="Times New Roman" panose="02020603050405020304" pitchFamily="18" charset="0"/>
                    <a:cs typeface="Times New Roman" panose="02020603050405020304" pitchFamily="18" charset="0"/>
                  </a:rPr>
                  <a:t>b) A parabola which opens “downward” is said to be concave down. </a:t>
                </a:r>
              </a:p>
              <a:p>
                <a:pPr marL="0" indent="0">
                  <a:buNone/>
                </a:pPr>
                <a:r>
                  <a:rPr lang="en-GB" dirty="0">
                    <a:latin typeface="Times New Roman" panose="02020603050405020304" pitchFamily="18" charset="0"/>
                    <a:cs typeface="Times New Roman" panose="02020603050405020304" pitchFamily="18" charset="0"/>
                  </a:rPr>
                  <a:t>The point at which a parabola either concaves up or down is called the vertex of the parabola. </a:t>
                </a:r>
              </a:p>
              <a:p>
                <a:pPr marL="0" indent="0">
                  <a:buNone/>
                </a:pPr>
                <a:r>
                  <a:rPr lang="en-GB" b="1"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A quadratic function of the form </a:t>
                </a:r>
              </a:p>
              <a:p>
                <a:pPr marL="0" indent="0">
                  <a:buNone/>
                </a:pPr>
                <a:r>
                  <a:rPr lang="en-GB" dirty="0">
                    <a:latin typeface="Times New Roman" panose="02020603050405020304" pitchFamily="18" charset="0"/>
                    <a:cs typeface="Times New Roman" panose="02020603050405020304" pitchFamily="18" charset="0"/>
                  </a:rPr>
                  <a:t>      𝑦=𝑎𝑥 +𝑏𝑥+𝑐 </a:t>
                </a:r>
              </a:p>
              <a:p>
                <a:pPr marL="0" indent="0">
                  <a:buNone/>
                </a:pPr>
                <a:r>
                  <a:rPr lang="en-GB" dirty="0">
                    <a:latin typeface="Times New Roman" panose="02020603050405020304" pitchFamily="18" charset="0"/>
                    <a:cs typeface="Times New Roman" panose="02020603050405020304" pitchFamily="18" charset="0"/>
                  </a:rPr>
                  <a:t>has the vertex coordinates (</a:t>
                </a:r>
                <a14:m>
                  <m:oMath xmlns:m="http://schemas.openxmlformats.org/officeDocument/2006/math">
                    <m:f>
                      <m:fPr>
                        <m:ctrlPr>
                          <a:rPr lang="en-GB" i="1" dirty="0" smtClean="0">
                            <a:latin typeface="Cambria Math" panose="02040503050406030204" pitchFamily="18" charset="0"/>
                          </a:rPr>
                        </m:ctrlPr>
                      </m:fPr>
                      <m:num>
                        <m:r>
                          <a:rPr lang="en-GB" b="0" i="1" dirty="0" smtClean="0">
                            <a:latin typeface="Cambria Math" panose="02040503050406030204" pitchFamily="18" charset="0"/>
                          </a:rPr>
                          <m:t>−</m:t>
                        </m:r>
                        <m:r>
                          <a:rPr lang="en-GB" b="0" i="1" dirty="0" smtClean="0">
                            <a:latin typeface="Cambria Math" panose="02040503050406030204" pitchFamily="18" charset="0"/>
                          </a:rPr>
                          <m:t>𝑏</m:t>
                        </m:r>
                      </m:num>
                      <m:den>
                        <m:r>
                          <a:rPr lang="en-GB" b="0" i="1" dirty="0" smtClean="0">
                            <a:latin typeface="Cambria Math" panose="02040503050406030204" pitchFamily="18" charset="0"/>
                          </a:rPr>
                          <m:t>2</m:t>
                        </m:r>
                        <m:r>
                          <a:rPr lang="en-GB" b="0" i="1" dirty="0" smtClean="0">
                            <a:latin typeface="Cambria Math" panose="02040503050406030204" pitchFamily="18" charset="0"/>
                          </a:rPr>
                          <m:t>𝑎</m:t>
                        </m:r>
                      </m:den>
                    </m:f>
                  </m:oMath>
                </a14:m>
                <a:r>
                  <a:rPr lang="en-GB" dirty="0">
                    <a:latin typeface="Times New Roman" panose="02020603050405020304" pitchFamily="18" charset="0"/>
                    <a:cs typeface="Times New Roman" panose="02020603050405020304" pitchFamily="18" charset="0"/>
                  </a:rPr>
                  <a:t>, </a:t>
                </a:r>
                <a14:m>
                  <m:oMath xmlns:m="http://schemas.openxmlformats.org/officeDocument/2006/math">
                    <m:f>
                      <m:fPr>
                        <m:ctrlPr>
                          <a:rPr lang="en-GB" i="1" dirty="0" smtClean="0">
                            <a:latin typeface="Cambria Math" panose="02040503050406030204" pitchFamily="18" charset="0"/>
                          </a:rPr>
                        </m:ctrlPr>
                      </m:fPr>
                      <m:num>
                        <m:r>
                          <a:rPr lang="en-GB" i="1" dirty="0" smtClean="0">
                            <a:latin typeface="Cambria Math" panose="02040503050406030204" pitchFamily="18" charset="0"/>
                          </a:rPr>
                          <m:t>4</m:t>
                        </m:r>
                        <m:r>
                          <a:rPr lang="en-GB" i="1" dirty="0" smtClean="0">
                            <a:latin typeface="Cambria Math" panose="02040503050406030204" pitchFamily="18" charset="0"/>
                          </a:rPr>
                          <m:t>𝑎𝑐</m:t>
                        </m:r>
                        <m:r>
                          <a:rPr lang="en-GB" i="1" dirty="0" smtClean="0">
                            <a:latin typeface="Cambria Math" panose="02040503050406030204" pitchFamily="18" charset="0"/>
                          </a:rPr>
                          <m:t> – </m:t>
                        </m:r>
                        <m:r>
                          <a:rPr lang="en-GB" i="1" dirty="0" smtClean="0">
                            <a:latin typeface="Cambria Math" panose="02040503050406030204" pitchFamily="18" charset="0"/>
                          </a:rPr>
                          <m:t>𝑏</m:t>
                        </m:r>
                        <m:r>
                          <a:rPr lang="en-GB" i="1" baseline="30000" dirty="0" smtClean="0">
                            <a:latin typeface="Cambria Math" panose="02040503050406030204" pitchFamily="18" charset="0"/>
                          </a:rPr>
                          <m:t>2</m:t>
                        </m:r>
                      </m:num>
                      <m:den>
                        <m:r>
                          <a:rPr lang="en-GB" b="0" i="1" dirty="0" smtClean="0">
                            <a:latin typeface="Cambria Math" panose="02040503050406030204" pitchFamily="18" charset="0"/>
                          </a:rPr>
                          <m:t>4</m:t>
                        </m:r>
                        <m:r>
                          <a:rPr lang="en-GB" b="0" i="1" dirty="0" smtClean="0">
                            <a:latin typeface="Cambria Math" panose="02040503050406030204" pitchFamily="18" charset="0"/>
                          </a:rPr>
                          <m:t>𝑎</m:t>
                        </m:r>
                      </m:den>
                    </m:f>
                    <m:r>
                      <a:rPr lang="en-GB" i="1" dirty="0" smtClean="0">
                        <a:latin typeface="Cambria Math" panose="02040503050406030204" pitchFamily="18" charset="0"/>
                      </a:rPr>
                      <m:t> </m:t>
                    </m:r>
                  </m:oMath>
                </a14:m>
                <a:r>
                  <a:rPr lang="en-GB" dirty="0">
                    <a:latin typeface="Times New Roman" panose="02020603050405020304" pitchFamily="18" charset="0"/>
                    <a:cs typeface="Times New Roman" panose="02020603050405020304" pitchFamily="18" charset="0"/>
                  </a:rPr>
                  <a:t>). </a:t>
                </a:r>
              </a:p>
              <a:p>
                <a:pPr marL="0" indent="0">
                  <a:buNone/>
                </a:pPr>
                <a:r>
                  <a:rPr lang="en-GB" dirty="0">
                    <a:latin typeface="Times New Roman" panose="02020603050405020304" pitchFamily="18" charset="0"/>
                    <a:cs typeface="Times New Roman" panose="02020603050405020304" pitchFamily="18" charset="0"/>
                  </a:rPr>
                  <a:t>As we have discussed earlier, here are the results about concavity. </a:t>
                </a:r>
              </a:p>
              <a:p>
                <a:pPr marL="0" indent="0">
                  <a:buNone/>
                </a:pPr>
                <a:r>
                  <a:rPr lang="en-GB" dirty="0">
                    <a:latin typeface="Times New Roman" panose="02020603050405020304" pitchFamily="18" charset="0"/>
                    <a:cs typeface="Times New Roman" panose="02020603050405020304" pitchFamily="18" charset="0"/>
                  </a:rPr>
                  <a:t>1. If 𝑎&gt;0; the function will graph as parabola which is concave up. </a:t>
                </a:r>
              </a:p>
              <a:p>
                <a:pPr marL="0" indent="0">
                  <a:buNone/>
                </a:pPr>
                <a:r>
                  <a:rPr lang="en-GB" dirty="0">
                    <a:latin typeface="Times New Roman" panose="02020603050405020304" pitchFamily="18" charset="0"/>
                    <a:cs typeface="Times New Roman" panose="02020603050405020304" pitchFamily="18" charset="0"/>
                  </a:rPr>
                  <a:t>2. If 𝑎&lt;0; the function will graph as parabola which is concave down.</a:t>
                </a:r>
              </a:p>
            </p:txBody>
          </p:sp>
        </mc:Choice>
        <mc:Fallback>
          <p:sp>
            <p:nvSpPr>
              <p:cNvPr id="3" name="Content Placeholder 2">
                <a:extLst>
                  <a:ext uri="{FF2B5EF4-FFF2-40B4-BE49-F238E27FC236}">
                    <a16:creationId xmlns:a16="http://schemas.microsoft.com/office/drawing/2014/main" id="{E60A22F9-499E-4ABD-AC53-E9D7DE5976DD}"/>
                  </a:ext>
                </a:extLst>
              </p:cNvPr>
              <p:cNvSpPr>
                <a:spLocks noGrp="1" noRot="1" noChangeAspect="1" noMove="1" noResize="1" noEditPoints="1" noAdjustHandles="1" noChangeArrowheads="1" noChangeShapeType="1" noTextEdit="1"/>
              </p:cNvSpPr>
              <p:nvPr>
                <p:ph idx="1"/>
              </p:nvPr>
            </p:nvSpPr>
            <p:spPr>
              <a:xfrm>
                <a:off x="678426" y="923080"/>
                <a:ext cx="10675374" cy="5011839"/>
              </a:xfrm>
              <a:blipFill>
                <a:blip r:embed="rId2"/>
                <a:stretch>
                  <a:fillRect l="-1027" t="-2673"/>
                </a:stretch>
              </a:blipFill>
            </p:spPr>
            <p:txBody>
              <a:bodyPr/>
              <a:lstStyle/>
              <a:p>
                <a:r>
                  <a:rPr lang="en-GB">
                    <a:noFill/>
                  </a:rPr>
                  <a:t> </a:t>
                </a:r>
              </a:p>
            </p:txBody>
          </p:sp>
        </mc:Fallback>
      </mc:AlternateContent>
    </p:spTree>
    <p:extLst>
      <p:ext uri="{BB962C8B-B14F-4D97-AF65-F5344CB8AC3E}">
        <p14:creationId xmlns:p14="http://schemas.microsoft.com/office/powerpoint/2010/main" val="308500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9F0A3-8995-4879-B056-9BF6443FDB84}"/>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Sketching of Parabola</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F66D070-403C-4EC2-8410-755F9550EFA8}"/>
              </a:ext>
            </a:extLst>
          </p:cNvPr>
          <p:cNvSpPr>
            <a:spLocks noGrp="1"/>
          </p:cNvSpPr>
          <p:nvPr>
            <p:ph idx="1"/>
          </p:nvPr>
        </p:nvSpPr>
        <p:spPr/>
        <p:txBody>
          <a:bodyPr/>
          <a:lstStyle/>
          <a:p>
            <a:pPr marL="0" indent="0">
              <a:buNone/>
            </a:pPr>
            <a:r>
              <a:rPr lang="en-GB" dirty="0">
                <a:latin typeface="Times New Roman" panose="02020603050405020304" pitchFamily="18" charset="0"/>
                <a:cs typeface="Times New Roman" panose="02020603050405020304" pitchFamily="18" charset="0"/>
              </a:rPr>
              <a:t>Parabolas can be sketched by using the method of chapter 4. But, there are certain things which can make the sketching relative easy. These include, 34 </a:t>
            </a:r>
          </a:p>
          <a:p>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1. Concavity of the parabola </a:t>
            </a:r>
          </a:p>
          <a:p>
            <a:pPr marL="0" indent="0">
              <a:buNone/>
            </a:pPr>
            <a:r>
              <a:rPr lang="en-GB" dirty="0">
                <a:latin typeface="Times New Roman" panose="02020603050405020304" pitchFamily="18" charset="0"/>
                <a:cs typeface="Times New Roman" panose="02020603050405020304" pitchFamily="18" charset="0"/>
              </a:rPr>
              <a:t>2. Y-intercept, where graph meets y-axis. </a:t>
            </a:r>
          </a:p>
          <a:p>
            <a:pPr marL="0" indent="0">
              <a:buNone/>
            </a:pPr>
            <a:r>
              <a:rPr lang="en-GB" dirty="0">
                <a:latin typeface="Times New Roman" panose="02020603050405020304" pitchFamily="18" charset="0"/>
                <a:cs typeface="Times New Roman" panose="02020603050405020304" pitchFamily="18" charset="0"/>
              </a:rPr>
              <a:t>3. X-intercept, where graph meets x-axis </a:t>
            </a:r>
          </a:p>
          <a:p>
            <a:pPr marL="0" indent="0">
              <a:buNone/>
            </a:pPr>
            <a:r>
              <a:rPr lang="en-GB" dirty="0">
                <a:latin typeface="Times New Roman" panose="02020603050405020304" pitchFamily="18" charset="0"/>
                <a:cs typeface="Times New Roman" panose="02020603050405020304" pitchFamily="18" charset="0"/>
              </a:rPr>
              <a:t>4. Vertex</a:t>
            </a:r>
          </a:p>
        </p:txBody>
      </p:sp>
    </p:spTree>
    <p:extLst>
      <p:ext uri="{BB962C8B-B14F-4D97-AF65-F5344CB8AC3E}">
        <p14:creationId xmlns:p14="http://schemas.microsoft.com/office/powerpoint/2010/main" val="3603896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03C306-9290-45EF-947D-1E8869700C70}"/>
              </a:ext>
            </a:extLst>
          </p:cNvPr>
          <p:cNvSpPr>
            <a:spLocks noGrp="1"/>
          </p:cNvSpPr>
          <p:nvPr>
            <p:ph idx="1"/>
          </p:nvPr>
        </p:nvSpPr>
        <p:spPr>
          <a:xfrm>
            <a:off x="221225" y="679731"/>
            <a:ext cx="11073581" cy="5498537"/>
          </a:xfrm>
        </p:spPr>
        <p:txBody>
          <a:bodyPr>
            <a:normAutofit/>
          </a:bodyPr>
          <a:lstStyle/>
          <a:p>
            <a:pPr marL="0" indent="0">
              <a:buNone/>
            </a:pPr>
            <a:r>
              <a:rPr lang="en-GB" b="1" dirty="0">
                <a:latin typeface="Times New Roman" panose="02020603050405020304" pitchFamily="18" charset="0"/>
                <a:cs typeface="Times New Roman" panose="02020603050405020304" pitchFamily="18" charset="0"/>
              </a:rPr>
              <a:t>How to find intercepts </a:t>
            </a:r>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1) Algebraically, 𝑦-intercept is obtained when the value of 𝑥 is equal to zero in the given function. </a:t>
            </a:r>
          </a:p>
          <a:p>
            <a:pPr marL="0" indent="0">
              <a:buNone/>
            </a:pPr>
            <a:r>
              <a:rPr lang="en-GB" dirty="0">
                <a:latin typeface="Times New Roman" panose="02020603050405020304" pitchFamily="18" charset="0"/>
                <a:cs typeface="Times New Roman" panose="02020603050405020304" pitchFamily="18" charset="0"/>
              </a:rPr>
              <a:t>2) Algebraically, 𝑥-intercept is obtained when the value of 𝑦 is set equal to zero </a:t>
            </a:r>
          </a:p>
          <a:p>
            <a:pPr marL="0" indent="0">
              <a:buNone/>
            </a:pPr>
            <a:r>
              <a:rPr lang="en-GB" b="1" dirty="0">
                <a:latin typeface="Times New Roman" panose="02020603050405020304" pitchFamily="18" charset="0"/>
                <a:cs typeface="Times New Roman" panose="02020603050405020304" pitchFamily="18" charset="0"/>
              </a:rPr>
              <a:t>Methods to find the x-intercept </a:t>
            </a:r>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The 𝑥-intercept of a quadratic equation is determined by finding the roots of an equation. </a:t>
            </a:r>
          </a:p>
          <a:p>
            <a:pPr marL="0" indent="0">
              <a:buNone/>
            </a:pPr>
            <a:r>
              <a:rPr lang="en-GB" b="1" dirty="0">
                <a:latin typeface="Times New Roman" panose="02020603050405020304" pitchFamily="18" charset="0"/>
                <a:cs typeface="Times New Roman" panose="02020603050405020304" pitchFamily="18" charset="0"/>
              </a:rPr>
              <a:t>1) Finding roots by factorisation: </a:t>
            </a:r>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If a quadratic can be factored, it is an easy way to find the roots, e.g. </a:t>
            </a:r>
          </a:p>
          <a:p>
            <a:pPr marL="0" indent="0">
              <a:buNone/>
            </a:pPr>
            <a:r>
              <a:rPr lang="en-GB" dirty="0">
                <a:latin typeface="Times New Roman" panose="02020603050405020304" pitchFamily="18" charset="0"/>
                <a:cs typeface="Times New Roman" panose="02020603050405020304" pitchFamily="18" charset="0"/>
              </a:rPr>
              <a:t>𝑥</a:t>
            </a:r>
            <a:r>
              <a:rPr lang="en-GB" baseline="30000" dirty="0">
                <a:latin typeface="Times New Roman" panose="02020603050405020304" pitchFamily="18" charset="0"/>
                <a:cs typeface="Times New Roman" panose="02020603050405020304" pitchFamily="18" charset="0"/>
              </a:rPr>
              <a:t>2</a:t>
            </a:r>
            <a:r>
              <a:rPr lang="en-GB" dirty="0">
                <a:latin typeface="Times New Roman" panose="02020603050405020304" pitchFamily="18" charset="0"/>
                <a:cs typeface="Times New Roman" panose="02020603050405020304" pitchFamily="18" charset="0"/>
              </a:rPr>
              <a:t> −3𝑥+2=0 can be written as (𝑥−1)(𝑥−2)=0, which gives 𝑥=1,2 as its roots..</a:t>
            </a:r>
          </a:p>
        </p:txBody>
      </p:sp>
    </p:spTree>
    <p:extLst>
      <p:ext uri="{BB962C8B-B14F-4D97-AF65-F5344CB8AC3E}">
        <p14:creationId xmlns:p14="http://schemas.microsoft.com/office/powerpoint/2010/main" val="387131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25BE409-40D0-459F-BF7C-50C4DD484165}"/>
                  </a:ext>
                </a:extLst>
              </p:cNvPr>
              <p:cNvSpPr>
                <a:spLocks noGrp="1"/>
              </p:cNvSpPr>
              <p:nvPr>
                <p:ph idx="1"/>
              </p:nvPr>
            </p:nvSpPr>
            <p:spPr>
              <a:xfrm>
                <a:off x="663677" y="648929"/>
                <a:ext cx="10690123" cy="5528034"/>
              </a:xfrm>
            </p:spPr>
            <p:txBody>
              <a:bodyPr>
                <a:normAutofit/>
              </a:bodyPr>
              <a:lstStyle/>
              <a:p>
                <a:pPr marL="0" indent="0">
                  <a:buNone/>
                </a:pPr>
                <a:r>
                  <a:rPr lang="en-GB" b="1" dirty="0">
                    <a:latin typeface="Times New Roman" panose="02020603050405020304" pitchFamily="18" charset="0"/>
                    <a:cs typeface="Times New Roman" panose="02020603050405020304" pitchFamily="18" charset="0"/>
                  </a:rPr>
                  <a:t>2) Finding roots by using the quadratic formula </a:t>
                </a:r>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The quadratic formula will always identify the real roots of an equation if any exist. </a:t>
                </a:r>
              </a:p>
              <a:p>
                <a:pPr marL="0" indent="0">
                  <a:buNone/>
                </a:pPr>
                <a:r>
                  <a:rPr lang="en-GB" dirty="0">
                    <a:latin typeface="Times New Roman" panose="02020603050405020304" pitchFamily="18" charset="0"/>
                    <a:cs typeface="Times New Roman" panose="02020603050405020304" pitchFamily="18" charset="0"/>
                  </a:rPr>
                  <a:t>The quadratic formula of an equation which has the general form </a:t>
                </a:r>
              </a:p>
              <a:p>
                <a:pPr marL="0" indent="0">
                  <a:buNone/>
                </a:pPr>
                <a:r>
                  <a:rPr lang="en-GB" dirty="0">
                    <a:latin typeface="Times New Roman" panose="02020603050405020304" pitchFamily="18" charset="0"/>
                    <a:cs typeface="Times New Roman" panose="02020603050405020304" pitchFamily="18" charset="0"/>
                  </a:rPr>
                  <a:t>                                             𝑎𝑥</a:t>
                </a:r>
                <a:r>
                  <a:rPr lang="en-GB" baseline="30000" dirty="0">
                    <a:latin typeface="Times New Roman" panose="02020603050405020304" pitchFamily="18" charset="0"/>
                    <a:cs typeface="Times New Roman" panose="02020603050405020304" pitchFamily="18" charset="0"/>
                  </a:rPr>
                  <a:t>2</a:t>
                </a:r>
                <a:r>
                  <a:rPr lang="en-GB" dirty="0">
                    <a:latin typeface="Times New Roman" panose="02020603050405020304" pitchFamily="18" charset="0"/>
                    <a:cs typeface="Times New Roman" panose="02020603050405020304" pitchFamily="18" charset="0"/>
                  </a:rPr>
                  <a:t> +𝑏𝑥+𝑐 =0</a:t>
                </a:r>
              </a:p>
              <a:p>
                <a:pPr marL="0" indent="0">
                  <a:buNone/>
                </a:pPr>
                <a:r>
                  <a:rPr lang="en-GB" dirty="0">
                    <a:latin typeface="Times New Roman" panose="02020603050405020304" pitchFamily="18" charset="0"/>
                    <a:cs typeface="Times New Roman" panose="02020603050405020304" pitchFamily="18" charset="0"/>
                  </a:rPr>
                  <a:t>will be</a:t>
                </a:r>
                <a14:m>
                  <m:oMath xmlns:m="http://schemas.openxmlformats.org/officeDocument/2006/math">
                    <m:r>
                      <a:rPr lang="en-GB" b="0" i="1" smtClean="0">
                        <a:latin typeface="Cambria Math" panose="02040503050406030204" pitchFamily="18" charset="0"/>
                      </a:rPr>
                      <m:t>    </m:t>
                    </m:r>
                    <m:r>
                      <a:rPr lang="en-GB" b="0" i="1" smtClean="0">
                        <a:latin typeface="Cambria Math" panose="02040503050406030204" pitchFamily="18" charset="0"/>
                      </a:rPr>
                      <m:t>𝑥</m:t>
                    </m:r>
                    <m:r>
                      <a:rPr lang="en-GB" b="0" i="1" smtClean="0">
                        <a:latin typeface="Cambria Math" panose="02040503050406030204" pitchFamily="18" charset="0"/>
                      </a:rPr>
                      <m:t>=</m:t>
                    </m:r>
                    <m:f>
                      <m:fPr>
                        <m:ctrlPr>
                          <a:rPr lang="en-GB" b="0" i="1" smtClean="0">
                            <a:latin typeface="Cambria Math" panose="02040503050406030204" pitchFamily="18" charset="0"/>
                          </a:rPr>
                        </m:ctrlPr>
                      </m:fPr>
                      <m:num>
                        <m:r>
                          <a:rPr lang="en-GB" b="0" i="1" smtClean="0">
                            <a:latin typeface="Cambria Math" panose="02040503050406030204" pitchFamily="18" charset="0"/>
                          </a:rPr>
                          <m:t>−</m:t>
                        </m:r>
                        <m:r>
                          <a:rPr lang="en-GB" b="0" i="1" smtClean="0">
                            <a:latin typeface="Cambria Math" panose="02040503050406030204" pitchFamily="18" charset="0"/>
                          </a:rPr>
                          <m:t>𝑏</m:t>
                        </m:r>
                        <m:r>
                          <a:rPr lang="en-GB" b="0" i="1" smtClean="0">
                            <a:latin typeface="Cambria Math" panose="02040503050406030204" pitchFamily="18" charset="0"/>
                          </a:rPr>
                          <m:t>±</m:t>
                        </m:r>
                        <m:rad>
                          <m:radPr>
                            <m:degHide m:val="on"/>
                            <m:ctrlPr>
                              <a:rPr lang="en-GB" b="0" i="1" smtClean="0">
                                <a:latin typeface="Cambria Math" panose="02040503050406030204" pitchFamily="18" charset="0"/>
                              </a:rPr>
                            </m:ctrlPr>
                          </m:radPr>
                          <m:deg/>
                          <m:e>
                            <m:sSup>
                              <m:sSupPr>
                                <m:ctrlPr>
                                  <a:rPr lang="en-GB" b="0" i="1" smtClean="0">
                                    <a:latin typeface="Cambria Math" panose="02040503050406030204" pitchFamily="18" charset="0"/>
                                  </a:rPr>
                                </m:ctrlPr>
                              </m:sSupPr>
                              <m:e>
                                <m:r>
                                  <a:rPr lang="en-GB" b="0" i="1" smtClean="0">
                                    <a:latin typeface="Cambria Math" panose="02040503050406030204" pitchFamily="18" charset="0"/>
                                  </a:rPr>
                                  <m:t>𝑏</m:t>
                                </m:r>
                              </m:e>
                              <m:sup>
                                <m:r>
                                  <a:rPr lang="en-GB" b="0" i="1" smtClean="0">
                                    <a:latin typeface="Cambria Math" panose="02040503050406030204" pitchFamily="18" charset="0"/>
                                  </a:rPr>
                                  <m:t>2</m:t>
                                </m:r>
                              </m:sup>
                            </m:sSup>
                            <m:r>
                              <a:rPr lang="en-GB" b="0" i="1" smtClean="0">
                                <a:latin typeface="Cambria Math" panose="02040503050406030204" pitchFamily="18" charset="0"/>
                              </a:rPr>
                              <m:t>−4</m:t>
                            </m:r>
                            <m:r>
                              <a:rPr lang="en-GB" b="0" i="1" smtClean="0">
                                <a:latin typeface="Cambria Math" panose="02040503050406030204" pitchFamily="18" charset="0"/>
                              </a:rPr>
                              <m:t>𝑎𝑐</m:t>
                            </m:r>
                          </m:e>
                        </m:rad>
                      </m:num>
                      <m:den>
                        <m:r>
                          <a:rPr lang="en-GB" b="0" i="1" smtClean="0">
                            <a:latin typeface="Cambria Math" panose="02040503050406030204" pitchFamily="18" charset="0"/>
                          </a:rPr>
                          <m:t>2</m:t>
                        </m:r>
                        <m:r>
                          <a:rPr lang="en-GB" b="0" i="1" smtClean="0">
                            <a:latin typeface="Cambria Math" panose="02040503050406030204" pitchFamily="18" charset="0"/>
                          </a:rPr>
                          <m:t>𝑎</m:t>
                        </m:r>
                      </m:den>
                    </m:f>
                  </m:oMath>
                </a14:m>
                <a:r>
                  <a:rPr lang="en-GB" dirty="0">
                    <a:latin typeface="Times New Roman" panose="02020603050405020304" pitchFamily="18" charset="0"/>
                    <a:cs typeface="Times New Roman" panose="02020603050405020304" pitchFamily="18" charset="0"/>
                  </a:rPr>
                  <a:t>. </a:t>
                </a:r>
              </a:p>
              <a:p>
                <a:pPr marL="0" indent="0">
                  <a:buNone/>
                </a:pPr>
                <a:r>
                  <a:rPr lang="en-GB" dirty="0">
                    <a:latin typeface="Times New Roman" panose="02020603050405020304" pitchFamily="18" charset="0"/>
                    <a:cs typeface="Times New Roman" panose="02020603050405020304" pitchFamily="18" charset="0"/>
                  </a:rPr>
                  <a:t>Taking the same example, 𝑥</a:t>
                </a:r>
                <a:r>
                  <a:rPr lang="en-GB" baseline="30000" dirty="0">
                    <a:latin typeface="Times New Roman" panose="02020603050405020304" pitchFamily="18" charset="0"/>
                    <a:cs typeface="Times New Roman" panose="02020603050405020304" pitchFamily="18" charset="0"/>
                  </a:rPr>
                  <a:t>2</a:t>
                </a:r>
                <a:r>
                  <a:rPr lang="en-GB" dirty="0">
                    <a:latin typeface="Times New Roman" panose="02020603050405020304" pitchFamily="18" charset="0"/>
                    <a:cs typeface="Times New Roman" panose="02020603050405020304" pitchFamily="18" charset="0"/>
                  </a:rPr>
                  <a:t> −3𝑥+2=0 we get,</a:t>
                </a:r>
              </a:p>
              <a:p>
                <a:pPr marL="0" indent="0">
                  <a:buNone/>
                </a:pPr>
                <a:r>
                  <a:rPr lang="en-GB" dirty="0">
                    <a:latin typeface="Times New Roman" panose="02020603050405020304" pitchFamily="18" charset="0"/>
                    <a:cs typeface="Times New Roman" panose="02020603050405020304" pitchFamily="18" charset="0"/>
                  </a:rPr>
                  <a:t>                 </a:t>
                </a:r>
                <a14:m>
                  <m:oMath xmlns:m="http://schemas.openxmlformats.org/officeDocument/2006/math">
                    <m:r>
                      <a:rPr lang="en-GB" b="0" i="1" smtClean="0">
                        <a:latin typeface="Cambria Math" panose="02040503050406030204" pitchFamily="18" charset="0"/>
                      </a:rPr>
                      <m:t>𝑥</m:t>
                    </m:r>
                    <m:r>
                      <a:rPr lang="en-GB" b="0" i="1" smtClean="0">
                        <a:latin typeface="Cambria Math" panose="02040503050406030204" pitchFamily="18" charset="0"/>
                      </a:rPr>
                      <m:t>=</m:t>
                    </m:r>
                    <m:f>
                      <m:fPr>
                        <m:ctrlPr>
                          <a:rPr lang="en-GB" b="0" i="1" smtClean="0">
                            <a:latin typeface="Cambria Math" panose="02040503050406030204" pitchFamily="18" charset="0"/>
                          </a:rPr>
                        </m:ctrlPr>
                      </m:fPr>
                      <m:num>
                        <m:r>
                          <a:rPr lang="en-GB" b="0" i="1" smtClean="0">
                            <a:latin typeface="Cambria Math" panose="02040503050406030204" pitchFamily="18" charset="0"/>
                          </a:rPr>
                          <m:t>−(−3)</m:t>
                        </m:r>
                        <m:r>
                          <a:rPr lang="en-GB" b="0" i="1" smtClean="0">
                            <a:latin typeface="Cambria Math" panose="02040503050406030204" pitchFamily="18" charset="0"/>
                            <a:ea typeface="Cambria Math" panose="02040503050406030204" pitchFamily="18" charset="0"/>
                          </a:rPr>
                          <m:t>±</m:t>
                        </m:r>
                        <m:rad>
                          <m:radPr>
                            <m:degHide m:val="on"/>
                            <m:ctrlPr>
                              <a:rPr lang="en-GB" b="0" i="1" smtClean="0">
                                <a:latin typeface="Cambria Math" panose="02040503050406030204" pitchFamily="18" charset="0"/>
                                <a:ea typeface="Cambria Math" panose="02040503050406030204" pitchFamily="18" charset="0"/>
                              </a:rPr>
                            </m:ctrlPr>
                          </m:radPr>
                          <m:deg/>
                          <m:e>
                            <m:sSup>
                              <m:sSupPr>
                                <m:ctrlPr>
                                  <a:rPr lang="en-GB" b="0" i="1" smtClean="0">
                                    <a:latin typeface="Cambria Math" panose="02040503050406030204" pitchFamily="18" charset="0"/>
                                    <a:ea typeface="Cambria Math" panose="02040503050406030204" pitchFamily="18" charset="0"/>
                                  </a:rPr>
                                </m:ctrlPr>
                              </m:sSupPr>
                              <m:e>
                                <m:r>
                                  <a:rPr lang="en-GB" b="0" i="1" smtClean="0">
                                    <a:latin typeface="Cambria Math" panose="02040503050406030204" pitchFamily="18" charset="0"/>
                                    <a:ea typeface="Cambria Math" panose="02040503050406030204" pitchFamily="18" charset="0"/>
                                  </a:rPr>
                                  <m:t>(−3)</m:t>
                                </m:r>
                              </m:e>
                              <m:sup>
                                <m:r>
                                  <a:rPr lang="en-GB" b="0" i="1" smtClean="0">
                                    <a:latin typeface="Cambria Math" panose="02040503050406030204" pitchFamily="18" charset="0"/>
                                    <a:ea typeface="Cambria Math" panose="02040503050406030204" pitchFamily="18" charset="0"/>
                                  </a:rPr>
                                  <m:t>2</m:t>
                                </m:r>
                              </m:sup>
                            </m:sSup>
                            <m:r>
                              <a:rPr lang="en-GB" b="0" i="1" smtClean="0">
                                <a:latin typeface="Cambria Math" panose="02040503050406030204" pitchFamily="18" charset="0"/>
                                <a:ea typeface="Cambria Math" panose="02040503050406030204" pitchFamily="18" charset="0"/>
                              </a:rPr>
                              <m:t>−4(1)(2)</m:t>
                            </m:r>
                          </m:e>
                        </m:rad>
                      </m:num>
                      <m:den>
                        <m:r>
                          <a:rPr lang="en-GB" b="0" i="1" smtClean="0">
                            <a:latin typeface="Cambria Math" panose="02040503050406030204" pitchFamily="18" charset="0"/>
                          </a:rPr>
                          <m:t>2</m:t>
                        </m:r>
                      </m:den>
                    </m:f>
                  </m:oMath>
                </a14:m>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                 </a:t>
                </a:r>
                <a14:m>
                  <m:oMath xmlns:m="http://schemas.openxmlformats.org/officeDocument/2006/math">
                    <m:r>
                      <a:rPr lang="en-GB" b="0" i="1" smtClean="0">
                        <a:latin typeface="Cambria Math" panose="02040503050406030204" pitchFamily="18" charset="0"/>
                      </a:rPr>
                      <m:t>𝑥</m:t>
                    </m:r>
                    <m:r>
                      <a:rPr lang="en-GB" b="0" i="1" smtClean="0">
                        <a:latin typeface="Cambria Math" panose="02040503050406030204" pitchFamily="18" charset="0"/>
                      </a:rPr>
                      <m:t>=</m:t>
                    </m:r>
                    <m:f>
                      <m:fPr>
                        <m:ctrlPr>
                          <a:rPr lang="en-GB" b="0" i="1" smtClean="0">
                            <a:latin typeface="Cambria Math" panose="02040503050406030204" pitchFamily="18" charset="0"/>
                          </a:rPr>
                        </m:ctrlPr>
                      </m:fPr>
                      <m:num>
                        <m:r>
                          <a:rPr lang="en-GB" b="0" i="1" smtClean="0">
                            <a:latin typeface="Cambria Math" panose="02040503050406030204" pitchFamily="18" charset="0"/>
                          </a:rPr>
                          <m:t>3</m:t>
                        </m:r>
                        <m:r>
                          <a:rPr lang="en-GB" b="0" i="1" smtClean="0">
                            <a:latin typeface="Cambria Math" panose="02040503050406030204" pitchFamily="18" charset="0"/>
                            <a:ea typeface="Cambria Math" panose="02040503050406030204" pitchFamily="18" charset="0"/>
                          </a:rPr>
                          <m:t>±1</m:t>
                        </m:r>
                      </m:num>
                      <m:den>
                        <m:r>
                          <a:rPr lang="en-GB" b="0" i="1" smtClean="0">
                            <a:latin typeface="Cambria Math" panose="02040503050406030204" pitchFamily="18" charset="0"/>
                          </a:rPr>
                          <m:t>2</m:t>
                        </m:r>
                      </m:den>
                    </m:f>
                  </m:oMath>
                </a14:m>
                <a:endParaRPr lang="en-GB" dirty="0">
                  <a:latin typeface="Times New Roman" panose="02020603050405020304" pitchFamily="18"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925BE409-40D0-459F-BF7C-50C4DD484165}"/>
                  </a:ext>
                </a:extLst>
              </p:cNvPr>
              <p:cNvSpPr>
                <a:spLocks noGrp="1" noRot="1" noChangeAspect="1" noMove="1" noResize="1" noEditPoints="1" noAdjustHandles="1" noChangeArrowheads="1" noChangeShapeType="1" noTextEdit="1"/>
              </p:cNvSpPr>
              <p:nvPr>
                <p:ph idx="1"/>
              </p:nvPr>
            </p:nvSpPr>
            <p:spPr>
              <a:xfrm>
                <a:off x="663677" y="648929"/>
                <a:ext cx="10690123" cy="5528034"/>
              </a:xfrm>
              <a:blipFill>
                <a:blip r:embed="rId2"/>
                <a:stretch>
                  <a:fillRect l="-1197" t="-1874" r="-1482"/>
                </a:stretch>
              </a:blipFill>
            </p:spPr>
            <p:txBody>
              <a:bodyPr/>
              <a:lstStyle/>
              <a:p>
                <a:r>
                  <a:rPr lang="en-GB">
                    <a:noFill/>
                  </a:rPr>
                  <a:t> </a:t>
                </a:r>
              </a:p>
            </p:txBody>
          </p:sp>
        </mc:Fallback>
      </mc:AlternateContent>
    </p:spTree>
    <p:extLst>
      <p:ext uri="{BB962C8B-B14F-4D97-AF65-F5344CB8AC3E}">
        <p14:creationId xmlns:p14="http://schemas.microsoft.com/office/powerpoint/2010/main" val="838039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D7553-E471-4518-9103-396F5A3BF15E}"/>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Quadratic functions; Applications</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096D771-F671-483A-97DD-152874FE35D3}"/>
              </a:ext>
            </a:extLst>
          </p:cNvPr>
          <p:cNvSpPr>
            <a:spLocks noGrp="1"/>
          </p:cNvSpPr>
          <p:nvPr>
            <p:ph idx="1"/>
          </p:nvPr>
        </p:nvSpPr>
        <p:spPr>
          <a:xfrm>
            <a:off x="838199" y="1312606"/>
            <a:ext cx="10842523" cy="5338917"/>
          </a:xfrm>
        </p:spPr>
        <p:txBody>
          <a:bodyPr>
            <a:noAutofit/>
          </a:bodyPr>
          <a:lstStyle/>
          <a:p>
            <a:pPr marL="0" indent="0">
              <a:buNone/>
            </a:pPr>
            <a:r>
              <a:rPr lang="en-GB" sz="2000" b="1" dirty="0">
                <a:latin typeface="Times New Roman" panose="02020603050405020304" pitchFamily="18" charset="0"/>
                <a:cs typeface="Times New Roman" panose="02020603050405020304" pitchFamily="18" charset="0"/>
              </a:rPr>
              <a:t>Quadratic Revenue Function </a:t>
            </a:r>
            <a:endParaRPr lang="en-GB" sz="2000" dirty="0">
              <a:latin typeface="Times New Roman" panose="02020603050405020304" pitchFamily="18" charset="0"/>
              <a:cs typeface="Times New Roman" panose="02020603050405020304" pitchFamily="18" charset="0"/>
            </a:endParaRPr>
          </a:p>
          <a:p>
            <a:pPr marL="0" indent="0">
              <a:buNone/>
            </a:pPr>
            <a:r>
              <a:rPr lang="en-GB" sz="2000" dirty="0">
                <a:latin typeface="Times New Roman" panose="02020603050405020304" pitchFamily="18" charset="0"/>
                <a:cs typeface="Times New Roman" panose="02020603050405020304" pitchFamily="18" charset="0"/>
              </a:rPr>
              <a:t>Suppose that the demand function for the product is q=f(p ). </a:t>
            </a:r>
          </a:p>
          <a:p>
            <a:pPr marL="0" indent="0">
              <a:buNone/>
            </a:pPr>
            <a:r>
              <a:rPr lang="en-GB" sz="2000" dirty="0">
                <a:latin typeface="Times New Roman" panose="02020603050405020304" pitchFamily="18" charset="0"/>
                <a:cs typeface="Times New Roman" panose="02020603050405020304" pitchFamily="18" charset="0"/>
              </a:rPr>
              <a:t>Here q is the quantity demanded and is the price in dollars. The total revenue from selling q units of price is stated as the product of p and q or </a:t>
            </a:r>
          </a:p>
          <a:p>
            <a:pPr marL="0" indent="0">
              <a:buNone/>
            </a:pPr>
            <a:r>
              <a:rPr lang="en-GB" sz="2000" dirty="0">
                <a:latin typeface="Times New Roman" panose="02020603050405020304" pitchFamily="18" charset="0"/>
                <a:cs typeface="Times New Roman" panose="02020603050405020304" pitchFamily="18" charset="0"/>
              </a:rPr>
              <a:t>                                                            R= </a:t>
            </a:r>
            <a:r>
              <a:rPr lang="en-GB" sz="2000" dirty="0" err="1">
                <a:latin typeface="Times New Roman" panose="02020603050405020304" pitchFamily="18" charset="0"/>
                <a:cs typeface="Times New Roman" panose="02020603050405020304" pitchFamily="18" charset="0"/>
              </a:rPr>
              <a:t>pq</a:t>
            </a:r>
            <a:r>
              <a:rPr lang="en-GB" sz="2000" dirty="0">
                <a:latin typeface="Times New Roman" panose="02020603050405020304" pitchFamily="18" charset="0"/>
                <a:cs typeface="Times New Roman" panose="02020603050405020304" pitchFamily="18" charset="0"/>
              </a:rPr>
              <a:t>. </a:t>
            </a:r>
          </a:p>
          <a:p>
            <a:pPr marL="0" indent="0">
              <a:buNone/>
            </a:pPr>
            <a:r>
              <a:rPr lang="en-GB" sz="2000" dirty="0">
                <a:latin typeface="Times New Roman" panose="02020603050405020304" pitchFamily="18" charset="0"/>
                <a:cs typeface="Times New Roman" panose="02020603050405020304" pitchFamily="18" charset="0"/>
              </a:rPr>
              <a:t>Since the demand function is stated in terms of price , total revenue can be stated as a function of price, </a:t>
            </a:r>
          </a:p>
          <a:p>
            <a:pPr marL="0" indent="0">
              <a:buNone/>
            </a:pPr>
            <a:r>
              <a:rPr lang="en-GB" sz="2000" dirty="0">
                <a:latin typeface="Times New Roman" panose="02020603050405020304" pitchFamily="18" charset="0"/>
                <a:cs typeface="Times New Roman" panose="02020603050405020304" pitchFamily="18" charset="0"/>
              </a:rPr>
              <a:t>R= p .𝑓( )= </a:t>
            </a:r>
            <a:r>
              <a:rPr lang="en-GB" sz="2000" dirty="0" err="1">
                <a:latin typeface="Times New Roman" panose="02020603050405020304" pitchFamily="18" charset="0"/>
                <a:cs typeface="Times New Roman" panose="02020603050405020304" pitchFamily="18" charset="0"/>
              </a:rPr>
              <a:t>p.q</a:t>
            </a:r>
            <a:r>
              <a:rPr lang="en-GB" sz="2000" dirty="0">
                <a:latin typeface="Times New Roman" panose="02020603050405020304" pitchFamily="18" charset="0"/>
                <a:cs typeface="Times New Roman" panose="02020603050405020304" pitchFamily="18" charset="0"/>
              </a:rPr>
              <a:t> . </a:t>
            </a:r>
          </a:p>
          <a:p>
            <a:pPr marL="0" indent="0">
              <a:buNone/>
            </a:pPr>
            <a:r>
              <a:rPr lang="en-GB" sz="2000" dirty="0">
                <a:latin typeface="Times New Roman" panose="02020603050405020304" pitchFamily="18" charset="0"/>
                <a:cs typeface="Times New Roman" panose="02020603050405020304" pitchFamily="18" charset="0"/>
              </a:rPr>
              <a:t>If we let q=1500−50p , then R =1500p −50p</a:t>
            </a:r>
            <a:r>
              <a:rPr lang="en-GB" sz="2000" baseline="30000" dirty="0">
                <a:latin typeface="Times New Roman" panose="02020603050405020304" pitchFamily="18" charset="0"/>
                <a:cs typeface="Times New Roman" panose="02020603050405020304" pitchFamily="18" charset="0"/>
              </a:rPr>
              <a:t>2</a:t>
            </a:r>
            <a:r>
              <a:rPr lang="en-GB" sz="2000" dirty="0">
                <a:latin typeface="Times New Roman" panose="02020603050405020304" pitchFamily="18" charset="0"/>
                <a:cs typeface="Times New Roman" panose="02020603050405020304" pitchFamily="18" charset="0"/>
              </a:rPr>
              <a:t> . </a:t>
            </a:r>
          </a:p>
          <a:p>
            <a:pPr marL="0" indent="0">
              <a:buNone/>
            </a:pPr>
            <a:r>
              <a:rPr lang="en-GB" sz="2000" b="1" dirty="0">
                <a:latin typeface="Times New Roman" panose="02020603050405020304" pitchFamily="18" charset="0"/>
                <a:cs typeface="Times New Roman" panose="02020603050405020304" pitchFamily="18" charset="0"/>
              </a:rPr>
              <a:t>Quadratic supply function </a:t>
            </a:r>
            <a:endParaRPr lang="en-GB" sz="2000" dirty="0">
              <a:latin typeface="Times New Roman" panose="02020603050405020304" pitchFamily="18" charset="0"/>
              <a:cs typeface="Times New Roman" panose="02020603050405020304" pitchFamily="18" charset="0"/>
            </a:endParaRPr>
          </a:p>
          <a:p>
            <a:pPr marL="0" indent="0">
              <a:buNone/>
            </a:pPr>
            <a:r>
              <a:rPr lang="en-GB" sz="2000" b="1" dirty="0">
                <a:latin typeface="Times New Roman" panose="02020603050405020304" pitchFamily="18" charset="0"/>
                <a:cs typeface="Times New Roman" panose="02020603050405020304" pitchFamily="18" charset="0"/>
              </a:rPr>
              <a:t>Example </a:t>
            </a:r>
            <a:endParaRPr lang="en-GB" sz="2000" dirty="0">
              <a:latin typeface="Times New Roman" panose="02020603050405020304" pitchFamily="18" charset="0"/>
              <a:cs typeface="Times New Roman" panose="02020603050405020304" pitchFamily="18" charset="0"/>
            </a:endParaRPr>
          </a:p>
          <a:p>
            <a:pPr marL="0" indent="0">
              <a:buNone/>
            </a:pPr>
            <a:r>
              <a:rPr lang="en-GB" sz="2000" dirty="0">
                <a:latin typeface="Times New Roman" panose="02020603050405020304" pitchFamily="18" charset="0"/>
                <a:cs typeface="Times New Roman" panose="02020603050405020304" pitchFamily="18" charset="0"/>
              </a:rPr>
              <a:t>Market surveys of suppliers of a particular product have resulted in the conclusion that the supply function is approximately quadratic in form. Suppliers were asked what quantities they would be willing to supply at different market prices. The results of the survey indicated that at market prices of $25, $30 and $ 40, the quantities which suppliers would be willing to offer to the market were 112.5, 250 and 600 (thousands) units, respectively. Determine the equation of the quadratic supply function?</a:t>
            </a:r>
          </a:p>
        </p:txBody>
      </p:sp>
    </p:spTree>
    <p:extLst>
      <p:ext uri="{BB962C8B-B14F-4D97-AF65-F5344CB8AC3E}">
        <p14:creationId xmlns:p14="http://schemas.microsoft.com/office/powerpoint/2010/main" val="3923255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CEEBC6A-E12D-42A6-BBB0-3E8D97B74C50}"/>
                  </a:ext>
                </a:extLst>
              </p:cNvPr>
              <p:cNvSpPr>
                <a:spLocks noGrp="1"/>
              </p:cNvSpPr>
              <p:nvPr>
                <p:ph idx="1"/>
              </p:nvPr>
            </p:nvSpPr>
            <p:spPr>
              <a:xfrm>
                <a:off x="560439" y="663676"/>
                <a:ext cx="11031793" cy="5663381"/>
              </a:xfrm>
            </p:spPr>
            <p:txBody>
              <a:bodyPr/>
              <a:lstStyle/>
              <a:p>
                <a:pPr marL="0" indent="0">
                  <a:buNone/>
                </a:pPr>
                <a:r>
                  <a:rPr lang="en-GB" b="1" dirty="0">
                    <a:latin typeface="Times New Roman" panose="02020603050405020304" pitchFamily="18" charset="0"/>
                    <a:cs typeface="Times New Roman" panose="02020603050405020304" pitchFamily="18" charset="0"/>
                  </a:rPr>
                  <a:t>Solution: </a:t>
                </a:r>
                <a:r>
                  <a:rPr lang="en-GB" dirty="0">
                    <a:latin typeface="Times New Roman" panose="02020603050405020304" pitchFamily="18" charset="0"/>
                    <a:cs typeface="Times New Roman" panose="02020603050405020304" pitchFamily="18" charset="0"/>
                  </a:rPr>
                  <a:t>We determine the solution by substituting the three price-quantity combinations into the general equation  </a:t>
                </a:r>
              </a:p>
              <a:p>
                <a:pPr marL="0" indent="0">
                  <a:buNone/>
                </a:pPr>
                <a14:m>
                  <m:oMathPara xmlns:m="http://schemas.openxmlformats.org/officeDocument/2006/math">
                    <m:oMathParaPr>
                      <m:jc m:val="centerGroup"/>
                    </m:oMathParaPr>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𝑞</m:t>
                          </m:r>
                        </m:e>
                        <m:sub>
                          <m:r>
                            <a:rPr lang="en-GB" b="0" i="1" smtClean="0">
                              <a:latin typeface="Cambria Math" panose="02040503050406030204" pitchFamily="18" charset="0"/>
                            </a:rPr>
                            <m:t>𝑠</m:t>
                          </m:r>
                        </m:sub>
                      </m:sSub>
                      <m:r>
                        <a:rPr lang="en-GB" b="0" i="1" smtClean="0">
                          <a:latin typeface="Cambria Math" panose="02040503050406030204" pitchFamily="18" charset="0"/>
                        </a:rPr>
                        <m:t>=</m:t>
                      </m:r>
                      <m:r>
                        <a:rPr lang="en-GB" b="0" i="1" smtClean="0">
                          <a:latin typeface="Cambria Math" panose="02040503050406030204" pitchFamily="18" charset="0"/>
                        </a:rPr>
                        <m:t>𝑎</m:t>
                      </m:r>
                      <m:sSup>
                        <m:sSupPr>
                          <m:ctrlPr>
                            <a:rPr lang="en-GB" b="0" i="1" smtClean="0">
                              <a:latin typeface="Cambria Math" panose="02040503050406030204" pitchFamily="18" charset="0"/>
                            </a:rPr>
                          </m:ctrlPr>
                        </m:sSupPr>
                        <m:e>
                          <m:r>
                            <a:rPr lang="en-GB" b="0" i="1" smtClean="0">
                              <a:latin typeface="Cambria Math" panose="02040503050406030204" pitchFamily="18" charset="0"/>
                            </a:rPr>
                            <m:t>𝑝</m:t>
                          </m:r>
                        </m:e>
                        <m:sup>
                          <m:r>
                            <a:rPr lang="en-GB" b="0" i="1" smtClean="0">
                              <a:latin typeface="Cambria Math" panose="02040503050406030204" pitchFamily="18" charset="0"/>
                            </a:rPr>
                            <m:t>2</m:t>
                          </m:r>
                        </m:sup>
                      </m:sSup>
                      <m:r>
                        <a:rPr lang="en-GB" b="0" i="1" smtClean="0">
                          <a:latin typeface="Cambria Math" panose="02040503050406030204" pitchFamily="18" charset="0"/>
                        </a:rPr>
                        <m:t>+</m:t>
                      </m:r>
                      <m:r>
                        <a:rPr lang="en-GB" b="0" i="1" smtClean="0">
                          <a:latin typeface="Cambria Math" panose="02040503050406030204" pitchFamily="18" charset="0"/>
                        </a:rPr>
                        <m:t>𝑏𝑝</m:t>
                      </m:r>
                      <m:r>
                        <a:rPr lang="en-GB" b="0" i="1" smtClean="0">
                          <a:latin typeface="Cambria Math" panose="02040503050406030204" pitchFamily="18" charset="0"/>
                        </a:rPr>
                        <m:t>+</m:t>
                      </m:r>
                      <m:r>
                        <a:rPr lang="en-GB" b="0" i="1" smtClean="0">
                          <a:latin typeface="Cambria Math" panose="02040503050406030204" pitchFamily="18" charset="0"/>
                        </a:rPr>
                        <m:t>𝑐</m:t>
                      </m:r>
                    </m:oMath>
                  </m:oMathPara>
                </a14:m>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The resulting system of equations is </a:t>
                </a:r>
              </a:p>
              <a:p>
                <a:pPr marL="0" indent="0">
                  <a:buNone/>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625</m:t>
                      </m:r>
                      <m:r>
                        <a:rPr lang="en-GB" i="1" dirty="0">
                          <a:latin typeface="Cambria Math" panose="02040503050406030204" pitchFamily="18" charset="0"/>
                        </a:rPr>
                        <m:t>𝑎</m:t>
                      </m:r>
                      <m:r>
                        <a:rPr lang="en-GB" i="1" dirty="0">
                          <a:latin typeface="Cambria Math" panose="02040503050406030204" pitchFamily="18" charset="0"/>
                        </a:rPr>
                        <m:t>+25</m:t>
                      </m:r>
                      <m:r>
                        <a:rPr lang="en-GB" i="1" dirty="0">
                          <a:latin typeface="Cambria Math" panose="02040503050406030204" pitchFamily="18" charset="0"/>
                        </a:rPr>
                        <m:t>𝑏</m:t>
                      </m:r>
                      <m:r>
                        <a:rPr lang="en-GB" i="1" dirty="0">
                          <a:latin typeface="Cambria Math" panose="02040503050406030204" pitchFamily="18" charset="0"/>
                        </a:rPr>
                        <m:t>+</m:t>
                      </m:r>
                      <m:r>
                        <a:rPr lang="en-GB" i="1" dirty="0">
                          <a:latin typeface="Cambria Math" panose="02040503050406030204" pitchFamily="18" charset="0"/>
                        </a:rPr>
                        <m:t>𝑐</m:t>
                      </m:r>
                      <m:r>
                        <a:rPr lang="en-GB" i="1" dirty="0">
                          <a:latin typeface="Cambria Math" panose="02040503050406030204" pitchFamily="18" charset="0"/>
                        </a:rPr>
                        <m:t>=112.5</m:t>
                      </m:r>
                    </m:oMath>
                  </m:oMathPara>
                </a14:m>
                <a:endParaRPr lang="en-GB"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 </m:t>
                      </m:r>
                      <m:r>
                        <a:rPr lang="en-GB" i="1" dirty="0">
                          <a:latin typeface="Cambria Math" panose="02040503050406030204" pitchFamily="18" charset="0"/>
                        </a:rPr>
                        <m:t>900</m:t>
                      </m:r>
                      <m:r>
                        <a:rPr lang="en-GB" i="1" dirty="0">
                          <a:latin typeface="Cambria Math" panose="02040503050406030204" pitchFamily="18" charset="0"/>
                        </a:rPr>
                        <m:t>𝑎</m:t>
                      </m:r>
                      <m:r>
                        <a:rPr lang="en-GB" i="1" dirty="0">
                          <a:latin typeface="Cambria Math" panose="02040503050406030204" pitchFamily="18" charset="0"/>
                        </a:rPr>
                        <m:t>+30</m:t>
                      </m:r>
                      <m:r>
                        <a:rPr lang="en-GB" i="1" dirty="0">
                          <a:latin typeface="Cambria Math" panose="02040503050406030204" pitchFamily="18" charset="0"/>
                        </a:rPr>
                        <m:t>𝑏</m:t>
                      </m:r>
                      <m:r>
                        <a:rPr lang="en-GB" i="1" dirty="0">
                          <a:latin typeface="Cambria Math" panose="02040503050406030204" pitchFamily="18" charset="0"/>
                        </a:rPr>
                        <m:t>+</m:t>
                      </m:r>
                      <m:r>
                        <a:rPr lang="en-GB" i="1" dirty="0">
                          <a:latin typeface="Cambria Math" panose="02040503050406030204" pitchFamily="18" charset="0"/>
                        </a:rPr>
                        <m:t>𝑐</m:t>
                      </m:r>
                      <m:r>
                        <a:rPr lang="en-GB" i="1" dirty="0">
                          <a:latin typeface="Cambria Math" panose="02040503050406030204" pitchFamily="18" charset="0"/>
                        </a:rPr>
                        <m:t>=250 </m:t>
                      </m:r>
                    </m:oMath>
                  </m:oMathPara>
                </a14:m>
                <a:endParaRPr lang="en-GB"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1600</m:t>
                      </m:r>
                      <m:r>
                        <a:rPr lang="en-GB" i="1" dirty="0">
                          <a:latin typeface="Cambria Math" panose="02040503050406030204" pitchFamily="18" charset="0"/>
                        </a:rPr>
                        <m:t>𝑎</m:t>
                      </m:r>
                      <m:r>
                        <a:rPr lang="en-GB" i="1" dirty="0">
                          <a:latin typeface="Cambria Math" panose="02040503050406030204" pitchFamily="18" charset="0"/>
                        </a:rPr>
                        <m:t>+40</m:t>
                      </m:r>
                      <m:r>
                        <a:rPr lang="en-GB" i="1" dirty="0">
                          <a:latin typeface="Cambria Math" panose="02040503050406030204" pitchFamily="18" charset="0"/>
                        </a:rPr>
                        <m:t>𝑏</m:t>
                      </m:r>
                      <m:r>
                        <a:rPr lang="en-GB" i="1" dirty="0">
                          <a:latin typeface="Cambria Math" panose="02040503050406030204" pitchFamily="18" charset="0"/>
                        </a:rPr>
                        <m:t>+</m:t>
                      </m:r>
                      <m:r>
                        <a:rPr lang="en-GB" i="1" dirty="0">
                          <a:latin typeface="Cambria Math" panose="02040503050406030204" pitchFamily="18" charset="0"/>
                        </a:rPr>
                        <m:t>𝑐</m:t>
                      </m:r>
                      <m:r>
                        <a:rPr lang="en-GB" i="1" dirty="0">
                          <a:latin typeface="Cambria Math" panose="02040503050406030204" pitchFamily="18" charset="0"/>
                        </a:rPr>
                        <m:t>=600 </m:t>
                      </m:r>
                    </m:oMath>
                  </m:oMathPara>
                </a14:m>
                <a:endParaRPr lang="en-GB"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By solving the above system of equations (as we did in chapter of linear equations), we get 𝑎=0.5,𝑏=0, and 𝑐=−200. </a:t>
                </a:r>
              </a:p>
              <a:p>
                <a:pPr marL="0" indent="0">
                  <a:buNone/>
                </a:pPr>
                <a:r>
                  <a:rPr lang="en-GB" dirty="0">
                    <a:latin typeface="Times New Roman" panose="02020603050405020304" pitchFamily="18" charset="0"/>
                    <a:cs typeface="Times New Roman" panose="02020603050405020304" pitchFamily="18" charset="0"/>
                  </a:rPr>
                  <a:t>Thus the quadratic supply function is represented by </a:t>
                </a:r>
              </a:p>
              <a:p>
                <a:pPr marL="0" indent="0">
                  <a:buNone/>
                </a:pPr>
                <a:r>
                  <a:rPr lang="en-GB" dirty="0" err="1">
                    <a:latin typeface="Times New Roman" panose="02020603050405020304" pitchFamily="18" charset="0"/>
                    <a:cs typeface="Times New Roman" panose="02020603050405020304" pitchFamily="18" charset="0"/>
                  </a:rPr>
                  <a:t>q</a:t>
                </a:r>
                <a:r>
                  <a:rPr lang="en-GB" baseline="-25000" dirty="0" err="1">
                    <a:latin typeface="Times New Roman" panose="02020603050405020304" pitchFamily="18" charset="0"/>
                    <a:cs typeface="Times New Roman" panose="02020603050405020304" pitchFamily="18" charset="0"/>
                  </a:rPr>
                  <a:t>s</a:t>
                </a:r>
                <a:r>
                  <a:rPr lang="en-GB" dirty="0">
                    <a:latin typeface="Times New Roman" panose="02020603050405020304" pitchFamily="18" charset="0"/>
                    <a:cs typeface="Times New Roman" panose="02020603050405020304" pitchFamily="18" charset="0"/>
                  </a:rPr>
                  <a:t>=𝑓(p )=0.5p</a:t>
                </a:r>
                <a:r>
                  <a:rPr lang="en-GB" baseline="30000" dirty="0">
                    <a:latin typeface="Times New Roman" panose="02020603050405020304" pitchFamily="18" charset="0"/>
                    <a:cs typeface="Times New Roman" panose="02020603050405020304" pitchFamily="18" charset="0"/>
                  </a:rPr>
                  <a:t>2</a:t>
                </a:r>
                <a:r>
                  <a:rPr lang="en-GB" dirty="0">
                    <a:latin typeface="Times New Roman" panose="02020603050405020304" pitchFamily="18" charset="0"/>
                    <a:cs typeface="Times New Roman" panose="02020603050405020304" pitchFamily="18" charset="0"/>
                  </a:rPr>
                  <a:t> −200.</a:t>
                </a:r>
              </a:p>
            </p:txBody>
          </p:sp>
        </mc:Choice>
        <mc:Fallback>
          <p:sp>
            <p:nvSpPr>
              <p:cNvPr id="3" name="Content Placeholder 2">
                <a:extLst>
                  <a:ext uri="{FF2B5EF4-FFF2-40B4-BE49-F238E27FC236}">
                    <a16:creationId xmlns:a16="http://schemas.microsoft.com/office/drawing/2014/main" id="{2CEEBC6A-E12D-42A6-BBB0-3E8D97B74C50}"/>
                  </a:ext>
                </a:extLst>
              </p:cNvPr>
              <p:cNvSpPr>
                <a:spLocks noGrp="1" noRot="1" noChangeAspect="1" noMove="1" noResize="1" noEditPoints="1" noAdjustHandles="1" noChangeArrowheads="1" noChangeShapeType="1" noTextEdit="1"/>
              </p:cNvSpPr>
              <p:nvPr>
                <p:ph idx="1"/>
              </p:nvPr>
            </p:nvSpPr>
            <p:spPr>
              <a:xfrm>
                <a:off x="560439" y="663676"/>
                <a:ext cx="11031793" cy="5663381"/>
              </a:xfrm>
              <a:blipFill>
                <a:blip r:embed="rId2"/>
                <a:stretch>
                  <a:fillRect l="-1160" t="-1938" r="-1381"/>
                </a:stretch>
              </a:blipFill>
            </p:spPr>
            <p:txBody>
              <a:bodyPr/>
              <a:lstStyle/>
              <a:p>
                <a:r>
                  <a:rPr lang="en-GB">
                    <a:noFill/>
                  </a:rPr>
                  <a:t> </a:t>
                </a:r>
              </a:p>
            </p:txBody>
          </p:sp>
        </mc:Fallback>
      </mc:AlternateContent>
    </p:spTree>
    <p:extLst>
      <p:ext uri="{BB962C8B-B14F-4D97-AF65-F5344CB8AC3E}">
        <p14:creationId xmlns:p14="http://schemas.microsoft.com/office/powerpoint/2010/main" val="4221571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1113</Words>
  <Application>Microsoft Office PowerPoint</Application>
  <PresentationFormat>Widescreen</PresentationFormat>
  <Paragraphs>73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Times New Roman</vt:lpstr>
      <vt:lpstr>Office Theme</vt:lpstr>
      <vt:lpstr>Chapter 6: Quadratic and Polynomial Functions  </vt:lpstr>
      <vt:lpstr>Quadratic Function</vt:lpstr>
      <vt:lpstr>Quadratic function</vt:lpstr>
      <vt:lpstr>Properties of Parabolas  </vt:lpstr>
      <vt:lpstr>Sketching of Parabola</vt:lpstr>
      <vt:lpstr>PowerPoint Presentation</vt:lpstr>
      <vt:lpstr>PowerPoint Presentation</vt:lpstr>
      <vt:lpstr>Quadratic functions; Applications</vt:lpstr>
      <vt:lpstr>PowerPoint Presentation</vt:lpstr>
      <vt:lpstr>PowerPoint Presentation</vt:lpstr>
      <vt:lpstr>Polynomial functions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Quadratic and Polynomial Functions  </dc:title>
  <dc:creator>Zaheeruddin</dc:creator>
  <cp:lastModifiedBy>Zaheeruddin</cp:lastModifiedBy>
  <cp:revision>14</cp:revision>
  <dcterms:created xsi:type="dcterms:W3CDTF">2020-06-29T04:05:58Z</dcterms:created>
  <dcterms:modified xsi:type="dcterms:W3CDTF">2020-06-29T05:16:45Z</dcterms:modified>
</cp:coreProperties>
</file>