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58" r:id="rId5"/>
    <p:sldId id="260" r:id="rId6"/>
    <p:sldId id="259"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292C040-35B0-491E-A461-E2E70E7199EE}" type="datetimeFigureOut">
              <a:rPr lang="en-US" smtClean="0"/>
              <a:pPr/>
              <a:t>6/20/2020</a:t>
            </a:fld>
            <a:endParaRPr lang="en-US"/>
          </a:p>
        </p:txBody>
      </p:sp>
      <p:sp>
        <p:nvSpPr>
          <p:cNvPr id="16" name="Slide Number Placeholder 15"/>
          <p:cNvSpPr>
            <a:spLocks noGrp="1"/>
          </p:cNvSpPr>
          <p:nvPr>
            <p:ph type="sldNum" sz="quarter" idx="11"/>
          </p:nvPr>
        </p:nvSpPr>
        <p:spPr/>
        <p:txBody>
          <a:bodyPr/>
          <a:lstStyle/>
          <a:p>
            <a:fld id="{61BF4912-38E5-4DCA-8BCA-1B2FED4C8354}"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92C040-35B0-491E-A461-E2E70E7199EE}" type="datetimeFigureOut">
              <a:rPr lang="en-US" smtClean="0"/>
              <a:pPr/>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F4912-38E5-4DCA-8BCA-1B2FED4C8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92C040-35B0-491E-A461-E2E70E7199EE}" type="datetimeFigureOut">
              <a:rPr lang="en-US" smtClean="0"/>
              <a:pPr/>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F4912-38E5-4DCA-8BCA-1B2FED4C8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292C040-35B0-491E-A461-E2E70E7199EE}" type="datetimeFigureOut">
              <a:rPr lang="en-US" smtClean="0"/>
              <a:pPr/>
              <a:t>6/20/2020</a:t>
            </a:fld>
            <a:endParaRPr lang="en-US"/>
          </a:p>
        </p:txBody>
      </p:sp>
      <p:sp>
        <p:nvSpPr>
          <p:cNvPr id="15" name="Slide Number Placeholder 14"/>
          <p:cNvSpPr>
            <a:spLocks noGrp="1"/>
          </p:cNvSpPr>
          <p:nvPr>
            <p:ph type="sldNum" sz="quarter" idx="15"/>
          </p:nvPr>
        </p:nvSpPr>
        <p:spPr/>
        <p:txBody>
          <a:bodyPr/>
          <a:lstStyle>
            <a:lvl1pPr algn="ctr">
              <a:defRPr/>
            </a:lvl1pPr>
          </a:lstStyle>
          <a:p>
            <a:fld id="{61BF4912-38E5-4DCA-8BCA-1B2FED4C8354}"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92C040-35B0-491E-A461-E2E70E7199EE}" type="datetimeFigureOut">
              <a:rPr lang="en-US" smtClean="0"/>
              <a:pPr/>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F4912-38E5-4DCA-8BCA-1B2FED4C8354}"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292C040-35B0-491E-A461-E2E70E7199EE}" type="datetimeFigureOut">
              <a:rPr lang="en-US" smtClean="0"/>
              <a:pPr/>
              <a:t>6/20/2020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BF4912-38E5-4DCA-8BCA-1B2FED4C8354}"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1BF4912-38E5-4DCA-8BCA-1B2FED4C8354}"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292C040-35B0-491E-A461-E2E70E7199EE}" type="datetimeFigureOut">
              <a:rPr lang="en-US" smtClean="0"/>
              <a:pPr/>
              <a:t>6/20/2020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292C040-35B0-491E-A461-E2E70E7199EE}" type="datetimeFigureOut">
              <a:rPr lang="en-US" smtClean="0"/>
              <a:pPr/>
              <a:t>6/20/2020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BF4912-38E5-4DCA-8BCA-1B2FED4C8354}"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92C040-35B0-491E-A461-E2E70E7199EE}" type="datetimeFigureOut">
              <a:rPr lang="en-US" smtClean="0"/>
              <a:pPr/>
              <a:t>6/20/2020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BF4912-38E5-4DCA-8BCA-1B2FED4C8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292C040-35B0-491E-A461-E2E70E7199EE}" type="datetimeFigureOut">
              <a:rPr lang="en-US" smtClean="0"/>
              <a:pPr/>
              <a:t>6/20/2020</a:t>
            </a:fld>
            <a:endParaRPr lang="en-US"/>
          </a:p>
        </p:txBody>
      </p:sp>
      <p:sp>
        <p:nvSpPr>
          <p:cNvPr id="9" name="Slide Number Placeholder 8"/>
          <p:cNvSpPr>
            <a:spLocks noGrp="1"/>
          </p:cNvSpPr>
          <p:nvPr>
            <p:ph type="sldNum" sz="quarter" idx="15"/>
          </p:nvPr>
        </p:nvSpPr>
        <p:spPr/>
        <p:txBody>
          <a:bodyPr/>
          <a:lstStyle/>
          <a:p>
            <a:fld id="{61BF4912-38E5-4DCA-8BCA-1B2FED4C8354}"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292C040-35B0-491E-A461-E2E70E7199EE}" type="datetimeFigureOut">
              <a:rPr lang="en-US" smtClean="0"/>
              <a:pPr/>
              <a:t>6/20/2020</a:t>
            </a:fld>
            <a:endParaRPr lang="en-US"/>
          </a:p>
        </p:txBody>
      </p:sp>
      <p:sp>
        <p:nvSpPr>
          <p:cNvPr id="9" name="Slide Number Placeholder 8"/>
          <p:cNvSpPr>
            <a:spLocks noGrp="1"/>
          </p:cNvSpPr>
          <p:nvPr>
            <p:ph type="sldNum" sz="quarter" idx="11"/>
          </p:nvPr>
        </p:nvSpPr>
        <p:spPr/>
        <p:txBody>
          <a:bodyPr/>
          <a:lstStyle/>
          <a:p>
            <a:fld id="{61BF4912-38E5-4DCA-8BCA-1B2FED4C8354}"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292C040-35B0-491E-A461-E2E70E7199EE}" type="datetimeFigureOut">
              <a:rPr lang="en-US" smtClean="0"/>
              <a:pPr/>
              <a:t>6/20/2020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1BF4912-38E5-4DCA-8BCA-1B2FED4C8354}"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 Dr. </a:t>
            </a:r>
            <a:r>
              <a:rPr lang="en-US" dirty="0" err="1" smtClean="0"/>
              <a:t>Hussan</a:t>
            </a:r>
            <a:r>
              <a:rPr lang="en-US" dirty="0" smtClean="0"/>
              <a:t> </a:t>
            </a:r>
            <a:r>
              <a:rPr lang="en-US" dirty="0" err="1" smtClean="0"/>
              <a:t>ara</a:t>
            </a:r>
            <a:r>
              <a:rPr lang="en-US" dirty="0" smtClean="0"/>
              <a:t> .</a:t>
            </a:r>
            <a:endParaRPr lang="en-US" dirty="0"/>
          </a:p>
        </p:txBody>
      </p:sp>
      <p:sp>
        <p:nvSpPr>
          <p:cNvPr id="2" name="Title 1"/>
          <p:cNvSpPr>
            <a:spLocks noGrp="1"/>
          </p:cNvSpPr>
          <p:nvPr>
            <p:ph type="ctrTitle"/>
          </p:nvPr>
        </p:nvSpPr>
        <p:spPr/>
        <p:txBody>
          <a:bodyPr/>
          <a:lstStyle/>
          <a:p>
            <a:r>
              <a:rPr lang="en-US" dirty="0" smtClean="0"/>
              <a:t>The concept of slavery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descr="C:\Users\Microsoft\Documents\slavery.jpg"/>
          <p:cNvPicPr>
            <a:picLocks noGrp="1" noChangeAspect="1" noChangeArrowheads="1"/>
          </p:cNvPicPr>
          <p:nvPr>
            <p:ph idx="1"/>
          </p:nvPr>
        </p:nvPicPr>
        <p:blipFill>
          <a:blip r:embed="rId2" cstate="print"/>
          <a:srcRect/>
          <a:stretch>
            <a:fillRect/>
          </a:stretch>
        </p:blipFill>
        <p:spPr bwMode="auto">
          <a:xfrm>
            <a:off x="304800" y="304800"/>
            <a:ext cx="8534400" cy="617219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Aristotle is called as a pure conservative.</a:t>
            </a:r>
          </a:p>
          <a:p>
            <a:r>
              <a:rPr lang="en-US" dirty="0" smtClean="0"/>
              <a:t>Slavery is an archaic institution.</a:t>
            </a:r>
          </a:p>
          <a:p>
            <a:r>
              <a:rPr lang="en-US" dirty="0" smtClean="0"/>
              <a:t>Slave is a living instrument .</a:t>
            </a:r>
          </a:p>
          <a:p>
            <a:r>
              <a:rPr lang="en-US" dirty="0" smtClean="0"/>
              <a:t>The Greek society consists of 5 classes .</a:t>
            </a:r>
          </a:p>
          <a:p>
            <a:r>
              <a:rPr lang="en-US" dirty="0" smtClean="0"/>
              <a:t>A- Intellectual class .</a:t>
            </a:r>
          </a:p>
          <a:p>
            <a:r>
              <a:rPr lang="en-US" dirty="0" smtClean="0"/>
              <a:t>B-Soldier –guardian class .</a:t>
            </a:r>
          </a:p>
          <a:p>
            <a:r>
              <a:rPr lang="en-US" dirty="0" smtClean="0"/>
              <a:t>C- </a:t>
            </a:r>
            <a:r>
              <a:rPr lang="en-US" dirty="0" err="1" smtClean="0"/>
              <a:t>Metics</a:t>
            </a:r>
            <a:r>
              <a:rPr lang="en-US" dirty="0" smtClean="0"/>
              <a:t> class .</a:t>
            </a:r>
          </a:p>
          <a:p>
            <a:r>
              <a:rPr lang="en-US" dirty="0" smtClean="0"/>
              <a:t>D- Slave class .</a:t>
            </a:r>
          </a:p>
          <a:p>
            <a:r>
              <a:rPr lang="en-US" dirty="0" smtClean="0"/>
              <a:t>E- aliens and foreigners . </a:t>
            </a:r>
          </a:p>
          <a:p>
            <a:endParaRPr lang="en-US" dirty="0"/>
          </a:p>
        </p:txBody>
      </p:sp>
      <p:sp>
        <p:nvSpPr>
          <p:cNvPr id="3" name="Title 2"/>
          <p:cNvSpPr>
            <a:spLocks noGrp="1"/>
          </p:cNvSpPr>
          <p:nvPr>
            <p:ph type="title"/>
          </p:nvPr>
        </p:nvSpPr>
        <p:spPr/>
        <p:txBody>
          <a:bodyPr/>
          <a:lstStyle/>
          <a:p>
            <a:r>
              <a:rPr lang="en-US" dirty="0" smtClean="0"/>
              <a:t>INTRODUCTION: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Few are born to rule , and few are born to be ruled . </a:t>
            </a:r>
          </a:p>
          <a:p>
            <a:r>
              <a:rPr lang="en-US" dirty="0" smtClean="0"/>
              <a:t>Master – slave relationship .</a:t>
            </a:r>
          </a:p>
          <a:p>
            <a:r>
              <a:rPr lang="en-US" dirty="0" smtClean="0"/>
              <a:t>Symbiotic relationship between slave and master .</a:t>
            </a:r>
          </a:p>
          <a:p>
            <a:r>
              <a:rPr lang="en-US" dirty="0" smtClean="0"/>
              <a:t>The institution of slavery is essential for the survival of society.</a:t>
            </a:r>
          </a:p>
          <a:p>
            <a:pPr>
              <a:buNone/>
            </a:pPr>
            <a:r>
              <a:rPr lang="en-US" dirty="0" smtClean="0"/>
              <a:t> If the  institution of slavery is abolished, then the survival of slaves  will be at stake .</a:t>
            </a:r>
          </a:p>
          <a:p>
            <a:pPr>
              <a:buNone/>
            </a:pPr>
            <a:endParaRPr lang="en-US" smtClean="0"/>
          </a:p>
          <a:p>
            <a:pPr>
              <a:buNone/>
            </a:pPr>
            <a:endParaRPr lang="en-US" dirty="0"/>
          </a:p>
        </p:txBody>
      </p:sp>
      <p:sp>
        <p:nvSpPr>
          <p:cNvPr id="3" name="Title 2"/>
          <p:cNvSpPr>
            <a:spLocks noGrp="1"/>
          </p:cNvSpPr>
          <p:nvPr>
            <p:ph type="title"/>
          </p:nvPr>
        </p:nvSpPr>
        <p:spPr/>
        <p:txBody>
          <a:bodyPr/>
          <a:lstStyle/>
          <a:p>
            <a:r>
              <a:rPr lang="en-US" dirty="0" smtClean="0"/>
              <a:t>Concept of slavery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Natural </a:t>
            </a:r>
            <a:r>
              <a:rPr lang="en-US" b="1" dirty="0" smtClean="0"/>
              <a:t>slavery</a:t>
            </a:r>
            <a:r>
              <a:rPr lang="en-US" dirty="0" smtClean="0"/>
              <a:t> was </a:t>
            </a:r>
            <a:r>
              <a:rPr lang="en-US" b="1" dirty="0" smtClean="0"/>
              <a:t>Aristotle</a:t>
            </a:r>
            <a:r>
              <a:rPr lang="en-US" dirty="0" smtClean="0"/>
              <a:t>'s belief, found in the Politics, that some people are </a:t>
            </a:r>
            <a:r>
              <a:rPr lang="en-US" b="1" dirty="0" smtClean="0"/>
              <a:t>slaves</a:t>
            </a:r>
            <a:r>
              <a:rPr lang="en-US" dirty="0" smtClean="0"/>
              <a:t> by nature, while others were </a:t>
            </a:r>
            <a:r>
              <a:rPr lang="en-US" b="1" dirty="0" smtClean="0"/>
              <a:t>slaves</a:t>
            </a:r>
            <a:r>
              <a:rPr lang="en-US" dirty="0" smtClean="0"/>
              <a:t> solely by law or convention.</a:t>
            </a:r>
          </a:p>
          <a:p>
            <a:r>
              <a:rPr lang="en-US" dirty="0" smtClean="0"/>
              <a:t>Aristotle strongly believed and justified the institution of slavery. He opined slaves as the possession of the family or, in other words, was considered the property of the master or the family. He stated that slavery is natural and beneficial to both the masters as well as the slaves. </a:t>
            </a:r>
            <a:endParaRPr lang="en-US" dirty="0"/>
          </a:p>
        </p:txBody>
      </p:sp>
      <p:sp>
        <p:nvSpPr>
          <p:cNvPr id="3" name="Title 2"/>
          <p:cNvSpPr>
            <a:spLocks noGrp="1"/>
          </p:cNvSpPr>
          <p:nvPr>
            <p:ph type="title"/>
          </p:nvPr>
        </p:nvSpPr>
        <p:spPr/>
        <p:txBody>
          <a:bodyPr/>
          <a:lstStyle/>
          <a:p>
            <a:r>
              <a:rPr lang="en-US" dirty="0" smtClean="0"/>
              <a:t>Concept of slavery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Natural: </a:t>
            </a:r>
          </a:p>
          <a:p>
            <a:r>
              <a:rPr lang="en-US" dirty="0" smtClean="0"/>
              <a:t>Slavery is a natural phenomenon. The superior would rule over the inferior just as the soul rules over the body and reason over appetite. In other words, people with superior reasoning powers would rule over those inferior in reasoning. The masters are stated to be physically and mentally strong than the slaves. So, this set-up naturally makes the former the master, and the latter the slave. </a:t>
            </a:r>
          </a:p>
          <a:p>
            <a:endParaRPr lang="en-US" dirty="0"/>
          </a:p>
        </p:txBody>
      </p:sp>
      <p:sp>
        <p:nvSpPr>
          <p:cNvPr id="3" name="Title 2"/>
          <p:cNvSpPr>
            <a:spLocks noGrp="1"/>
          </p:cNvSpPr>
          <p:nvPr>
            <p:ph type="title"/>
          </p:nvPr>
        </p:nvSpPr>
        <p:spPr/>
        <p:txBody>
          <a:bodyPr/>
          <a:lstStyle/>
          <a:p>
            <a:r>
              <a:rPr lang="en-US" dirty="0" err="1" smtClean="0"/>
              <a:t>Aristotle,s</a:t>
            </a:r>
            <a:r>
              <a:rPr lang="en-US" dirty="0" smtClean="0"/>
              <a:t> justification about slavery: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Necessary: </a:t>
            </a:r>
          </a:p>
          <a:p>
            <a:r>
              <a:rPr lang="en-US" dirty="0" smtClean="0"/>
              <a:t>Slaves are considered necessary because they provide leisure that was most essential for the welfare of the state. Aristotle stated that slavery benefited the slaves as well. Because by being a slave, he would be able to share the virtues of the master and elevate himself. </a:t>
            </a:r>
          </a:p>
          <a:p>
            <a:r>
              <a:rPr lang="en-US" b="1" dirty="0" smtClean="0"/>
              <a:t>Expediency: </a:t>
            </a:r>
          </a:p>
          <a:p>
            <a:r>
              <a:rPr lang="en-US" dirty="0" smtClean="0"/>
              <a:t>Aristotle was of the opinion that slaves have sustained the Greek social and economic system, and they helped Greece against social disorder and chaos. He stated that slavery is a social necessity. It was complementary to the slaves as well as the masters and that it aids in perfection. </a:t>
            </a:r>
            <a:endParaRPr lang="en-US" b="1" dirty="0" smtClean="0"/>
          </a:p>
          <a:p>
            <a:endParaRPr lang="en-US" dirty="0"/>
          </a:p>
        </p:txBody>
      </p:sp>
      <p:sp>
        <p:nvSpPr>
          <p:cNvPr id="3" name="Title 2"/>
          <p:cNvSpPr>
            <a:spLocks noGrp="1"/>
          </p:cNvSpPr>
          <p:nvPr>
            <p:ph type="title"/>
          </p:nvPr>
        </p:nvSpPr>
        <p:spPr/>
        <p:txBody>
          <a:bodyPr/>
          <a:lstStyle/>
          <a:p>
            <a:r>
              <a:rPr lang="en-US" dirty="0" smtClean="0"/>
              <a:t>Aristotle's justification: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1. Classification of individuals on the basis of capacities is wrong and Aristotle never provided any logical method to be adopted to classify individuals. </a:t>
            </a:r>
          </a:p>
          <a:p>
            <a:r>
              <a:rPr lang="en-US" dirty="0" smtClean="0"/>
              <a:t>2. He rejected historical origin of slavery and justified it on philosophical rationalization. </a:t>
            </a:r>
          </a:p>
          <a:p>
            <a:r>
              <a:rPr lang="en-US" dirty="0" smtClean="0"/>
              <a:t>3. His views on slavery reflect his conservatism and primitive outlook towards life. </a:t>
            </a:r>
          </a:p>
          <a:p>
            <a:r>
              <a:rPr lang="en-US" dirty="0" smtClean="0"/>
              <a:t>4. His theory is highly prejudicial and contradictory to the human dignity and niceties of life. It is prejudicial, in the sense it presupposed that Greeks were fit to rule the world and they could not be enslaved even if they were defeated by the barbarians.</a:t>
            </a:r>
          </a:p>
          <a:p>
            <a:endParaRPr lang="en-US" dirty="0"/>
          </a:p>
        </p:txBody>
      </p:sp>
      <p:sp>
        <p:nvSpPr>
          <p:cNvPr id="3" name="Title 2"/>
          <p:cNvSpPr>
            <a:spLocks noGrp="1"/>
          </p:cNvSpPr>
          <p:nvPr>
            <p:ph type="title"/>
          </p:nvPr>
        </p:nvSpPr>
        <p:spPr/>
        <p:txBody>
          <a:bodyPr/>
          <a:lstStyle/>
          <a:p>
            <a:r>
              <a:rPr lang="en-US" smtClean="0"/>
              <a:t>Criticism:</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Conclusion :</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16953</TotalTime>
  <Words>511</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The concept of slavery</vt:lpstr>
      <vt:lpstr>Slide 2</vt:lpstr>
      <vt:lpstr>INTRODUCTION:</vt:lpstr>
      <vt:lpstr>Concept of slavery</vt:lpstr>
      <vt:lpstr>Concept of slavery :</vt:lpstr>
      <vt:lpstr>Aristotle,s justification about slavery:</vt:lpstr>
      <vt:lpstr>Aristotle's justification:</vt:lpstr>
      <vt:lpstr>Criticism:</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concept of slavery</dc:title>
  <dc:creator>Microsoft</dc:creator>
  <cp:lastModifiedBy>Microsoft</cp:lastModifiedBy>
  <cp:revision>25</cp:revision>
  <dcterms:created xsi:type="dcterms:W3CDTF">2020-05-11T08:52:02Z</dcterms:created>
  <dcterms:modified xsi:type="dcterms:W3CDTF">2020-06-19T19:12:47Z</dcterms:modified>
</cp:coreProperties>
</file>