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ff" initials="f" lastIdx="2" clrIdx="0">
    <p:extLst>
      <p:ext uri="{19B8F6BF-5375-455C-9EA6-DF929625EA0E}">
        <p15:presenceInfo xmlns:p15="http://schemas.microsoft.com/office/powerpoint/2012/main" userId="fff"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474" autoAdjust="0"/>
  </p:normalViewPr>
  <p:slideViewPr>
    <p:cSldViewPr snapToGrid="0">
      <p:cViewPr varScale="1">
        <p:scale>
          <a:sx n="71" d="100"/>
          <a:sy n="71" d="100"/>
        </p:scale>
        <p:origin x="69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04-20T15:24:49.691" idx="1">
    <p:pos x="10" y="10"/>
    <p:text/>
    <p:extLst>
      <p:ext uri="{C676402C-5697-4E1C-873F-D02D1690AC5C}">
        <p15:threadingInfo xmlns:p15="http://schemas.microsoft.com/office/powerpoint/2012/main" timeZoneBias="420"/>
      </p:ext>
    </p:extLst>
  </p:cm>
  <p:cm authorId="1" dt="2017-04-20T21:17:49.364" idx="2">
    <p:pos x="106" y="106"/>
    <p:text/>
    <p:extLst>
      <p:ext uri="{C676402C-5697-4E1C-873F-D02D1690AC5C}">
        <p15:threadingInfo xmlns:p15="http://schemas.microsoft.com/office/powerpoint/2012/main" timeZoneBias="4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26E12D-819C-4ABF-857F-7FF6BCE10BCC}" type="datetimeFigureOut">
              <a:rPr lang="en-US" smtClean="0"/>
              <a:t>4/21/2017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027A3-8C51-4EE3-9BF2-8BD8C7A544EE}" type="slidenum">
              <a:rPr lang="en-US" smtClean="0"/>
              <a:t>‹#›</a:t>
            </a:fld>
            <a:endParaRPr lang="en-US"/>
          </a:p>
        </p:txBody>
      </p:sp>
    </p:spTree>
    <p:extLst>
      <p:ext uri="{BB962C8B-B14F-4D97-AF65-F5344CB8AC3E}">
        <p14:creationId xmlns:p14="http://schemas.microsoft.com/office/powerpoint/2010/main" val="3047179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26E12D-819C-4ABF-857F-7FF6BCE10BCC}" type="datetimeFigureOut">
              <a:rPr lang="en-US" smtClean="0"/>
              <a:t>4/21/2017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027A3-8C51-4EE3-9BF2-8BD8C7A544EE}" type="slidenum">
              <a:rPr lang="en-US" smtClean="0"/>
              <a:t>‹#›</a:t>
            </a:fld>
            <a:endParaRPr lang="en-US"/>
          </a:p>
        </p:txBody>
      </p:sp>
    </p:spTree>
    <p:extLst>
      <p:ext uri="{BB962C8B-B14F-4D97-AF65-F5344CB8AC3E}">
        <p14:creationId xmlns:p14="http://schemas.microsoft.com/office/powerpoint/2010/main" val="996333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26E12D-819C-4ABF-857F-7FF6BCE10BCC}" type="datetimeFigureOut">
              <a:rPr lang="en-US" smtClean="0"/>
              <a:t>4/21/2017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027A3-8C51-4EE3-9BF2-8BD8C7A544EE}" type="slidenum">
              <a:rPr lang="en-US" smtClean="0"/>
              <a:t>‹#›</a:t>
            </a:fld>
            <a:endParaRPr lang="en-US"/>
          </a:p>
        </p:txBody>
      </p:sp>
    </p:spTree>
    <p:extLst>
      <p:ext uri="{BB962C8B-B14F-4D97-AF65-F5344CB8AC3E}">
        <p14:creationId xmlns:p14="http://schemas.microsoft.com/office/powerpoint/2010/main" val="2278955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26E12D-819C-4ABF-857F-7FF6BCE10BCC}" type="datetimeFigureOut">
              <a:rPr lang="en-US" smtClean="0"/>
              <a:t>4/21/2017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027A3-8C51-4EE3-9BF2-8BD8C7A544EE}" type="slidenum">
              <a:rPr lang="en-US" smtClean="0"/>
              <a:t>‹#›</a:t>
            </a:fld>
            <a:endParaRPr lang="en-US"/>
          </a:p>
        </p:txBody>
      </p:sp>
    </p:spTree>
    <p:extLst>
      <p:ext uri="{BB962C8B-B14F-4D97-AF65-F5344CB8AC3E}">
        <p14:creationId xmlns:p14="http://schemas.microsoft.com/office/powerpoint/2010/main" val="2116735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C26E12D-819C-4ABF-857F-7FF6BCE10BCC}" type="datetimeFigureOut">
              <a:rPr lang="en-US" smtClean="0"/>
              <a:t>4/21/2017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027A3-8C51-4EE3-9BF2-8BD8C7A544EE}" type="slidenum">
              <a:rPr lang="en-US" smtClean="0"/>
              <a:t>‹#›</a:t>
            </a:fld>
            <a:endParaRPr lang="en-US"/>
          </a:p>
        </p:txBody>
      </p:sp>
    </p:spTree>
    <p:extLst>
      <p:ext uri="{BB962C8B-B14F-4D97-AF65-F5344CB8AC3E}">
        <p14:creationId xmlns:p14="http://schemas.microsoft.com/office/powerpoint/2010/main" val="529745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26E12D-819C-4ABF-857F-7FF6BCE10BCC}" type="datetimeFigureOut">
              <a:rPr lang="en-US" smtClean="0"/>
              <a:t>4/21/2017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3027A3-8C51-4EE3-9BF2-8BD8C7A544EE}" type="slidenum">
              <a:rPr lang="en-US" smtClean="0"/>
              <a:t>‹#›</a:t>
            </a:fld>
            <a:endParaRPr lang="en-US"/>
          </a:p>
        </p:txBody>
      </p:sp>
    </p:spTree>
    <p:extLst>
      <p:ext uri="{BB962C8B-B14F-4D97-AF65-F5344CB8AC3E}">
        <p14:creationId xmlns:p14="http://schemas.microsoft.com/office/powerpoint/2010/main" val="1927460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26E12D-819C-4ABF-857F-7FF6BCE10BCC}" type="datetimeFigureOut">
              <a:rPr lang="en-US" smtClean="0"/>
              <a:t>4/21/2017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3027A3-8C51-4EE3-9BF2-8BD8C7A544EE}" type="slidenum">
              <a:rPr lang="en-US" smtClean="0"/>
              <a:t>‹#›</a:t>
            </a:fld>
            <a:endParaRPr lang="en-US"/>
          </a:p>
        </p:txBody>
      </p:sp>
    </p:spTree>
    <p:extLst>
      <p:ext uri="{BB962C8B-B14F-4D97-AF65-F5344CB8AC3E}">
        <p14:creationId xmlns:p14="http://schemas.microsoft.com/office/powerpoint/2010/main" val="206762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26E12D-819C-4ABF-857F-7FF6BCE10BCC}" type="datetimeFigureOut">
              <a:rPr lang="en-US" smtClean="0"/>
              <a:t>4/21/2017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3027A3-8C51-4EE3-9BF2-8BD8C7A544EE}" type="slidenum">
              <a:rPr lang="en-US" smtClean="0"/>
              <a:t>‹#›</a:t>
            </a:fld>
            <a:endParaRPr lang="en-US"/>
          </a:p>
        </p:txBody>
      </p:sp>
    </p:spTree>
    <p:extLst>
      <p:ext uri="{BB962C8B-B14F-4D97-AF65-F5344CB8AC3E}">
        <p14:creationId xmlns:p14="http://schemas.microsoft.com/office/powerpoint/2010/main" val="3539875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26E12D-819C-4ABF-857F-7FF6BCE10BCC}" type="datetimeFigureOut">
              <a:rPr lang="en-US" smtClean="0"/>
              <a:t>4/21/2017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3027A3-8C51-4EE3-9BF2-8BD8C7A544EE}" type="slidenum">
              <a:rPr lang="en-US" smtClean="0"/>
              <a:t>‹#›</a:t>
            </a:fld>
            <a:endParaRPr lang="en-US"/>
          </a:p>
        </p:txBody>
      </p:sp>
    </p:spTree>
    <p:extLst>
      <p:ext uri="{BB962C8B-B14F-4D97-AF65-F5344CB8AC3E}">
        <p14:creationId xmlns:p14="http://schemas.microsoft.com/office/powerpoint/2010/main" val="1386795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C26E12D-819C-4ABF-857F-7FF6BCE10BCC}" type="datetimeFigureOut">
              <a:rPr lang="en-US" smtClean="0"/>
              <a:t>4/21/2017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3027A3-8C51-4EE3-9BF2-8BD8C7A544EE}" type="slidenum">
              <a:rPr lang="en-US" smtClean="0"/>
              <a:t>‹#›</a:t>
            </a:fld>
            <a:endParaRPr lang="en-US"/>
          </a:p>
        </p:txBody>
      </p:sp>
    </p:spTree>
    <p:extLst>
      <p:ext uri="{BB962C8B-B14F-4D97-AF65-F5344CB8AC3E}">
        <p14:creationId xmlns:p14="http://schemas.microsoft.com/office/powerpoint/2010/main" val="4273462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C26E12D-819C-4ABF-857F-7FF6BCE10BCC}" type="datetimeFigureOut">
              <a:rPr lang="en-US" smtClean="0"/>
              <a:t>4/21/2017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3027A3-8C51-4EE3-9BF2-8BD8C7A544EE}" type="slidenum">
              <a:rPr lang="en-US" smtClean="0"/>
              <a:t>‹#›</a:t>
            </a:fld>
            <a:endParaRPr lang="en-US"/>
          </a:p>
        </p:txBody>
      </p:sp>
    </p:spTree>
    <p:extLst>
      <p:ext uri="{BB962C8B-B14F-4D97-AF65-F5344CB8AC3E}">
        <p14:creationId xmlns:p14="http://schemas.microsoft.com/office/powerpoint/2010/main" val="1584623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26E12D-819C-4ABF-857F-7FF6BCE10BCC}" type="datetimeFigureOut">
              <a:rPr lang="en-US" smtClean="0"/>
              <a:t>4/21/2017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3027A3-8C51-4EE3-9BF2-8BD8C7A544EE}" type="slidenum">
              <a:rPr lang="en-US" smtClean="0"/>
              <a:t>‹#›</a:t>
            </a:fld>
            <a:endParaRPr lang="en-US"/>
          </a:p>
        </p:txBody>
      </p:sp>
    </p:spTree>
    <p:extLst>
      <p:ext uri="{BB962C8B-B14F-4D97-AF65-F5344CB8AC3E}">
        <p14:creationId xmlns:p14="http://schemas.microsoft.com/office/powerpoint/2010/main" val="251075073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7532" y="1415079"/>
            <a:ext cx="7772400" cy="1463040"/>
          </a:xfrm>
        </p:spPr>
        <p:txBody>
          <a:bodyPr>
            <a:normAutofit fontScale="90000"/>
          </a:bodyPr>
          <a:lstStyle/>
          <a:p>
            <a:r>
              <a:rPr lang="en-US" dirty="0" smtClean="0">
                <a:solidFill>
                  <a:srgbClr val="00B050"/>
                </a:solidFill>
              </a:rPr>
              <a:t>Relationship </a:t>
            </a:r>
            <a:r>
              <a:rPr lang="en-US" dirty="0" smtClean="0">
                <a:solidFill>
                  <a:srgbClr val="00B050"/>
                </a:solidFill>
              </a:rPr>
              <a:t>of</a:t>
            </a:r>
            <a:r>
              <a:rPr lang="en-US" dirty="0" smtClean="0">
                <a:solidFill>
                  <a:srgbClr val="00B050"/>
                </a:solidFill>
              </a:rPr>
              <a:t> </a:t>
            </a:r>
            <a:r>
              <a:rPr lang="en-US" dirty="0" smtClean="0">
                <a:solidFill>
                  <a:srgbClr val="00B050"/>
                </a:solidFill>
              </a:rPr>
              <a:t>Social Psychology </a:t>
            </a:r>
            <a:r>
              <a:rPr lang="en-US" dirty="0" smtClean="0">
                <a:solidFill>
                  <a:srgbClr val="00B050"/>
                </a:solidFill>
              </a:rPr>
              <a:t>with</a:t>
            </a:r>
            <a:r>
              <a:rPr lang="en-US" dirty="0" smtClean="0">
                <a:solidFill>
                  <a:srgbClr val="00B050"/>
                </a:solidFill>
              </a:rPr>
              <a:t> </a:t>
            </a:r>
            <a:r>
              <a:rPr lang="en-US" dirty="0" smtClean="0">
                <a:solidFill>
                  <a:srgbClr val="00B050"/>
                </a:solidFill>
              </a:rPr>
              <a:t>other Social Sciences.</a:t>
            </a:r>
            <a:endParaRPr lang="en-US" dirty="0">
              <a:solidFill>
                <a:srgbClr val="00B050"/>
              </a:solidFill>
            </a:endParaRPr>
          </a:p>
        </p:txBody>
      </p:sp>
    </p:spTree>
    <p:extLst>
      <p:ext uri="{BB962C8B-B14F-4D97-AF65-F5344CB8AC3E}">
        <p14:creationId xmlns:p14="http://schemas.microsoft.com/office/powerpoint/2010/main" val="14712226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8224" y="793376"/>
            <a:ext cx="10851776" cy="2308324"/>
          </a:xfrm>
          <a:prstGeom prst="rect">
            <a:avLst/>
          </a:prstGeom>
          <a:noFill/>
        </p:spPr>
        <p:txBody>
          <a:bodyPr wrap="square" rtlCol="0">
            <a:spAutoFit/>
          </a:bodyPr>
          <a:lstStyle/>
          <a:p>
            <a:pPr marL="571500" indent="-571500">
              <a:buFont typeface="Wingdings" panose="05000000000000000000" pitchFamily="2" charset="2"/>
              <a:buChar char="Ø"/>
            </a:pPr>
            <a:r>
              <a:rPr lang="en-US" sz="3600" dirty="0" smtClean="0">
                <a:solidFill>
                  <a:srgbClr val="00B050"/>
                </a:solidFill>
              </a:rPr>
              <a:t>There is an intimate relationship between the two sciences as the materials collected by cultural anthologists may be of tremendous value to a social psychologist in clarifying many social issues.</a:t>
            </a:r>
            <a:endParaRPr lang="en-US" sz="3600" dirty="0">
              <a:solidFill>
                <a:srgbClr val="00B050"/>
              </a:solidFill>
            </a:endParaRPr>
          </a:p>
        </p:txBody>
      </p:sp>
    </p:spTree>
    <p:extLst>
      <p:ext uri="{BB962C8B-B14F-4D97-AF65-F5344CB8AC3E}">
        <p14:creationId xmlns:p14="http://schemas.microsoft.com/office/powerpoint/2010/main" val="580928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7512" y="2456347"/>
            <a:ext cx="10267363" cy="1323439"/>
          </a:xfrm>
          <a:prstGeom prst="rect">
            <a:avLst/>
          </a:prstGeom>
          <a:noFill/>
        </p:spPr>
        <p:txBody>
          <a:bodyPr wrap="none" lIns="91440" tIns="45720" rIns="91440" bIns="45720">
            <a:spAutoFit/>
          </a:bodyPr>
          <a:lstStyle/>
          <a:p>
            <a:pPr algn="ctr"/>
            <a:r>
              <a:rPr lang="en-US" sz="8000" b="1" dirty="0" smtClean="0">
                <a:ln w="10160">
                  <a:solidFill>
                    <a:schemeClr val="accent5"/>
                  </a:solidFill>
                  <a:prstDash val="solid"/>
                </a:ln>
                <a:solidFill>
                  <a:srgbClr val="92D050"/>
                </a:solidFill>
                <a:effectLst>
                  <a:outerShdw blurRad="38100" dist="22860" dir="5400000" algn="tl" rotWithShape="0">
                    <a:srgbClr val="000000">
                      <a:alpha val="30000"/>
                    </a:srgbClr>
                  </a:outerShdw>
                </a:effectLst>
              </a:rPr>
              <a:t> Questions and answers</a:t>
            </a:r>
            <a:endParaRPr lang="en-US" sz="8000" b="1" dirty="0">
              <a:ln w="10160">
                <a:solidFill>
                  <a:schemeClr val="accent5"/>
                </a:solidFill>
                <a:prstDash val="solid"/>
              </a:ln>
              <a:solidFill>
                <a:srgbClr val="92D050"/>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3234950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3700" y="294341"/>
            <a:ext cx="11391900" cy="687880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571500" indent="-571500">
              <a:buFont typeface="Wingdings" panose="05000000000000000000" pitchFamily="2" charset="2"/>
              <a:buChar char="Ø"/>
            </a:pPr>
            <a:r>
              <a:rPr lang="en-US" sz="3600" dirty="0" smtClean="0">
                <a:ln w="0"/>
                <a:solidFill>
                  <a:srgbClr val="00B050"/>
                </a:solidFill>
                <a:effectLst>
                  <a:outerShdw blurRad="38100" dist="25400" dir="5400000" algn="ctr" rotWithShape="0">
                    <a:srgbClr val="6E747A">
                      <a:alpha val="43000"/>
                    </a:srgbClr>
                  </a:outerShdw>
                </a:effectLst>
              </a:rPr>
              <a:t>Social Psychology is the scientific study of human behavior. The phenomenon of behavior is also studied by many other social sciences such as sociology, psychology, anthropology, political science, economics etc. This similarity indicates that social psychology has a close relationship with other social sciences. </a:t>
            </a:r>
          </a:p>
          <a:p>
            <a:endParaRPr lang="en-US" sz="900" dirty="0">
              <a:ln w="0"/>
              <a:solidFill>
                <a:srgbClr val="00B050"/>
              </a:solidFill>
              <a:effectLst>
                <a:outerShdw blurRad="38100" dist="25400" dir="5400000" algn="ctr" rotWithShape="0">
                  <a:srgbClr val="6E747A">
                    <a:alpha val="43000"/>
                  </a:srgbClr>
                </a:outerShdw>
              </a:effectLst>
            </a:endParaRPr>
          </a:p>
          <a:p>
            <a:pPr marL="571500" indent="-571500">
              <a:buFont typeface="Wingdings" panose="05000000000000000000" pitchFamily="2" charset="2"/>
              <a:buChar char="Ø"/>
            </a:pPr>
            <a:r>
              <a:rPr lang="en-US" sz="3600" dirty="0" smtClean="0">
                <a:ln w="0"/>
                <a:solidFill>
                  <a:srgbClr val="00B050"/>
                </a:solidFill>
                <a:effectLst>
                  <a:outerShdw blurRad="38100" dist="25400" dir="5400000" algn="ctr" rotWithShape="0">
                    <a:srgbClr val="6E747A">
                      <a:alpha val="43000"/>
                    </a:srgbClr>
                  </a:outerShdw>
                </a:effectLst>
              </a:rPr>
              <a:t>Social Psychology and  Sociology</a:t>
            </a:r>
          </a:p>
          <a:p>
            <a:pPr marL="571500" indent="-571500">
              <a:buFont typeface="Wingdings" panose="05000000000000000000" pitchFamily="2" charset="2"/>
              <a:buChar char="Ø"/>
            </a:pPr>
            <a:r>
              <a:rPr lang="en-US" sz="3600" dirty="0" smtClean="0">
                <a:ln w="0"/>
                <a:solidFill>
                  <a:srgbClr val="00B050"/>
                </a:solidFill>
                <a:effectLst>
                  <a:outerShdw blurRad="38100" dist="25400" dir="5400000" algn="ctr" rotWithShape="0">
                    <a:srgbClr val="6E747A">
                      <a:alpha val="43000"/>
                    </a:srgbClr>
                  </a:outerShdw>
                </a:effectLst>
              </a:rPr>
              <a:t>These two disciplines are very closely related to such extent that there is much overlapping between them.Infact social psychology owes its beginning to sociology.</a:t>
            </a:r>
          </a:p>
        </p:txBody>
      </p:sp>
    </p:spTree>
    <p:extLst>
      <p:ext uri="{BB962C8B-B14F-4D97-AF65-F5344CB8AC3E}">
        <p14:creationId xmlns:p14="http://schemas.microsoft.com/office/powerpoint/2010/main" val="40018264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72353" y="457200"/>
            <a:ext cx="10636624" cy="6186309"/>
          </a:xfrm>
          <a:prstGeom prst="rect">
            <a:avLst/>
          </a:prstGeom>
          <a:noFill/>
        </p:spPr>
        <p:txBody>
          <a:bodyPr wrap="square" rtlCol="0">
            <a:spAutoFit/>
          </a:bodyPr>
          <a:lstStyle/>
          <a:p>
            <a:pPr marL="571500" indent="-571500">
              <a:buFont typeface="Wingdings" panose="05000000000000000000" pitchFamily="2" charset="2"/>
              <a:buChar char="Ø"/>
            </a:pPr>
            <a:r>
              <a:rPr lang="en-US" sz="3600" dirty="0" smtClean="0">
                <a:solidFill>
                  <a:srgbClr val="00B050"/>
                </a:solidFill>
              </a:rPr>
              <a:t>Both are social sciences interested in social relationship and interaction.</a:t>
            </a:r>
          </a:p>
          <a:p>
            <a:endParaRPr lang="en-US" sz="3600" dirty="0" smtClean="0">
              <a:solidFill>
                <a:srgbClr val="00B050"/>
              </a:solidFill>
            </a:endParaRPr>
          </a:p>
          <a:p>
            <a:pPr marL="571500" indent="-571500">
              <a:buFont typeface="Wingdings" panose="05000000000000000000" pitchFamily="2" charset="2"/>
              <a:buChar char="Ø"/>
            </a:pPr>
            <a:r>
              <a:rPr lang="en-US" sz="3600" dirty="0" smtClean="0">
                <a:solidFill>
                  <a:srgbClr val="00B050"/>
                </a:solidFill>
              </a:rPr>
              <a:t>Sociology is interested  in the various forms and structures of groups. Its unit of study is group.</a:t>
            </a:r>
          </a:p>
          <a:p>
            <a:endParaRPr lang="en-US" sz="3600" dirty="0" smtClean="0">
              <a:solidFill>
                <a:srgbClr val="00B050"/>
              </a:solidFill>
            </a:endParaRPr>
          </a:p>
          <a:p>
            <a:pPr marL="571500" indent="-571500">
              <a:buFont typeface="Wingdings" panose="05000000000000000000" pitchFamily="2" charset="2"/>
              <a:buChar char="Ø"/>
            </a:pPr>
            <a:r>
              <a:rPr lang="en-US" sz="3600" dirty="0" smtClean="0">
                <a:solidFill>
                  <a:srgbClr val="00B050"/>
                </a:solidFill>
              </a:rPr>
              <a:t>But social psychology is not basically interested in groups and their forms. It is interested in the study of individual’s behavior. Social Psychology is the science of behavior of individual in society.</a:t>
            </a:r>
          </a:p>
        </p:txBody>
      </p:sp>
    </p:spTree>
    <p:extLst>
      <p:ext uri="{BB962C8B-B14F-4D97-AF65-F5344CB8AC3E}">
        <p14:creationId xmlns:p14="http://schemas.microsoft.com/office/powerpoint/2010/main" val="3957425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79929" y="538504"/>
            <a:ext cx="10434918" cy="5632311"/>
          </a:xfrm>
          <a:prstGeom prst="rect">
            <a:avLst/>
          </a:prstGeom>
          <a:noFill/>
        </p:spPr>
        <p:txBody>
          <a:bodyPr wrap="square" rtlCol="0">
            <a:spAutoFit/>
          </a:bodyPr>
          <a:lstStyle/>
          <a:p>
            <a:pPr marL="571500" indent="-571500">
              <a:buFont typeface="Wingdings" panose="05000000000000000000" pitchFamily="2" charset="2"/>
              <a:buChar char="Ø"/>
            </a:pPr>
            <a:r>
              <a:rPr lang="en-US" sz="3600" dirty="0" smtClean="0">
                <a:solidFill>
                  <a:srgbClr val="00B050"/>
                </a:solidFill>
              </a:rPr>
              <a:t>Both sociology and social psychology are social sciences. As such both use almost similar research methods.</a:t>
            </a:r>
          </a:p>
          <a:p>
            <a:pPr marL="571500" indent="-571500">
              <a:buFont typeface="Wingdings" panose="05000000000000000000" pitchFamily="2" charset="2"/>
              <a:buChar char="Ø"/>
            </a:pPr>
            <a:r>
              <a:rPr lang="en-US" sz="3600" dirty="0" smtClean="0">
                <a:solidFill>
                  <a:srgbClr val="00B050"/>
                </a:solidFill>
              </a:rPr>
              <a:t>But it can be pointed out that social psychologists mostly use experimental method but in sociology there is not much scope for using experimental method.</a:t>
            </a:r>
          </a:p>
          <a:p>
            <a:endParaRPr lang="en-US" sz="3600" dirty="0">
              <a:solidFill>
                <a:srgbClr val="00B050"/>
              </a:solidFill>
            </a:endParaRPr>
          </a:p>
          <a:p>
            <a:pPr marL="571500" indent="-571500">
              <a:buFont typeface="Wingdings" panose="05000000000000000000" pitchFamily="2" charset="2"/>
              <a:buChar char="Ø"/>
            </a:pPr>
            <a:r>
              <a:rPr lang="en-US" sz="3600" dirty="0" smtClean="0">
                <a:solidFill>
                  <a:srgbClr val="00B050"/>
                </a:solidFill>
              </a:rPr>
              <a:t>The research of investigators in both sciences can be helpful to each other.</a:t>
            </a:r>
            <a:endParaRPr lang="en-US" sz="3600" dirty="0">
              <a:solidFill>
                <a:srgbClr val="00B050"/>
              </a:solidFill>
            </a:endParaRPr>
          </a:p>
        </p:txBody>
      </p:sp>
    </p:spTree>
    <p:extLst>
      <p:ext uri="{BB962C8B-B14F-4D97-AF65-F5344CB8AC3E}">
        <p14:creationId xmlns:p14="http://schemas.microsoft.com/office/powerpoint/2010/main" val="3415262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97542" y="336176"/>
            <a:ext cx="10905564" cy="5632311"/>
          </a:xfrm>
          <a:prstGeom prst="rect">
            <a:avLst/>
          </a:prstGeom>
          <a:noFill/>
        </p:spPr>
        <p:txBody>
          <a:bodyPr wrap="square" rtlCol="0">
            <a:spAutoFit/>
          </a:bodyPr>
          <a:lstStyle/>
          <a:p>
            <a:pPr marL="571500" indent="-571500">
              <a:buFont typeface="Wingdings" panose="05000000000000000000" pitchFamily="2" charset="2"/>
              <a:buChar char="Ø"/>
            </a:pPr>
            <a:r>
              <a:rPr lang="en-US" sz="3600" dirty="0" smtClean="0">
                <a:solidFill>
                  <a:srgbClr val="00B050"/>
                </a:solidFill>
              </a:rPr>
              <a:t>Relationship between social Psychology and psychology</a:t>
            </a:r>
          </a:p>
          <a:p>
            <a:endParaRPr lang="en-US" sz="3600" dirty="0" smtClean="0">
              <a:solidFill>
                <a:srgbClr val="00B050"/>
              </a:solidFill>
            </a:endParaRPr>
          </a:p>
          <a:p>
            <a:pPr marL="571500" indent="-571500">
              <a:buFont typeface="Wingdings" panose="05000000000000000000" pitchFamily="2" charset="2"/>
              <a:buChar char="Ø"/>
            </a:pPr>
            <a:r>
              <a:rPr lang="en-US" sz="3600" dirty="0" smtClean="0">
                <a:solidFill>
                  <a:srgbClr val="00B050"/>
                </a:solidFill>
              </a:rPr>
              <a:t>Social psychology is concerned with the scientific study of an individual’s behavior in social setting. As a basic science it does not differ in any fundamental way from General Psychology.</a:t>
            </a:r>
          </a:p>
          <a:p>
            <a:endParaRPr lang="en-US" sz="3600" dirty="0">
              <a:solidFill>
                <a:srgbClr val="00B050"/>
              </a:solidFill>
            </a:endParaRPr>
          </a:p>
          <a:p>
            <a:pPr marL="571500" indent="-571500">
              <a:buFont typeface="Wingdings" panose="05000000000000000000" pitchFamily="2" charset="2"/>
              <a:buChar char="Ø"/>
            </a:pPr>
            <a:r>
              <a:rPr lang="en-US" sz="3600" dirty="0" smtClean="0">
                <a:solidFill>
                  <a:srgbClr val="00B050"/>
                </a:solidFill>
              </a:rPr>
              <a:t>As a basic science social psychology has its goal, the establishment of universal laws or general principles of the social behavior of the individual.</a:t>
            </a:r>
            <a:endParaRPr lang="en-US" sz="3600" dirty="0">
              <a:solidFill>
                <a:srgbClr val="00B050"/>
              </a:solidFill>
            </a:endParaRPr>
          </a:p>
        </p:txBody>
      </p:sp>
    </p:spTree>
    <p:extLst>
      <p:ext uri="{BB962C8B-B14F-4D97-AF65-F5344CB8AC3E}">
        <p14:creationId xmlns:p14="http://schemas.microsoft.com/office/powerpoint/2010/main" val="452782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flipH="1">
            <a:off x="556707" y="363071"/>
            <a:ext cx="10913634" cy="6186309"/>
          </a:xfrm>
          <a:prstGeom prst="rect">
            <a:avLst/>
          </a:prstGeom>
          <a:noFill/>
        </p:spPr>
        <p:txBody>
          <a:bodyPr wrap="square" rtlCol="0">
            <a:spAutoFit/>
          </a:bodyPr>
          <a:lstStyle/>
          <a:p>
            <a:pPr marL="571500" indent="-571500">
              <a:buFont typeface="Wingdings" panose="05000000000000000000" pitchFamily="2" charset="2"/>
              <a:buChar char="Ø"/>
            </a:pPr>
            <a:r>
              <a:rPr lang="en-US" sz="3600" dirty="0" smtClean="0">
                <a:solidFill>
                  <a:srgbClr val="00B050"/>
                </a:solidFill>
              </a:rPr>
              <a:t>To study social behavior of an individual we must study his social goals, social perceptions, social environment. But the principles of social motivation, social perception and social learning are almost the similar to those of motivation, perception and learning established by the general psychology.</a:t>
            </a:r>
          </a:p>
          <a:p>
            <a:endParaRPr lang="en-US" sz="3600" dirty="0">
              <a:solidFill>
                <a:srgbClr val="00B050"/>
              </a:solidFill>
            </a:endParaRPr>
          </a:p>
          <a:p>
            <a:pPr marL="571500" indent="-571500">
              <a:buFont typeface="Wingdings" panose="05000000000000000000" pitchFamily="2" charset="2"/>
              <a:buChar char="Ø"/>
            </a:pPr>
            <a:r>
              <a:rPr lang="en-US" sz="3600" dirty="0" smtClean="0">
                <a:solidFill>
                  <a:srgbClr val="00B050"/>
                </a:solidFill>
              </a:rPr>
              <a:t>Both Social and general psychology study the behavior of man as a social being. Therefore, Social psychology and general psychology can not be completely separated from one another.</a:t>
            </a:r>
            <a:endParaRPr lang="en-US" sz="3600" dirty="0">
              <a:solidFill>
                <a:srgbClr val="00B050"/>
              </a:solidFill>
            </a:endParaRPr>
          </a:p>
        </p:txBody>
      </p:sp>
    </p:spTree>
    <p:extLst>
      <p:ext uri="{BB962C8B-B14F-4D97-AF65-F5344CB8AC3E}">
        <p14:creationId xmlns:p14="http://schemas.microsoft.com/office/powerpoint/2010/main" val="3799653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3717" y="739588"/>
            <a:ext cx="10744200" cy="5632311"/>
          </a:xfrm>
          <a:prstGeom prst="rect">
            <a:avLst/>
          </a:prstGeom>
          <a:noFill/>
        </p:spPr>
        <p:txBody>
          <a:bodyPr wrap="square" rtlCol="0">
            <a:spAutoFit/>
          </a:bodyPr>
          <a:lstStyle/>
          <a:p>
            <a:pPr marL="457200" indent="-457200">
              <a:buFont typeface="Wingdings" panose="05000000000000000000" pitchFamily="2" charset="2"/>
              <a:buChar char="Ø"/>
            </a:pPr>
            <a:r>
              <a:rPr lang="en-US" sz="4000" dirty="0" smtClean="0">
                <a:solidFill>
                  <a:srgbClr val="00B050"/>
                </a:solidFill>
              </a:rPr>
              <a:t>While studying behavior psychologists focus on memory, imagination, sensory perceptions but social psychologists are more interested in social environment and culture in order to study individual’s behavior.</a:t>
            </a:r>
          </a:p>
          <a:p>
            <a:endParaRPr lang="en-US" sz="4000" dirty="0" smtClean="0">
              <a:solidFill>
                <a:srgbClr val="00B050"/>
              </a:solidFill>
            </a:endParaRPr>
          </a:p>
          <a:p>
            <a:endParaRPr lang="en-US" sz="4000" dirty="0">
              <a:solidFill>
                <a:srgbClr val="00B050"/>
              </a:solidFill>
            </a:endParaRPr>
          </a:p>
          <a:p>
            <a:endParaRPr lang="en-US" sz="4000" dirty="0" smtClean="0">
              <a:solidFill>
                <a:srgbClr val="00B050"/>
              </a:solidFill>
            </a:endParaRPr>
          </a:p>
          <a:p>
            <a:endParaRPr lang="en-US" sz="4000" dirty="0">
              <a:solidFill>
                <a:srgbClr val="00B050"/>
              </a:solidFill>
            </a:endParaRPr>
          </a:p>
        </p:txBody>
      </p:sp>
    </p:spTree>
    <p:extLst>
      <p:ext uri="{BB962C8B-B14F-4D97-AF65-F5344CB8AC3E}">
        <p14:creationId xmlns:p14="http://schemas.microsoft.com/office/powerpoint/2010/main" val="71527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64776" y="430306"/>
            <a:ext cx="11214848" cy="6186309"/>
          </a:xfrm>
          <a:prstGeom prst="rect">
            <a:avLst/>
          </a:prstGeom>
          <a:noFill/>
        </p:spPr>
        <p:txBody>
          <a:bodyPr wrap="square" rtlCol="0">
            <a:spAutoFit/>
          </a:bodyPr>
          <a:lstStyle/>
          <a:p>
            <a:pPr marL="571500" indent="-571500">
              <a:buFont typeface="Wingdings" panose="05000000000000000000" pitchFamily="2" charset="2"/>
              <a:buChar char="Ø"/>
            </a:pPr>
            <a:r>
              <a:rPr lang="en-US" sz="3600" dirty="0" smtClean="0">
                <a:solidFill>
                  <a:srgbClr val="00B050"/>
                </a:solidFill>
              </a:rPr>
              <a:t>Social Psychology and Anthropology</a:t>
            </a:r>
          </a:p>
          <a:p>
            <a:endParaRPr lang="en-US" sz="3600" dirty="0">
              <a:solidFill>
                <a:srgbClr val="00B050"/>
              </a:solidFill>
            </a:endParaRPr>
          </a:p>
          <a:p>
            <a:pPr marL="571500" indent="-571500">
              <a:buFont typeface="Wingdings" panose="05000000000000000000" pitchFamily="2" charset="2"/>
              <a:buChar char="Ø"/>
            </a:pPr>
            <a:r>
              <a:rPr lang="en-US" sz="3600" dirty="0">
                <a:solidFill>
                  <a:srgbClr val="00B050"/>
                </a:solidFill>
              </a:rPr>
              <a:t> Anthropology is the study of the human race. It is the science of humanity and takes inspiration from humanities, natural and social sciences. Anthropologists study people, evolution and a shift in culture, trends and ultimately way of life and </a:t>
            </a:r>
            <a:r>
              <a:rPr lang="en-US" sz="3600" dirty="0" smtClean="0">
                <a:solidFill>
                  <a:srgbClr val="00B050"/>
                </a:solidFill>
              </a:rPr>
              <a:t>civilizations.</a:t>
            </a:r>
          </a:p>
          <a:p>
            <a:endParaRPr lang="en-US" sz="3600" dirty="0" smtClean="0">
              <a:solidFill>
                <a:srgbClr val="00B050"/>
              </a:solidFill>
            </a:endParaRPr>
          </a:p>
          <a:p>
            <a:pPr marL="571500" indent="-571500">
              <a:buFont typeface="Wingdings" panose="05000000000000000000" pitchFamily="2" charset="2"/>
              <a:buChar char="Ø"/>
            </a:pPr>
            <a:r>
              <a:rPr lang="en-US" sz="3600" dirty="0" smtClean="0">
                <a:solidFill>
                  <a:srgbClr val="00B050"/>
                </a:solidFill>
              </a:rPr>
              <a:t>Cultural anthropology studies cultural patterns of primitive human groups.</a:t>
            </a:r>
            <a:endParaRPr lang="en-US" sz="3600" dirty="0">
              <a:solidFill>
                <a:srgbClr val="00B050"/>
              </a:solidFill>
            </a:endParaRPr>
          </a:p>
          <a:p>
            <a:endParaRPr lang="en-US" sz="3600" dirty="0">
              <a:solidFill>
                <a:srgbClr val="00B050"/>
              </a:solidFill>
            </a:endParaRPr>
          </a:p>
        </p:txBody>
      </p:sp>
    </p:spTree>
    <p:extLst>
      <p:ext uri="{BB962C8B-B14F-4D97-AF65-F5344CB8AC3E}">
        <p14:creationId xmlns:p14="http://schemas.microsoft.com/office/powerpoint/2010/main" val="2017575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43754" y="753035"/>
            <a:ext cx="10771094" cy="5632311"/>
          </a:xfrm>
          <a:prstGeom prst="rect">
            <a:avLst/>
          </a:prstGeom>
          <a:noFill/>
        </p:spPr>
        <p:txBody>
          <a:bodyPr wrap="square" rtlCol="0">
            <a:spAutoFit/>
          </a:bodyPr>
          <a:lstStyle/>
          <a:p>
            <a:pPr marL="571500" indent="-571500">
              <a:buFont typeface="Wingdings" panose="05000000000000000000" pitchFamily="2" charset="2"/>
              <a:buChar char="Ø"/>
            </a:pPr>
            <a:r>
              <a:rPr lang="en-US" sz="3600" dirty="0" smtClean="0">
                <a:solidFill>
                  <a:srgbClr val="00B050"/>
                </a:solidFill>
              </a:rPr>
              <a:t>The data collected by cultural anthropologists show that “human behavior is affected by cultural pattern in which a person is born and brought up.</a:t>
            </a:r>
          </a:p>
          <a:p>
            <a:endParaRPr lang="en-US" sz="3600" dirty="0">
              <a:solidFill>
                <a:srgbClr val="00B050"/>
              </a:solidFill>
            </a:endParaRPr>
          </a:p>
          <a:p>
            <a:pPr marL="571500" indent="-571500">
              <a:buFont typeface="Wingdings" panose="05000000000000000000" pitchFamily="2" charset="2"/>
              <a:buChar char="Ø"/>
            </a:pPr>
            <a:r>
              <a:rPr lang="en-US" sz="3600" dirty="0" smtClean="0">
                <a:solidFill>
                  <a:srgbClr val="00B050"/>
                </a:solidFill>
              </a:rPr>
              <a:t>Studies made by cultural anthropologists have shown that our motives, emotions and personality are considerably affected by the culture.</a:t>
            </a:r>
          </a:p>
          <a:p>
            <a:endParaRPr lang="en-US" sz="3600" dirty="0">
              <a:solidFill>
                <a:srgbClr val="00B050"/>
              </a:solidFill>
            </a:endParaRPr>
          </a:p>
          <a:p>
            <a:pPr marL="571500" indent="-571500">
              <a:buFont typeface="Wingdings" panose="05000000000000000000" pitchFamily="2" charset="2"/>
              <a:buChar char="Ø"/>
            </a:pPr>
            <a:r>
              <a:rPr lang="en-US" sz="3600" dirty="0" smtClean="0">
                <a:solidFill>
                  <a:srgbClr val="00B050"/>
                </a:solidFill>
              </a:rPr>
              <a:t>Social Psychologists consider culture and personality and it is their important concern.</a:t>
            </a:r>
            <a:endParaRPr lang="en-US" sz="3600" dirty="0">
              <a:solidFill>
                <a:srgbClr val="00B050"/>
              </a:solidFill>
            </a:endParaRPr>
          </a:p>
        </p:txBody>
      </p:sp>
    </p:spTree>
    <p:extLst>
      <p:ext uri="{BB962C8B-B14F-4D97-AF65-F5344CB8AC3E}">
        <p14:creationId xmlns:p14="http://schemas.microsoft.com/office/powerpoint/2010/main" val="1305291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143</TotalTime>
  <Words>543</Words>
  <Application>Microsoft Office PowerPoint</Application>
  <PresentationFormat>Widescreen</PresentationFormat>
  <Paragraphs>37</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Wingdings</vt:lpstr>
      <vt:lpstr>Office Theme</vt:lpstr>
      <vt:lpstr>Relationship of Social Psychology with other Social Sciences.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Relationship Between Social Psychology and other Social Sciences,</dc:title>
  <dc:creator>fff</dc:creator>
  <cp:lastModifiedBy>fff</cp:lastModifiedBy>
  <cp:revision>43</cp:revision>
  <dcterms:created xsi:type="dcterms:W3CDTF">2017-04-20T22:24:08Z</dcterms:created>
  <dcterms:modified xsi:type="dcterms:W3CDTF">2017-04-22T05:20:59Z</dcterms:modified>
</cp:coreProperties>
</file>