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77" r:id="rId8"/>
    <p:sldId id="278" r:id="rId9"/>
    <p:sldId id="263" r:id="rId10"/>
    <p:sldId id="264" r:id="rId11"/>
    <p:sldId id="265" r:id="rId12"/>
    <p:sldId id="276" r:id="rId13"/>
    <p:sldId id="257" r:id="rId14"/>
    <p:sldId id="266" r:id="rId15"/>
    <p:sldId id="267" r:id="rId16"/>
    <p:sldId id="268" r:id="rId17"/>
    <p:sldId id="269" r:id="rId18"/>
    <p:sldId id="270" r:id="rId19"/>
    <p:sldId id="271" r:id="rId20"/>
    <p:sldId id="279" r:id="rId21"/>
    <p:sldId id="272" r:id="rId22"/>
    <p:sldId id="273" r:id="rId23"/>
    <p:sldId id="274" r:id="rId24"/>
    <p:sldId id="280"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70"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F620B-054A-435D-AD65-34F57BE4A369}" type="doc">
      <dgm:prSet loTypeId="urn:microsoft.com/office/officeart/2005/8/layout/arrow2" loCatId="process" qsTypeId="urn:microsoft.com/office/officeart/2005/8/quickstyle/simple1" qsCatId="simple" csTypeId="urn:microsoft.com/office/officeart/2005/8/colors/accent1_2" csCatId="accent1" phldr="1"/>
      <dgm:spPr/>
    </dgm:pt>
    <dgm:pt modelId="{335C37A4-DFC0-42CC-8358-516B3C3DCB04}">
      <dgm:prSet phldrT="[Text]"/>
      <dgm:spPr/>
      <dgm:t>
        <a:bodyPr/>
        <a:lstStyle/>
        <a:p>
          <a:r>
            <a:rPr lang="en-US" dirty="0" smtClean="0">
              <a:solidFill>
                <a:srgbClr val="FF0000"/>
              </a:solidFill>
            </a:rPr>
            <a:t>Influential  groups and individuals</a:t>
          </a:r>
          <a:endParaRPr lang="en-US" dirty="0">
            <a:solidFill>
              <a:srgbClr val="FF0000"/>
            </a:solidFill>
          </a:endParaRPr>
        </a:p>
      </dgm:t>
    </dgm:pt>
    <dgm:pt modelId="{4794150E-CA4C-4F7F-80BE-E2CFE2397E1B}" type="parTrans" cxnId="{819D5082-6667-4EE3-9F80-7A3D26534674}">
      <dgm:prSet/>
      <dgm:spPr/>
      <dgm:t>
        <a:bodyPr/>
        <a:lstStyle/>
        <a:p>
          <a:endParaRPr lang="en-US"/>
        </a:p>
      </dgm:t>
    </dgm:pt>
    <dgm:pt modelId="{52CD4EC7-C0E4-4AF7-B19B-C73411428981}" type="sibTrans" cxnId="{819D5082-6667-4EE3-9F80-7A3D26534674}">
      <dgm:prSet/>
      <dgm:spPr/>
      <dgm:t>
        <a:bodyPr/>
        <a:lstStyle/>
        <a:p>
          <a:endParaRPr lang="en-US"/>
        </a:p>
      </dgm:t>
    </dgm:pt>
    <dgm:pt modelId="{53FF3918-1D7B-497F-A0A1-481C99F63BCB}">
      <dgm:prSet phldrT="[Text]"/>
      <dgm:spPr/>
      <dgm:t>
        <a:bodyPr/>
        <a:lstStyle/>
        <a:p>
          <a:r>
            <a:rPr lang="en-US" dirty="0" smtClean="0">
              <a:solidFill>
                <a:srgbClr val="FF0000"/>
              </a:solidFill>
            </a:rPr>
            <a:t>Quasi- government agencies</a:t>
          </a:r>
          <a:endParaRPr lang="en-US" dirty="0">
            <a:solidFill>
              <a:srgbClr val="FF0000"/>
            </a:solidFill>
          </a:endParaRPr>
        </a:p>
      </dgm:t>
    </dgm:pt>
    <dgm:pt modelId="{32D7F4AE-0A30-4F9E-9EF5-7411FC33F8FD}" type="parTrans" cxnId="{9ABC0F62-B16D-4E72-ACC7-EBD82F79EB12}">
      <dgm:prSet/>
      <dgm:spPr/>
      <dgm:t>
        <a:bodyPr/>
        <a:lstStyle/>
        <a:p>
          <a:endParaRPr lang="en-US"/>
        </a:p>
      </dgm:t>
    </dgm:pt>
    <dgm:pt modelId="{B881E0A8-637B-4F1A-A36D-7778B71AD7DB}" type="sibTrans" cxnId="{9ABC0F62-B16D-4E72-ACC7-EBD82F79EB12}">
      <dgm:prSet/>
      <dgm:spPr/>
      <dgm:t>
        <a:bodyPr/>
        <a:lstStyle/>
        <a:p>
          <a:endParaRPr lang="en-US"/>
        </a:p>
      </dgm:t>
    </dgm:pt>
    <dgm:pt modelId="{856E3C11-00A5-44B6-B002-730CC512BC5D}">
      <dgm:prSet phldrT="[Text]"/>
      <dgm:spPr/>
      <dgm:t>
        <a:bodyPr/>
        <a:lstStyle/>
        <a:p>
          <a:r>
            <a:rPr lang="en-US" dirty="0" smtClean="0">
              <a:solidFill>
                <a:srgbClr val="FF0000"/>
              </a:solidFill>
            </a:rPr>
            <a:t>Educational institutions </a:t>
          </a:r>
          <a:endParaRPr lang="en-US" dirty="0">
            <a:solidFill>
              <a:srgbClr val="FF0000"/>
            </a:solidFill>
          </a:endParaRPr>
        </a:p>
      </dgm:t>
    </dgm:pt>
    <dgm:pt modelId="{209EC04C-842F-428F-B6E5-52F64CCD039E}" type="parTrans" cxnId="{66CE60BE-69B5-4F7D-BDBC-CFD3DF4E2073}">
      <dgm:prSet/>
      <dgm:spPr/>
      <dgm:t>
        <a:bodyPr/>
        <a:lstStyle/>
        <a:p>
          <a:endParaRPr lang="en-US"/>
        </a:p>
      </dgm:t>
    </dgm:pt>
    <dgm:pt modelId="{349D0214-2C99-452F-B977-37DA32D7A284}" type="sibTrans" cxnId="{66CE60BE-69B5-4F7D-BDBC-CFD3DF4E2073}">
      <dgm:prSet/>
      <dgm:spPr/>
      <dgm:t>
        <a:bodyPr/>
        <a:lstStyle/>
        <a:p>
          <a:endParaRPr lang="en-US"/>
        </a:p>
      </dgm:t>
    </dgm:pt>
    <dgm:pt modelId="{0B5550AF-9023-4688-A4D1-ADE1035128A4}">
      <dgm:prSet/>
      <dgm:spPr/>
      <dgm:t>
        <a:bodyPr/>
        <a:lstStyle/>
        <a:p>
          <a:endParaRPr lang="en-US"/>
        </a:p>
      </dgm:t>
    </dgm:pt>
    <dgm:pt modelId="{AD7DD3EA-8079-4389-B7B7-E565FA00FB17}" type="parTrans" cxnId="{4F7F920D-65B7-4938-A4F0-AC2E3556E74A}">
      <dgm:prSet/>
      <dgm:spPr/>
      <dgm:t>
        <a:bodyPr/>
        <a:lstStyle/>
        <a:p>
          <a:endParaRPr lang="en-US"/>
        </a:p>
      </dgm:t>
    </dgm:pt>
    <dgm:pt modelId="{1C96D932-2CE8-45EF-AAA4-E7670D640215}" type="sibTrans" cxnId="{4F7F920D-65B7-4938-A4F0-AC2E3556E74A}">
      <dgm:prSet/>
      <dgm:spPr/>
      <dgm:t>
        <a:bodyPr/>
        <a:lstStyle/>
        <a:p>
          <a:endParaRPr lang="en-US"/>
        </a:p>
      </dgm:t>
    </dgm:pt>
    <dgm:pt modelId="{07B580A4-034F-4898-B50A-71CA3E670464}">
      <dgm:prSet/>
      <dgm:spPr/>
      <dgm:t>
        <a:bodyPr/>
        <a:lstStyle/>
        <a:p>
          <a:endParaRPr lang="en-US"/>
        </a:p>
      </dgm:t>
    </dgm:pt>
    <dgm:pt modelId="{5BB873F3-592B-4A35-A343-59FEE8EA3AE2}" type="parTrans" cxnId="{5836311F-F8B0-460A-91C1-078FC363969C}">
      <dgm:prSet/>
      <dgm:spPr/>
      <dgm:t>
        <a:bodyPr/>
        <a:lstStyle/>
        <a:p>
          <a:endParaRPr lang="en-US"/>
        </a:p>
      </dgm:t>
    </dgm:pt>
    <dgm:pt modelId="{2F4407FE-E524-4952-A65B-3456C302D997}" type="sibTrans" cxnId="{5836311F-F8B0-460A-91C1-078FC363969C}">
      <dgm:prSet/>
      <dgm:spPr/>
      <dgm:t>
        <a:bodyPr/>
        <a:lstStyle/>
        <a:p>
          <a:endParaRPr lang="en-US"/>
        </a:p>
      </dgm:t>
    </dgm:pt>
    <dgm:pt modelId="{45021299-B664-4306-924E-B402FDCA29F3}" type="pres">
      <dgm:prSet presAssocID="{E24F620B-054A-435D-AD65-34F57BE4A369}" presName="arrowDiagram" presStyleCnt="0">
        <dgm:presLayoutVars>
          <dgm:chMax val="5"/>
          <dgm:dir/>
          <dgm:resizeHandles val="exact"/>
        </dgm:presLayoutVars>
      </dgm:prSet>
      <dgm:spPr/>
    </dgm:pt>
    <dgm:pt modelId="{77F82166-F80C-4CB4-86AA-DA1558917414}" type="pres">
      <dgm:prSet presAssocID="{E24F620B-054A-435D-AD65-34F57BE4A369}" presName="arrow" presStyleLbl="bgShp" presStyleIdx="0" presStyleCnt="1" custLinFactNeighborX="-1250" custLinFactNeighborY="-7333"/>
      <dgm:spPr/>
    </dgm:pt>
    <dgm:pt modelId="{4C4A54E3-E37F-4392-AE63-63F8A3B32780}" type="pres">
      <dgm:prSet presAssocID="{E24F620B-054A-435D-AD65-34F57BE4A369}" presName="arrowDiagram4" presStyleCnt="0"/>
      <dgm:spPr/>
    </dgm:pt>
    <dgm:pt modelId="{C0E4481E-75E5-4376-80B4-7967D29DC600}" type="pres">
      <dgm:prSet presAssocID="{335C37A4-DFC0-42CC-8358-516B3C3DCB04}" presName="bullet4a" presStyleLbl="node1" presStyleIdx="0" presStyleCnt="4"/>
      <dgm:spPr/>
    </dgm:pt>
    <dgm:pt modelId="{54AC6ECD-8972-4988-A26E-01FD515BE527}" type="pres">
      <dgm:prSet presAssocID="{335C37A4-DFC0-42CC-8358-516B3C3DCB04}" presName="textBox4a" presStyleLbl="revTx" presStyleIdx="0" presStyleCnt="4">
        <dgm:presLayoutVars>
          <dgm:bulletEnabled val="1"/>
        </dgm:presLayoutVars>
      </dgm:prSet>
      <dgm:spPr/>
    </dgm:pt>
    <dgm:pt modelId="{F48AC1D7-702D-4211-B998-9AF9EB0921C8}" type="pres">
      <dgm:prSet presAssocID="{53FF3918-1D7B-497F-A0A1-481C99F63BCB}" presName="bullet4b" presStyleLbl="node1" presStyleIdx="1" presStyleCnt="4"/>
      <dgm:spPr/>
    </dgm:pt>
    <dgm:pt modelId="{01989CB0-B58C-436B-B8AE-2C4CD2F02EF2}" type="pres">
      <dgm:prSet presAssocID="{53FF3918-1D7B-497F-A0A1-481C99F63BCB}" presName="textBox4b" presStyleLbl="revTx" presStyleIdx="1" presStyleCnt="4">
        <dgm:presLayoutVars>
          <dgm:bulletEnabled val="1"/>
        </dgm:presLayoutVars>
      </dgm:prSet>
      <dgm:spPr/>
    </dgm:pt>
    <dgm:pt modelId="{CA53B729-1695-4C2A-AEEB-FAB6AC279E4F}" type="pres">
      <dgm:prSet presAssocID="{856E3C11-00A5-44B6-B002-730CC512BC5D}" presName="bullet4c" presStyleLbl="node1" presStyleIdx="2" presStyleCnt="4"/>
      <dgm:spPr/>
    </dgm:pt>
    <dgm:pt modelId="{D1B6A879-B469-4E23-A4AD-57D453806ECC}" type="pres">
      <dgm:prSet presAssocID="{856E3C11-00A5-44B6-B002-730CC512BC5D}" presName="textBox4c" presStyleLbl="revTx" presStyleIdx="2" presStyleCnt="4">
        <dgm:presLayoutVars>
          <dgm:bulletEnabled val="1"/>
        </dgm:presLayoutVars>
      </dgm:prSet>
      <dgm:spPr/>
    </dgm:pt>
    <dgm:pt modelId="{7E0ACDB1-0C09-42EA-A22F-12EA10275296}" type="pres">
      <dgm:prSet presAssocID="{0B5550AF-9023-4688-A4D1-ADE1035128A4}" presName="bullet4d" presStyleLbl="node1" presStyleIdx="3" presStyleCnt="4"/>
      <dgm:spPr/>
    </dgm:pt>
    <dgm:pt modelId="{D815B738-30A8-46DC-9D89-ED2B1EE7612F}" type="pres">
      <dgm:prSet presAssocID="{0B5550AF-9023-4688-A4D1-ADE1035128A4}" presName="textBox4d" presStyleLbl="revTx" presStyleIdx="3" presStyleCnt="4">
        <dgm:presLayoutVars>
          <dgm:bulletEnabled val="1"/>
        </dgm:presLayoutVars>
      </dgm:prSet>
      <dgm:spPr/>
    </dgm:pt>
  </dgm:ptLst>
  <dgm:cxnLst>
    <dgm:cxn modelId="{819D5082-6667-4EE3-9F80-7A3D26534674}" srcId="{E24F620B-054A-435D-AD65-34F57BE4A369}" destId="{335C37A4-DFC0-42CC-8358-516B3C3DCB04}" srcOrd="0" destOrd="0" parTransId="{4794150E-CA4C-4F7F-80BE-E2CFE2397E1B}" sibTransId="{52CD4EC7-C0E4-4AF7-B19B-C73411428981}"/>
    <dgm:cxn modelId="{8273A652-8679-41CA-829F-58A113991C8A}" type="presOf" srcId="{335C37A4-DFC0-42CC-8358-516B3C3DCB04}" destId="{54AC6ECD-8972-4988-A26E-01FD515BE527}" srcOrd="0" destOrd="0" presId="urn:microsoft.com/office/officeart/2005/8/layout/arrow2"/>
    <dgm:cxn modelId="{9ABC0F62-B16D-4E72-ACC7-EBD82F79EB12}" srcId="{E24F620B-054A-435D-AD65-34F57BE4A369}" destId="{53FF3918-1D7B-497F-A0A1-481C99F63BCB}" srcOrd="1" destOrd="0" parTransId="{32D7F4AE-0A30-4F9E-9EF5-7411FC33F8FD}" sibTransId="{B881E0A8-637B-4F1A-A36D-7778B71AD7DB}"/>
    <dgm:cxn modelId="{5103373F-8A93-41CA-92B1-6F71D6E13F98}" type="presOf" srcId="{0B5550AF-9023-4688-A4D1-ADE1035128A4}" destId="{D815B738-30A8-46DC-9D89-ED2B1EE7612F}" srcOrd="0" destOrd="0" presId="urn:microsoft.com/office/officeart/2005/8/layout/arrow2"/>
    <dgm:cxn modelId="{4F7F920D-65B7-4938-A4F0-AC2E3556E74A}" srcId="{E24F620B-054A-435D-AD65-34F57BE4A369}" destId="{0B5550AF-9023-4688-A4D1-ADE1035128A4}" srcOrd="3" destOrd="0" parTransId="{AD7DD3EA-8079-4389-B7B7-E565FA00FB17}" sibTransId="{1C96D932-2CE8-45EF-AAA4-E7670D640215}"/>
    <dgm:cxn modelId="{022F9218-7701-4F09-AF1E-D7871731C11F}" type="presOf" srcId="{07B580A4-034F-4898-B50A-71CA3E670464}" destId="{D815B738-30A8-46DC-9D89-ED2B1EE7612F}" srcOrd="0" destOrd="1" presId="urn:microsoft.com/office/officeart/2005/8/layout/arrow2"/>
    <dgm:cxn modelId="{209EBF09-052B-4EF3-B37A-FF26F1E01B7A}" type="presOf" srcId="{53FF3918-1D7B-497F-A0A1-481C99F63BCB}" destId="{01989CB0-B58C-436B-B8AE-2C4CD2F02EF2}" srcOrd="0" destOrd="0" presId="urn:microsoft.com/office/officeart/2005/8/layout/arrow2"/>
    <dgm:cxn modelId="{2A9BCACA-EF16-4177-8E21-533193A83E6B}" type="presOf" srcId="{856E3C11-00A5-44B6-B002-730CC512BC5D}" destId="{D1B6A879-B469-4E23-A4AD-57D453806ECC}" srcOrd="0" destOrd="0" presId="urn:microsoft.com/office/officeart/2005/8/layout/arrow2"/>
    <dgm:cxn modelId="{CB77208B-6653-4123-8EAF-A6AED99D103E}" type="presOf" srcId="{E24F620B-054A-435D-AD65-34F57BE4A369}" destId="{45021299-B664-4306-924E-B402FDCA29F3}" srcOrd="0" destOrd="0" presId="urn:microsoft.com/office/officeart/2005/8/layout/arrow2"/>
    <dgm:cxn modelId="{5836311F-F8B0-460A-91C1-078FC363969C}" srcId="{0B5550AF-9023-4688-A4D1-ADE1035128A4}" destId="{07B580A4-034F-4898-B50A-71CA3E670464}" srcOrd="0" destOrd="0" parTransId="{5BB873F3-592B-4A35-A343-59FEE8EA3AE2}" sibTransId="{2F4407FE-E524-4952-A65B-3456C302D997}"/>
    <dgm:cxn modelId="{66CE60BE-69B5-4F7D-BDBC-CFD3DF4E2073}" srcId="{E24F620B-054A-435D-AD65-34F57BE4A369}" destId="{856E3C11-00A5-44B6-B002-730CC512BC5D}" srcOrd="2" destOrd="0" parTransId="{209EC04C-842F-428F-B6E5-52F64CCD039E}" sibTransId="{349D0214-2C99-452F-B977-37DA32D7A284}"/>
    <dgm:cxn modelId="{7161ACDD-CEB0-455D-BAC6-662F0C1A8CF8}" type="presParOf" srcId="{45021299-B664-4306-924E-B402FDCA29F3}" destId="{77F82166-F80C-4CB4-86AA-DA1558917414}" srcOrd="0" destOrd="0" presId="urn:microsoft.com/office/officeart/2005/8/layout/arrow2"/>
    <dgm:cxn modelId="{ADF3C4EA-ABFF-4E13-9BDC-95C3777DE125}" type="presParOf" srcId="{45021299-B664-4306-924E-B402FDCA29F3}" destId="{4C4A54E3-E37F-4392-AE63-63F8A3B32780}" srcOrd="1" destOrd="0" presId="urn:microsoft.com/office/officeart/2005/8/layout/arrow2"/>
    <dgm:cxn modelId="{3C115CE8-DC1C-4196-BC77-511ED373308D}" type="presParOf" srcId="{4C4A54E3-E37F-4392-AE63-63F8A3B32780}" destId="{C0E4481E-75E5-4376-80B4-7967D29DC600}" srcOrd="0" destOrd="0" presId="urn:microsoft.com/office/officeart/2005/8/layout/arrow2"/>
    <dgm:cxn modelId="{03317BD4-505B-4946-AE11-9DB6321FB818}" type="presParOf" srcId="{4C4A54E3-E37F-4392-AE63-63F8A3B32780}" destId="{54AC6ECD-8972-4988-A26E-01FD515BE527}" srcOrd="1" destOrd="0" presId="urn:microsoft.com/office/officeart/2005/8/layout/arrow2"/>
    <dgm:cxn modelId="{BC73501E-FBE4-42B5-BB58-3588E0C7967F}" type="presParOf" srcId="{4C4A54E3-E37F-4392-AE63-63F8A3B32780}" destId="{F48AC1D7-702D-4211-B998-9AF9EB0921C8}" srcOrd="2" destOrd="0" presId="urn:microsoft.com/office/officeart/2005/8/layout/arrow2"/>
    <dgm:cxn modelId="{F917E188-3C1F-4147-BD0A-FF666F3A6530}" type="presParOf" srcId="{4C4A54E3-E37F-4392-AE63-63F8A3B32780}" destId="{01989CB0-B58C-436B-B8AE-2C4CD2F02EF2}" srcOrd="3" destOrd="0" presId="urn:microsoft.com/office/officeart/2005/8/layout/arrow2"/>
    <dgm:cxn modelId="{974D1A3C-6A10-4A6C-A93B-E9CE3E2F4DC0}" type="presParOf" srcId="{4C4A54E3-E37F-4392-AE63-63F8A3B32780}" destId="{CA53B729-1695-4C2A-AEEB-FAB6AC279E4F}" srcOrd="4" destOrd="0" presId="urn:microsoft.com/office/officeart/2005/8/layout/arrow2"/>
    <dgm:cxn modelId="{78F575F1-AB3D-4089-BADB-44471D690BD7}" type="presParOf" srcId="{4C4A54E3-E37F-4392-AE63-63F8A3B32780}" destId="{D1B6A879-B469-4E23-A4AD-57D453806ECC}" srcOrd="5" destOrd="0" presId="urn:microsoft.com/office/officeart/2005/8/layout/arrow2"/>
    <dgm:cxn modelId="{2CC5B322-A824-48AE-ADD3-A04DDABF663D}" type="presParOf" srcId="{4C4A54E3-E37F-4392-AE63-63F8A3B32780}" destId="{7E0ACDB1-0C09-42EA-A22F-12EA10275296}" srcOrd="6" destOrd="0" presId="urn:microsoft.com/office/officeart/2005/8/layout/arrow2"/>
    <dgm:cxn modelId="{1ACE147D-1E12-496A-B8CC-95ABEC61FEEB}" type="presParOf" srcId="{4C4A54E3-E37F-4392-AE63-63F8A3B32780}" destId="{D815B738-30A8-46DC-9D89-ED2B1EE7612F}" srcOrd="7"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7F82166-F80C-4CB4-86AA-DA1558917414}">
      <dsp:nvSpPr>
        <dsp:cNvPr id="0" name=""/>
        <dsp:cNvSpPr/>
      </dsp:nvSpPr>
      <dsp:spPr>
        <a:xfrm>
          <a:off x="0" y="0"/>
          <a:ext cx="6096000" cy="38100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E4481E-75E5-4376-80B4-7967D29DC600}">
      <dsp:nvSpPr>
        <dsp:cNvPr id="0" name=""/>
        <dsp:cNvSpPr/>
      </dsp:nvSpPr>
      <dsp:spPr>
        <a:xfrm>
          <a:off x="600456" y="2960116"/>
          <a:ext cx="140208" cy="140208"/>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AC6ECD-8972-4988-A26E-01FD515BE527}">
      <dsp:nvSpPr>
        <dsp:cNvPr id="0" name=""/>
        <dsp:cNvSpPr/>
      </dsp:nvSpPr>
      <dsp:spPr>
        <a:xfrm>
          <a:off x="670560" y="3030220"/>
          <a:ext cx="1042416" cy="906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3"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rgbClr val="FF0000"/>
              </a:solidFill>
            </a:rPr>
            <a:t>Influential  groups and individuals</a:t>
          </a:r>
          <a:endParaRPr lang="en-US" sz="1600" kern="1200" dirty="0">
            <a:solidFill>
              <a:srgbClr val="FF0000"/>
            </a:solidFill>
          </a:endParaRPr>
        </a:p>
      </dsp:txBody>
      <dsp:txXfrm>
        <a:off x="670560" y="3030220"/>
        <a:ext cx="1042416" cy="906780"/>
      </dsp:txXfrm>
    </dsp:sp>
    <dsp:sp modelId="{F48AC1D7-702D-4211-B998-9AF9EB0921C8}">
      <dsp:nvSpPr>
        <dsp:cNvPr id="0" name=""/>
        <dsp:cNvSpPr/>
      </dsp:nvSpPr>
      <dsp:spPr>
        <a:xfrm>
          <a:off x="1591056" y="2073909"/>
          <a:ext cx="243840" cy="24384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989CB0-B58C-436B-B8AE-2C4CD2F02EF2}">
      <dsp:nvSpPr>
        <dsp:cNvPr id="0" name=""/>
        <dsp:cNvSpPr/>
      </dsp:nvSpPr>
      <dsp:spPr>
        <a:xfrm>
          <a:off x="1712976" y="2195829"/>
          <a:ext cx="1280160" cy="1741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206"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rgbClr val="FF0000"/>
              </a:solidFill>
            </a:rPr>
            <a:t>Quasi- government agencies</a:t>
          </a:r>
          <a:endParaRPr lang="en-US" sz="1600" kern="1200" dirty="0">
            <a:solidFill>
              <a:srgbClr val="FF0000"/>
            </a:solidFill>
          </a:endParaRPr>
        </a:p>
      </dsp:txBody>
      <dsp:txXfrm>
        <a:off x="1712976" y="2195829"/>
        <a:ext cx="1280160" cy="1741170"/>
      </dsp:txXfrm>
    </dsp:sp>
    <dsp:sp modelId="{CA53B729-1695-4C2A-AEEB-FAB6AC279E4F}">
      <dsp:nvSpPr>
        <dsp:cNvPr id="0" name=""/>
        <dsp:cNvSpPr/>
      </dsp:nvSpPr>
      <dsp:spPr>
        <a:xfrm>
          <a:off x="2855976" y="1420875"/>
          <a:ext cx="323088" cy="323088"/>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B6A879-B469-4E23-A4AD-57D453806ECC}">
      <dsp:nvSpPr>
        <dsp:cNvPr id="0" name=""/>
        <dsp:cNvSpPr/>
      </dsp:nvSpPr>
      <dsp:spPr>
        <a:xfrm>
          <a:off x="3017520" y="1582419"/>
          <a:ext cx="1280160" cy="2354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198"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rgbClr val="FF0000"/>
              </a:solidFill>
            </a:rPr>
            <a:t>Educational institutions </a:t>
          </a:r>
          <a:endParaRPr lang="en-US" sz="1600" kern="1200" dirty="0">
            <a:solidFill>
              <a:srgbClr val="FF0000"/>
            </a:solidFill>
          </a:endParaRPr>
        </a:p>
      </dsp:txBody>
      <dsp:txXfrm>
        <a:off x="3017520" y="1582419"/>
        <a:ext cx="1280160" cy="2354580"/>
      </dsp:txXfrm>
    </dsp:sp>
    <dsp:sp modelId="{7E0ACDB1-0C09-42EA-A22F-12EA10275296}">
      <dsp:nvSpPr>
        <dsp:cNvPr id="0" name=""/>
        <dsp:cNvSpPr/>
      </dsp:nvSpPr>
      <dsp:spPr>
        <a:xfrm>
          <a:off x="4233672" y="988821"/>
          <a:ext cx="432816" cy="43281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15B738-30A8-46DC-9D89-ED2B1EE7612F}">
      <dsp:nvSpPr>
        <dsp:cNvPr id="0" name=""/>
        <dsp:cNvSpPr/>
      </dsp:nvSpPr>
      <dsp:spPr>
        <a:xfrm>
          <a:off x="4450080" y="1205229"/>
          <a:ext cx="1280160" cy="2731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9340" tIns="0" rIns="0" bIns="0" numCol="1" spcCol="1270" anchor="t" anchorCtr="0">
          <a:noAutofit/>
        </a:bodyPr>
        <a:lstStyle/>
        <a:p>
          <a:pPr lvl="0" algn="l" defTabSz="711200">
            <a:lnSpc>
              <a:spcPct val="90000"/>
            </a:lnSpc>
            <a:spcBef>
              <a:spcPct val="0"/>
            </a:spcBef>
            <a:spcAft>
              <a:spcPct val="35000"/>
            </a:spcAft>
          </a:pPr>
          <a:endParaRPr lang="en-US" sz="1600" kern="1200"/>
        </a:p>
        <a:p>
          <a:pPr marL="114300" lvl="1" indent="-114300" algn="l" defTabSz="533400">
            <a:lnSpc>
              <a:spcPct val="90000"/>
            </a:lnSpc>
            <a:spcBef>
              <a:spcPct val="0"/>
            </a:spcBef>
            <a:spcAft>
              <a:spcPct val="15000"/>
            </a:spcAft>
            <a:buChar char="••"/>
          </a:pPr>
          <a:endParaRPr lang="en-US" sz="1200" kern="1200"/>
        </a:p>
      </dsp:txBody>
      <dsp:txXfrm>
        <a:off x="4450080" y="1205229"/>
        <a:ext cx="1280160" cy="273177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F8A89DB-8A55-4E65-9372-AD06423F2AD0}" type="datetimeFigureOut">
              <a:rPr lang="en-US" smtClean="0"/>
              <a:t>9/2/2020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91CF59D-E98A-48C5-9F16-C8BEB886E27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89DB-8A55-4E65-9372-AD06423F2AD0}"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89DB-8A55-4E65-9372-AD06423F2AD0}"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89DB-8A55-4E65-9372-AD06423F2AD0}"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F8A89DB-8A55-4E65-9372-AD06423F2AD0}"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CF59D-E98A-48C5-9F16-C8BEB886E27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8A89DB-8A55-4E65-9372-AD06423F2AD0}"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F8A89DB-8A55-4E65-9372-AD06423F2AD0}" type="datetimeFigureOut">
              <a:rPr lang="en-US" smtClean="0"/>
              <a:t>9/2/2020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F8A89DB-8A55-4E65-9372-AD06423F2AD0}" type="datetimeFigureOut">
              <a:rPr lang="en-US" smtClean="0"/>
              <a:t>9/2/2020</a:t>
            </a:fld>
            <a:endParaRPr lang="en-US"/>
          </a:p>
        </p:txBody>
      </p:sp>
      <p:sp>
        <p:nvSpPr>
          <p:cNvPr id="8" name="Slide Number Placeholder 7"/>
          <p:cNvSpPr>
            <a:spLocks noGrp="1"/>
          </p:cNvSpPr>
          <p:nvPr>
            <p:ph type="sldNum" sz="quarter" idx="11"/>
          </p:nvPr>
        </p:nvSpPr>
        <p:spPr/>
        <p:txBody>
          <a:bodyPr/>
          <a:lstStyle/>
          <a:p>
            <a:fld id="{791CF59D-E98A-48C5-9F16-C8BEB886E27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A89DB-8A55-4E65-9372-AD06423F2AD0}" type="datetimeFigureOut">
              <a:rPr lang="en-US" smtClean="0"/>
              <a:t>9/2/2020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8A89DB-8A55-4E65-9372-AD06423F2AD0}"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91CF59D-E98A-48C5-9F16-C8BEB886E2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F8A89DB-8A55-4E65-9372-AD06423F2AD0}"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1CF59D-E98A-48C5-9F16-C8BEB886E2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F8A89DB-8A55-4E65-9372-AD06423F2AD0}" type="datetimeFigureOut">
              <a:rPr lang="en-US" smtClean="0"/>
              <a:t>9/2/2020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91CF59D-E98A-48C5-9F16-C8BEB886E27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ELING (620)</a:t>
            </a:r>
            <a:endParaRPr lang="en-US" dirty="0"/>
          </a:p>
        </p:txBody>
      </p:sp>
      <p:sp>
        <p:nvSpPr>
          <p:cNvPr id="3" name="Subtitle 2"/>
          <p:cNvSpPr>
            <a:spLocks noGrp="1"/>
          </p:cNvSpPr>
          <p:nvPr>
            <p:ph type="subTitle" idx="1"/>
          </p:nvPr>
        </p:nvSpPr>
        <p:spPr/>
        <p:txBody>
          <a:bodyPr/>
          <a:lstStyle/>
          <a:p>
            <a:r>
              <a:rPr lang="en-US" dirty="0" smtClean="0"/>
              <a:t>Week 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7467600" cy="5821363"/>
          </a:xfrm>
        </p:spPr>
        <p:txBody>
          <a:bodyPr>
            <a:normAutofit fontScale="77500" lnSpcReduction="20000"/>
          </a:bodyPr>
          <a:lstStyle/>
          <a:p>
            <a:pPr>
              <a:buNone/>
            </a:pPr>
            <a:r>
              <a:rPr lang="en-US" dirty="0" smtClean="0"/>
              <a:t>Two other issues are worthy of comment. </a:t>
            </a:r>
            <a:endParaRPr lang="en-US" dirty="0" smtClean="0"/>
          </a:p>
          <a:p>
            <a:r>
              <a:rPr lang="en-US" dirty="0" smtClean="0"/>
              <a:t>The </a:t>
            </a:r>
            <a:r>
              <a:rPr lang="en-US" dirty="0" err="1" smtClean="0"/>
              <a:t>ﬁrst</a:t>
            </a:r>
            <a:r>
              <a:rPr lang="en-US" dirty="0" smtClean="0"/>
              <a:t> has to do with what language rights immigrants to a country should have in an era of widespread immigration motivated by a variety of concerns but within a system of states which often equates statehood or nationhood with language and sometimes with ethnicity. </a:t>
            </a:r>
            <a:endParaRPr lang="en-US" dirty="0" smtClean="0"/>
          </a:p>
          <a:p>
            <a:r>
              <a:rPr lang="en-US" dirty="0" smtClean="0"/>
              <a:t>It </a:t>
            </a:r>
            <a:r>
              <a:rPr lang="en-US" dirty="0" smtClean="0"/>
              <a:t>is not surprising, therefore, that what language rights immigrants should have is a controversial issue almost everywhere. </a:t>
            </a:r>
            <a:endParaRPr lang="en-US" dirty="0" smtClean="0"/>
          </a:p>
          <a:p>
            <a:r>
              <a:rPr lang="en-US" dirty="0" smtClean="0"/>
              <a:t>One </a:t>
            </a:r>
            <a:r>
              <a:rPr lang="en-US" dirty="0" smtClean="0"/>
              <a:t>view is that immigrants give up their rights to their languages and their cultures by migrating. </a:t>
            </a:r>
            <a:endParaRPr lang="en-US" dirty="0" smtClean="0"/>
          </a:p>
          <a:p>
            <a:r>
              <a:rPr lang="en-US" dirty="0" smtClean="0"/>
              <a:t>The </a:t>
            </a:r>
            <a:r>
              <a:rPr lang="en-US" dirty="0" smtClean="0"/>
              <a:t>opposite view is that no one should be required to give up a mother tongue by reason of such movement, and that this is particularly regrettable in a world in which population movement is either encouraged, e.g., nineteenth-century migration to the Americas, or enforced, e.g., by persecutions.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7467600" cy="5668963"/>
          </a:xfrm>
        </p:spPr>
        <p:txBody>
          <a:bodyPr>
            <a:normAutofit fontScale="70000" lnSpcReduction="20000"/>
          </a:bodyPr>
          <a:lstStyle/>
          <a:p>
            <a:endParaRPr lang="en-US" dirty="0" smtClean="0"/>
          </a:p>
          <a:p>
            <a:r>
              <a:rPr lang="en-US" dirty="0" smtClean="0"/>
              <a:t>The </a:t>
            </a:r>
            <a:r>
              <a:rPr lang="en-US" dirty="0" smtClean="0"/>
              <a:t>second issue concerns the problem of identifying the right kinds of </a:t>
            </a:r>
            <a:r>
              <a:rPr lang="en-US" dirty="0" smtClean="0"/>
              <a:t>data that </a:t>
            </a:r>
            <a:r>
              <a:rPr lang="en-US" dirty="0" smtClean="0"/>
              <a:t>must go into planning decisions. Planning must be based on good information, but sometimes the kinds of information that go into planning decisions are not very reliable. Census-takers, for example, may have considerable </a:t>
            </a:r>
            <a:r>
              <a:rPr lang="en-US" dirty="0" err="1" smtClean="0"/>
              <a:t>difﬁculty</a:t>
            </a:r>
            <a:r>
              <a:rPr lang="en-US" dirty="0" smtClean="0"/>
              <a:t> in determining just who speaks what languages when and for what purposes. The census of India has always had this problem. The issues are complex, </a:t>
            </a:r>
            <a:r>
              <a:rPr lang="en-US" dirty="0" smtClean="0"/>
              <a:t>and gatherers </a:t>
            </a:r>
            <a:r>
              <a:rPr lang="en-US" dirty="0" smtClean="0"/>
              <a:t>of such information may have great </a:t>
            </a:r>
            <a:r>
              <a:rPr lang="en-US" dirty="0" err="1" smtClean="0"/>
              <a:t>difﬁculty</a:t>
            </a:r>
            <a:r>
              <a:rPr lang="en-US" dirty="0" smtClean="0"/>
              <a:t> in getting answers even to simple questions. You also get different answers according to the way you phrase your questions. What is your mother tongue? What was the </a:t>
            </a:r>
            <a:r>
              <a:rPr lang="en-US" dirty="0" err="1" smtClean="0"/>
              <a:t>ﬁrst</a:t>
            </a:r>
            <a:r>
              <a:rPr lang="en-US" dirty="0" smtClean="0"/>
              <a:t> language you learned? What languages do you speak? What language do you speak at home? What languages are you </a:t>
            </a:r>
            <a:r>
              <a:rPr lang="en-US" dirty="0" err="1" smtClean="0"/>
              <a:t>ﬂuent</a:t>
            </a:r>
            <a:r>
              <a:rPr lang="en-US" dirty="0" smtClean="0"/>
              <a:t> in? Do you speak Spanish (French) (German)? And so on. Moreover, the questions and how they are answered may be politically motivated. The different answers are also subject to a variety of interpretations.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Policy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Language planning and policy mainly are considered to be similar </a:t>
            </a:r>
            <a:r>
              <a:rPr lang="en-US" dirty="0" smtClean="0"/>
              <a:t>terms relating </a:t>
            </a:r>
            <a:r>
              <a:rPr lang="en-US" dirty="0" smtClean="0"/>
              <a:t>to each other; however, language policy refers to more </a:t>
            </a:r>
            <a:r>
              <a:rPr lang="en-US" dirty="0" smtClean="0"/>
              <a:t>general linguistics</a:t>
            </a:r>
            <a:r>
              <a:rPr lang="en-US" dirty="0" smtClean="0"/>
              <a:t>, political and social goals</a:t>
            </a:r>
            <a:r>
              <a:rPr lang="en-US" dirty="0" smtClean="0"/>
              <a:t>.</a:t>
            </a:r>
          </a:p>
          <a:p>
            <a:r>
              <a:rPr lang="en-US" dirty="0" smtClean="0"/>
              <a:t>Language policy in Pakistan is meant to strengthen the state. This is taken to mean that </a:t>
            </a:r>
            <a:r>
              <a:rPr lang="en-US" dirty="0" smtClean="0"/>
              <a:t>there should </a:t>
            </a:r>
            <a:r>
              <a:rPr lang="en-US" dirty="0" smtClean="0"/>
              <a:t>be a national language which should symbolize the nation-state. This language </a:t>
            </a:r>
            <a:r>
              <a:rPr lang="en-US" dirty="0" smtClean="0"/>
              <a:t>is Urdu</a:t>
            </a:r>
            <a:r>
              <a:rPr lang="en-US" dirty="0" smtClean="0"/>
              <a:t>. The policy also claims to modernize the state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Language Planning And Language Policy In Pakistan</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In </a:t>
            </a:r>
            <a:r>
              <a:rPr lang="en-US" dirty="0" smtClean="0"/>
              <a:t>order to understand the language policies of Pakistan we need to take into consideration the colonial heritage, multiple languages and multiple ethnicities and regional identities. </a:t>
            </a:r>
            <a:endParaRPr lang="en-US" dirty="0" smtClean="0"/>
          </a:p>
          <a:p>
            <a:pPr>
              <a:buNone/>
            </a:pPr>
            <a:r>
              <a:rPr lang="en-US" dirty="0" smtClean="0"/>
              <a:t>We </a:t>
            </a:r>
            <a:r>
              <a:rPr lang="en-US" dirty="0" smtClean="0"/>
              <a:t>also need to look at the historical backdrop of the creation of Pakistan, Two Nation theory and the national identity and language issue as well as language policy. </a:t>
            </a:r>
            <a:endParaRPr lang="en-US" dirty="0" smtClean="0"/>
          </a:p>
          <a:p>
            <a:pPr>
              <a:buNone/>
            </a:pPr>
            <a:r>
              <a:rPr lang="en-US" dirty="0" smtClean="0"/>
              <a:t>According </a:t>
            </a:r>
            <a:r>
              <a:rPr lang="en-US" dirty="0" smtClean="0"/>
              <a:t>to </a:t>
            </a:r>
            <a:r>
              <a:rPr lang="en-US" dirty="0" err="1" smtClean="0"/>
              <a:t>Abbass</a:t>
            </a:r>
            <a:r>
              <a:rPr lang="en-US" dirty="0" smtClean="0"/>
              <a:t> (1998), “the postcolonial period naturally followed the ‘Raj’. In all the sectors of civil administration, the armed forces and in education, the British model was used- and English continued to maintain an elitist status</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7467600" cy="5745163"/>
          </a:xfrm>
        </p:spPr>
        <p:txBody>
          <a:bodyPr>
            <a:normAutofit fontScale="85000" lnSpcReduction="20000"/>
          </a:bodyPr>
          <a:lstStyle/>
          <a:p>
            <a:r>
              <a:rPr lang="en-US" dirty="0" smtClean="0"/>
              <a:t>We also need to consider the following factors: </a:t>
            </a:r>
            <a:endParaRPr lang="en-US" dirty="0" smtClean="0"/>
          </a:p>
          <a:p>
            <a:pPr lvl="1">
              <a:buNone/>
            </a:pPr>
            <a:r>
              <a:rPr lang="en-US" dirty="0" smtClean="0"/>
              <a:t>• </a:t>
            </a:r>
            <a:r>
              <a:rPr lang="en-US" dirty="0" smtClean="0"/>
              <a:t>Hierarchy of languages in Pakistan  </a:t>
            </a:r>
            <a:endParaRPr lang="en-US" dirty="0" smtClean="0"/>
          </a:p>
          <a:p>
            <a:pPr lvl="1">
              <a:buNone/>
            </a:pPr>
            <a:r>
              <a:rPr lang="en-US" dirty="0" smtClean="0"/>
              <a:t>• </a:t>
            </a:r>
            <a:r>
              <a:rPr lang="en-US" dirty="0" smtClean="0"/>
              <a:t>Tension between Urdu and local languages on one level </a:t>
            </a:r>
            <a:endParaRPr lang="en-US" dirty="0" smtClean="0"/>
          </a:p>
          <a:p>
            <a:pPr lvl="1">
              <a:buNone/>
            </a:pPr>
            <a:r>
              <a:rPr lang="en-US" dirty="0" smtClean="0"/>
              <a:t>• </a:t>
            </a:r>
            <a:r>
              <a:rPr lang="en-US" dirty="0" smtClean="0"/>
              <a:t>Urdu and English on the other </a:t>
            </a:r>
            <a:r>
              <a:rPr lang="en-US" dirty="0" smtClean="0"/>
              <a:t>level</a:t>
            </a:r>
          </a:p>
          <a:p>
            <a:pPr lvl="1">
              <a:buNone/>
            </a:pPr>
            <a:r>
              <a:rPr lang="en-US" dirty="0" smtClean="0"/>
              <a:t>In its efforts of language-status management, government has tried to evolve certain policies at various times; and English Urdu controversy on the issue of official language is a part. Language policy is a tool to strengthen the state and in our context national language Urdu should symbolize the nation-state. On the other hand in order to modernize the state, English language is used. In this regard, a particular issue is of official language and medium of instruction to be either English or Urdu. According to </a:t>
            </a:r>
            <a:r>
              <a:rPr lang="en-US" dirty="0" err="1" smtClean="0"/>
              <a:t>Rahman</a:t>
            </a:r>
            <a:r>
              <a:rPr lang="en-US" dirty="0" smtClean="0"/>
              <a:t> (2002), “the policy of </a:t>
            </a:r>
            <a:r>
              <a:rPr lang="en-US" dirty="0" err="1" smtClean="0"/>
              <a:t>favouring</a:t>
            </a:r>
            <a:r>
              <a:rPr lang="en-US" dirty="0" smtClean="0"/>
              <a:t> Urdu explicitly has devalued the other indigenous languages of Pakistan while English, has devalued all Pakistani languages”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7467600" cy="5592763"/>
          </a:xfrm>
        </p:spPr>
        <p:txBody>
          <a:bodyPr>
            <a:normAutofit fontScale="77500" lnSpcReduction="20000"/>
          </a:bodyPr>
          <a:lstStyle/>
          <a:p>
            <a:pPr>
              <a:buNone/>
            </a:pPr>
            <a:r>
              <a:rPr lang="en-US" dirty="0" smtClean="0"/>
              <a:t>According to the 1973 constitution: </a:t>
            </a:r>
            <a:endParaRPr lang="en-US" dirty="0" smtClean="0"/>
          </a:p>
          <a:p>
            <a:r>
              <a:rPr lang="en-US" dirty="0" smtClean="0"/>
              <a:t>1</a:t>
            </a:r>
            <a:r>
              <a:rPr lang="en-US" dirty="0" smtClean="0"/>
              <a:t>. The National language of Pakistan is Urdu and arrangements shall be made for its being used for official and other purposes within fifteen years from the commencing day. </a:t>
            </a:r>
            <a:endParaRPr lang="en-US" dirty="0" smtClean="0"/>
          </a:p>
          <a:p>
            <a:r>
              <a:rPr lang="en-US" dirty="0" smtClean="0"/>
              <a:t>2</a:t>
            </a:r>
            <a:r>
              <a:rPr lang="en-US" dirty="0" smtClean="0"/>
              <a:t>. Subject to clause (1) the English language may be used for official purposes until arrangements are made for its replacement by Urdu. </a:t>
            </a:r>
            <a:endParaRPr lang="en-US" dirty="0" smtClean="0"/>
          </a:p>
          <a:p>
            <a:r>
              <a:rPr lang="en-US" dirty="0" smtClean="0"/>
              <a:t>3</a:t>
            </a:r>
            <a:r>
              <a:rPr lang="en-US" dirty="0" smtClean="0"/>
              <a:t>. Without prejudice to the status of the National language, a Provincial Assembly may by law prescribe measures for the teaching, promotion and use of a provincial language in addition to the national language (Article, 251).  </a:t>
            </a:r>
          </a:p>
          <a:p>
            <a:pPr>
              <a:buNone/>
            </a:pPr>
            <a:r>
              <a:rPr lang="en-US" dirty="0" smtClean="0"/>
              <a:t>Due to urbanization, and increase in literacy more Pakistanis of new generation are speaking Urdu as a first language. In short, the privileging of Urdu by the state has created ethnic opposition to it.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Education Policies of Pakistan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order to understand the topic related issues,  we need to consider certain points which include colonial heritage, multilingualism, historical context of the country, British education policies and system, and issues of national identity,  as well as language policy and education system in the country. </a:t>
            </a:r>
            <a:endParaRPr lang="en-US" dirty="0" smtClean="0"/>
          </a:p>
          <a:p>
            <a:r>
              <a:rPr lang="en-US" dirty="0" smtClean="0"/>
              <a:t>There </a:t>
            </a:r>
            <a:r>
              <a:rPr lang="en-US" dirty="0" smtClean="0"/>
              <a:t>are varied streams of education in Pakistan which include the following: </a:t>
            </a:r>
            <a:r>
              <a:rPr lang="en-US" dirty="0" err="1" smtClean="0"/>
              <a:t>Madrassas</a:t>
            </a:r>
            <a:r>
              <a:rPr lang="en-US" dirty="0" smtClean="0"/>
              <a:t>, Urdu Medium (Public/ private), English Medium (Private), Cadet Schools, </a:t>
            </a:r>
            <a:r>
              <a:rPr lang="en-US" dirty="0" smtClean="0"/>
              <a:t>Matriculation System</a:t>
            </a:r>
            <a:r>
              <a:rPr lang="en-US" dirty="0" smtClean="0"/>
              <a:t>, O and A Levels, BA (2 years), and </a:t>
            </a:r>
            <a:r>
              <a:rPr lang="en-US" dirty="0" smtClean="0"/>
              <a:t>B.S (Honors </a:t>
            </a:r>
            <a:r>
              <a:rPr lang="en-US" dirty="0" smtClean="0"/>
              <a:t>4 years). Different efforts have been made at different time points in this regard. </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7467600" cy="5745163"/>
          </a:xfrm>
        </p:spPr>
        <p:txBody>
          <a:bodyPr>
            <a:normAutofit fontScale="77500" lnSpcReduction="20000"/>
          </a:bodyPr>
          <a:lstStyle/>
          <a:p>
            <a:pPr>
              <a:buNone/>
            </a:pPr>
            <a:r>
              <a:rPr lang="en-US" dirty="0" smtClean="0"/>
              <a:t>A brief historical overview </a:t>
            </a:r>
          </a:p>
          <a:p>
            <a:pPr>
              <a:buNone/>
            </a:pPr>
            <a:r>
              <a:rPr lang="en-US" dirty="0" smtClean="0"/>
              <a:t>This section presents a brief historical overview of the language education policies from 1947 to date. The language education policies of the British in the Indian subcontinent will be referred to only briefly, as these have been well </a:t>
            </a:r>
            <a:r>
              <a:rPr lang="en-US" dirty="0" smtClean="0"/>
              <a:t>documented.</a:t>
            </a:r>
          </a:p>
          <a:p>
            <a:pPr>
              <a:buNone/>
            </a:pPr>
            <a:r>
              <a:rPr lang="en-US" dirty="0" smtClean="0"/>
              <a:t>After independence, like other post-colonial states A need was felt in Pakistan for a national language to foster national unity. Urdu, the mother tongue of the </a:t>
            </a:r>
            <a:r>
              <a:rPr lang="en-US" dirty="0" err="1" smtClean="0"/>
              <a:t>Mohajirs</a:t>
            </a:r>
            <a:r>
              <a:rPr lang="en-US" dirty="0" smtClean="0"/>
              <a:t>, who had participated in the struggle for independence and migrated from Northern India after the partition to the urban </a:t>
            </a:r>
            <a:r>
              <a:rPr lang="en-US" dirty="0" err="1" smtClean="0"/>
              <a:t>Sindh</a:t>
            </a:r>
            <a:r>
              <a:rPr lang="en-US" dirty="0" smtClean="0"/>
              <a:t> in West Pakistan, was declared the national language of Pakistan. This hurt the sentiments of the Bengalis and subsequently became one reason for a separatist national movement in East Pakistan (now </a:t>
            </a:r>
            <a:r>
              <a:rPr lang="en-US" dirty="0" smtClean="0"/>
              <a:t>Bangladesh). </a:t>
            </a:r>
            <a:r>
              <a:rPr lang="en-US" dirty="0" smtClean="0"/>
              <a:t>The ruling elite in West Pakistan were, however, able to function well in English due to prior training under the British rule.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7467600" cy="5745163"/>
          </a:xfrm>
        </p:spPr>
        <p:txBody>
          <a:bodyPr>
            <a:normAutofit fontScale="62500" lnSpcReduction="20000"/>
          </a:bodyPr>
          <a:lstStyle/>
          <a:p>
            <a:pPr>
              <a:buNone/>
            </a:pPr>
            <a:r>
              <a:rPr lang="en-US" dirty="0" smtClean="0"/>
              <a:t>In 1958, Field Marshal </a:t>
            </a:r>
            <a:r>
              <a:rPr lang="en-US" dirty="0" err="1" smtClean="0"/>
              <a:t>Ayub</a:t>
            </a:r>
            <a:r>
              <a:rPr lang="en-US" dirty="0" smtClean="0"/>
              <a:t> Khan, an army general, took over as the head of state. The military ruler was pro-English due to his background and openly declared his preference for English. Later, the report of the Sharif Commission Ministry of Education recommended that the medium of instruction in primary and secondary schools in the public sector should be changed to Urdu, while English should continue to be the medium of education in higher education. Subsequent education policies, however, did not change the status of English. Thus, during this time, the British policy of two streams of education, English- and Urdu-medium, continued with the same aims, that is, to create two classes of people – the ruling elite and the masses. In 1972, the popular government of Bhutto came to </a:t>
            </a:r>
            <a:r>
              <a:rPr lang="en-US" dirty="0" smtClean="0"/>
              <a:t>power. </a:t>
            </a:r>
            <a:r>
              <a:rPr lang="en-US" dirty="0" smtClean="0"/>
              <a:t>Soon after, all schools were </a:t>
            </a:r>
            <a:r>
              <a:rPr lang="en-US" dirty="0" err="1" smtClean="0"/>
              <a:t>nationalised</a:t>
            </a:r>
            <a:r>
              <a:rPr lang="en-US" dirty="0" smtClean="0"/>
              <a:t>. The constitution of 1973 declared Urdu as the national language and pledged to further its development; moreover, a time frame of 15 years was set for the replacement of English by Urdu. At the same time, the constitution </a:t>
            </a:r>
            <a:r>
              <a:rPr lang="en-US" dirty="0" err="1" smtClean="0"/>
              <a:t>recognised</a:t>
            </a:r>
            <a:r>
              <a:rPr lang="en-US" dirty="0" smtClean="0"/>
              <a:t> the linguistic rights of speakers of regional and minority languages by allowing the provincial governments freedom to develop their languages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81000"/>
            <a:ext cx="7467600" cy="5745163"/>
          </a:xfrm>
        </p:spPr>
        <p:txBody>
          <a:bodyPr/>
          <a:lstStyle/>
          <a:p>
            <a:r>
              <a:rPr lang="en-US" dirty="0" smtClean="0"/>
              <a:t>Education in Pakistan and Language Issues  </a:t>
            </a:r>
          </a:p>
          <a:p>
            <a:pPr>
              <a:buNone/>
            </a:pPr>
            <a:r>
              <a:rPr lang="en-US" dirty="0" smtClean="0"/>
              <a:t>The standard national system of education is mainly inspired from the British system. In order to understand the issues of national identity, language policy and education at </a:t>
            </a:r>
            <a:r>
              <a:rPr lang="en-US" dirty="0" smtClean="0"/>
              <a:t>various levels </a:t>
            </a:r>
            <a:r>
              <a:rPr lang="en-US" dirty="0" smtClean="0"/>
              <a:t>we need to think about </a:t>
            </a:r>
            <a:r>
              <a:rPr lang="en-US" dirty="0" smtClean="0"/>
              <a:t>and </a:t>
            </a:r>
            <a:r>
              <a:rPr lang="en-US" dirty="0" smtClean="0"/>
              <a:t>status of regional and national languages in education system.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Planning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Lets turn our </a:t>
            </a:r>
            <a:r>
              <a:rPr lang="en-US" dirty="0" smtClean="0"/>
              <a:t>attention to some of the numerous attempts that have been made to change a particular variety of a language, or a particular language, or some aspect of how either of these functions in society. </a:t>
            </a:r>
            <a:endParaRPr lang="en-US" dirty="0" smtClean="0"/>
          </a:p>
          <a:p>
            <a:r>
              <a:rPr lang="en-US" dirty="0" smtClean="0"/>
              <a:t>Such </a:t>
            </a:r>
            <a:r>
              <a:rPr lang="en-US" dirty="0" smtClean="0"/>
              <a:t>changes are usually described as instances of </a:t>
            </a:r>
            <a:r>
              <a:rPr lang="en-US" dirty="0" smtClean="0">
                <a:solidFill>
                  <a:srgbClr val="FF0000"/>
                </a:solidFill>
              </a:rPr>
              <a:t>language </a:t>
            </a:r>
            <a:r>
              <a:rPr lang="en-US" dirty="0" smtClean="0">
                <a:solidFill>
                  <a:srgbClr val="FF0000"/>
                </a:solidFill>
              </a:rPr>
              <a:t>planning</a:t>
            </a:r>
          </a:p>
          <a:p>
            <a:r>
              <a:rPr lang="en-US" dirty="0" smtClean="0"/>
              <a:t>According to Weinstein (1980, p. 56), </a:t>
            </a:r>
            <a:r>
              <a:rPr lang="en-US" dirty="0" smtClean="0">
                <a:solidFill>
                  <a:srgbClr val="FF0000"/>
                </a:solidFill>
              </a:rPr>
              <a:t>‘Language planning is a government authorized, </a:t>
            </a:r>
            <a:r>
              <a:rPr lang="en-US" dirty="0" smtClean="0">
                <a:solidFill>
                  <a:srgbClr val="FF0000"/>
                </a:solidFill>
              </a:rPr>
              <a:t>long-term, </a:t>
            </a:r>
            <a:r>
              <a:rPr lang="en-US" dirty="0" smtClean="0">
                <a:solidFill>
                  <a:srgbClr val="FF0000"/>
                </a:solidFill>
              </a:rPr>
              <a:t>sustained, and conscious effort to alter a language’s function in a society for the purpose of solving </a:t>
            </a:r>
            <a:r>
              <a:rPr lang="en-US" dirty="0" smtClean="0">
                <a:solidFill>
                  <a:srgbClr val="FF0000"/>
                </a:solidFill>
              </a:rPr>
              <a:t>communication </a:t>
            </a:r>
            <a:r>
              <a:rPr lang="en-US" dirty="0" smtClean="0">
                <a:solidFill>
                  <a:srgbClr val="FF0000"/>
                </a:solidFill>
              </a:rPr>
              <a:t>problems</a:t>
            </a:r>
            <a:r>
              <a:rPr lang="en-US" dirty="0" smtClean="0">
                <a:solidFill>
                  <a:srgbClr val="FF0000"/>
                </a:solidFill>
              </a:rPr>
              <a:t>.’</a:t>
            </a:r>
          </a:p>
          <a:p>
            <a:r>
              <a:rPr lang="en-US" dirty="0" smtClean="0"/>
              <a:t> It may involve assessing resources, complex decision-making, the assignment of different functions to different languages or varieties of a language in a community, and the commitment of valuable resources.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language-education-in-pakistan-n.jpg"/>
          <p:cNvPicPr>
            <a:picLocks noGrp="1" noChangeAspect="1"/>
          </p:cNvPicPr>
          <p:nvPr>
            <p:ph idx="1"/>
          </p:nvPr>
        </p:nvPicPr>
        <p:blipFill>
          <a:blip r:embed="rId2" cstate="print"/>
          <a:stretch>
            <a:fillRect/>
          </a:stretch>
        </p:blipFill>
        <p:spPr>
          <a:xfrm>
            <a:off x="762000" y="457200"/>
            <a:ext cx="6858000" cy="5714999"/>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Level</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Even </a:t>
            </a:r>
            <a:r>
              <a:rPr lang="en-US" dirty="0" smtClean="0"/>
              <a:t>after the independence of Pakistan, the highest-status schools catering to the elite class have continued to be English In these schools, English is used throughout the curriculum, and Urdu (the national language) is taught much as a foreign language </a:t>
            </a:r>
            <a:endParaRPr lang="en-US" dirty="0" smtClean="0"/>
          </a:p>
          <a:p>
            <a:r>
              <a:rPr lang="en-US" dirty="0" smtClean="0"/>
              <a:t>Although these elite private schools are very expensive, many urban middleclass parents are willing to make huge sacrifices to give their children an English-medium education in these schools. In fact the term “English-medium” has become synonymous with a quality education in well-resourced </a:t>
            </a:r>
            <a:r>
              <a:rPr lang="en-US" dirty="0" smtClean="0"/>
              <a:t>schools</a:t>
            </a:r>
          </a:p>
          <a:p>
            <a:r>
              <a:rPr lang="en-US" dirty="0" smtClean="0"/>
              <a:t>It is probably because of the symbolic value of English that during the last two decades, the number of private non-elite English-medium schools has risen phenomenally; in fact, they are beginning to mushroom even in far-flung and remote areas of </a:t>
            </a:r>
            <a:r>
              <a:rPr lang="en-US" dirty="0" smtClean="0"/>
              <a:t>Pakistan</a:t>
            </a:r>
          </a:p>
          <a:p>
            <a:r>
              <a:rPr lang="en-US" dirty="0" smtClean="0"/>
              <a:t>According to the latest figures from the Ministry of Education (2005–2006), the number of students enrolled in private schools is approximately half of all student enrolments in schools in the public </a:t>
            </a:r>
            <a:r>
              <a:rPr lang="en-US" dirty="0" smtClean="0"/>
              <a:t>sector </a:t>
            </a:r>
          </a:p>
          <a:p>
            <a:r>
              <a:rPr lang="en-US" dirty="0" smtClean="0"/>
              <a:t>These schools, mainly serving the middle- and lower-income groups, profess to teach in English, often using expensive foreign textbooks. However, the language proficiency of both the teachers and students in these schools is rather low (</a:t>
            </a:r>
            <a:r>
              <a:rPr lang="en-US" dirty="0" err="1" smtClean="0"/>
              <a:t>Rahman</a:t>
            </a:r>
            <a:r>
              <a:rPr lang="en-US" dirty="0" smtClean="0"/>
              <a:t>, 2002)</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Level</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Secondary education in Pakistan begins from grade 9 and lasts for four years. After end of each of the school years, students are required to pass a national examination administered by a regional Board of Intermediate and Secondary Education (or BISE).</a:t>
            </a:r>
          </a:p>
          <a:p>
            <a:r>
              <a:rPr lang="en-US" dirty="0" smtClean="0"/>
              <a:t>Each stream consists of three electives and as well as three compulsory subjects of English, Urdu, </a:t>
            </a:r>
            <a:r>
              <a:rPr lang="en-US" dirty="0" err="1" smtClean="0"/>
              <a:t>Islamiat</a:t>
            </a:r>
            <a:r>
              <a:rPr lang="en-US" dirty="0" smtClean="0"/>
              <a:t> (grade 11 only) and Pakistan Studies (grade 12 only). Then we also have O levels and A Levels. Of course there are numerous issues of language related to different streams of education. There are also issues of language related to different streams of education and issues of identity.</a:t>
            </a:r>
          </a:p>
          <a:p>
            <a:r>
              <a:rPr lang="en-US" dirty="0" smtClean="0"/>
              <a:t>Findings revealed that teachers mainly concentrated on “doing a lesson” or “doing grammar”, irrespective of class size. “Doing a lesson” mainly comprised a predictable set of activity types: reading the text (lesson) aloud by the teacher and/or the students; explaining the text, often in Urdu or the local language, giving the meanings of “difficult words” in English and/or Urdu/the local language; and getting the students to do follow-up textbook exercises in their notebooks</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Tertiary Level</a:t>
            </a:r>
            <a:endParaRPr lang="en-US" dirty="0"/>
          </a:p>
        </p:txBody>
      </p:sp>
      <p:sp>
        <p:nvSpPr>
          <p:cNvPr id="3" name="Content Placeholder 2"/>
          <p:cNvSpPr>
            <a:spLocks noGrp="1"/>
          </p:cNvSpPr>
          <p:nvPr>
            <p:ph idx="1"/>
          </p:nvPr>
        </p:nvSpPr>
        <p:spPr>
          <a:xfrm>
            <a:off x="457200" y="1371600"/>
            <a:ext cx="7467600" cy="4754563"/>
          </a:xfrm>
        </p:spPr>
        <p:txBody>
          <a:bodyPr>
            <a:normAutofit fontScale="77500" lnSpcReduction="20000"/>
          </a:bodyPr>
          <a:lstStyle/>
          <a:p>
            <a:r>
              <a:rPr lang="en-US" dirty="0" smtClean="0"/>
              <a:t>According </a:t>
            </a:r>
            <a:r>
              <a:rPr lang="en-US" dirty="0" smtClean="0"/>
              <a:t>to the UNESCO's 2009 Global Education Digest, 6% of Pakistanis (9% of men and 3.5% of women) were university graduates as of </a:t>
            </a:r>
            <a:r>
              <a:rPr lang="en-US" dirty="0" smtClean="0"/>
              <a:t>2007 . </a:t>
            </a:r>
          </a:p>
          <a:p>
            <a:r>
              <a:rPr lang="en-US" dirty="0" smtClean="0"/>
              <a:t>There </a:t>
            </a:r>
            <a:r>
              <a:rPr lang="en-US" dirty="0" smtClean="0"/>
              <a:t>are two types of Bachelor courses in </a:t>
            </a:r>
            <a:r>
              <a:rPr lang="en-US" dirty="0" smtClean="0"/>
              <a:t>Pakistan: B.A/ </a:t>
            </a:r>
            <a:r>
              <a:rPr lang="en-US" dirty="0" err="1" smtClean="0"/>
              <a:t>B.Sc</a:t>
            </a:r>
            <a:r>
              <a:rPr lang="en-US" dirty="0" smtClean="0"/>
              <a:t> </a:t>
            </a:r>
            <a:r>
              <a:rPr lang="en-US" dirty="0" smtClean="0"/>
              <a:t>or Honors. </a:t>
            </a:r>
            <a:r>
              <a:rPr lang="en-US" dirty="0" smtClean="0"/>
              <a:t>The first one requires two </a:t>
            </a:r>
            <a:r>
              <a:rPr lang="en-US" dirty="0" smtClean="0"/>
              <a:t>years of </a:t>
            </a:r>
            <a:r>
              <a:rPr lang="en-US" dirty="0" smtClean="0"/>
              <a:t>study and the second one four. </a:t>
            </a:r>
          </a:p>
          <a:p>
            <a:r>
              <a:rPr lang="en-US" dirty="0" smtClean="0"/>
              <a:t>The medium of instruction is English and is made mandatory in all institutes but also depends on the field of study</a:t>
            </a:r>
          </a:p>
          <a:p>
            <a:r>
              <a:rPr lang="en-US" dirty="0" smtClean="0"/>
              <a:t>There are various cultural aspects of language issues and linguistic consequences as well as social consequences</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Medium of instruction determines which social and linguistic groups have access to political and economic opportunities</a:t>
            </a:r>
          </a:p>
          <a:p>
            <a:r>
              <a:rPr lang="en-US" dirty="0" smtClean="0"/>
              <a:t>The importance given to English language in educational field brings about the following consequences</a:t>
            </a:r>
          </a:p>
          <a:p>
            <a:pPr lvl="1"/>
            <a:r>
              <a:rPr lang="en-US" dirty="0" smtClean="0"/>
              <a:t>Parallel system of education</a:t>
            </a:r>
          </a:p>
          <a:p>
            <a:pPr lvl="1"/>
            <a:r>
              <a:rPr lang="en-US" dirty="0" smtClean="0"/>
              <a:t>Lack of unity</a:t>
            </a:r>
          </a:p>
          <a:p>
            <a:pPr lvl="1"/>
            <a:r>
              <a:rPr lang="en-US" dirty="0" smtClean="0"/>
              <a:t>Lack of sense of identity </a:t>
            </a:r>
          </a:p>
          <a:p>
            <a:pPr lvl="1"/>
            <a:r>
              <a:rPr lang="en-US" dirty="0" smtClean="0"/>
              <a:t>Neglect of local languages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Read chapter 15 “Planning” from Ronald </a:t>
            </a:r>
            <a:r>
              <a:rPr lang="en-US" dirty="0" err="1" smtClean="0"/>
              <a:t>Wardhaugh’s</a:t>
            </a:r>
            <a:r>
              <a:rPr lang="en-US" dirty="0" smtClean="0"/>
              <a:t> book.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7467600" cy="5821363"/>
          </a:xfrm>
        </p:spPr>
        <p:txBody>
          <a:bodyPr>
            <a:normAutofit fontScale="62500" lnSpcReduction="20000"/>
          </a:bodyPr>
          <a:lstStyle/>
          <a:p>
            <a:r>
              <a:rPr lang="en-US" dirty="0" smtClean="0"/>
              <a:t>Language planning has become part of modern nation-building because a noticeable trend in the modern world is to make language and nation synonymous. </a:t>
            </a:r>
            <a:endParaRPr lang="en-US" dirty="0" smtClean="0"/>
          </a:p>
          <a:p>
            <a:r>
              <a:rPr lang="en-US" dirty="0" smtClean="0"/>
              <a:t>Deutsch </a:t>
            </a:r>
            <a:r>
              <a:rPr lang="en-US" dirty="0" smtClean="0"/>
              <a:t>(1968) has documented the tremendous increase within Europe during the last thousand years in what he calls ‘full-</a:t>
            </a:r>
            <a:r>
              <a:rPr lang="en-US" dirty="0" err="1" smtClean="0"/>
              <a:t>ﬂedged</a:t>
            </a:r>
            <a:r>
              <a:rPr lang="en-US" dirty="0" smtClean="0"/>
              <a:t> national languages.’ </a:t>
            </a:r>
            <a:endParaRPr lang="en-US" dirty="0" smtClean="0"/>
          </a:p>
          <a:p>
            <a:r>
              <a:rPr lang="en-US" dirty="0" smtClean="0"/>
              <a:t>A </a:t>
            </a:r>
            <a:r>
              <a:rPr lang="en-US" dirty="0" smtClean="0"/>
              <a:t>millennium ago these numbered six: Latin, Greek, Hebrew, Arabic, </a:t>
            </a:r>
            <a:r>
              <a:rPr lang="en-US" dirty="0" err="1" smtClean="0"/>
              <a:t>AngloSaxon</a:t>
            </a:r>
            <a:r>
              <a:rPr lang="en-US" dirty="0" smtClean="0"/>
              <a:t> (i.e., Old English), and Church Slavonic. By 1250 this number had increased to seventeen, a number that remained fairly stable until the beginning of the nineteenth </a:t>
            </a:r>
            <a:r>
              <a:rPr lang="en-US" dirty="0" smtClean="0"/>
              <a:t>century.</a:t>
            </a:r>
          </a:p>
          <a:p>
            <a:r>
              <a:rPr lang="en-US" dirty="0" smtClean="0"/>
              <a:t>In the nineteenth century the total number of fully </a:t>
            </a:r>
            <a:r>
              <a:rPr lang="en-US" dirty="0" err="1" smtClean="0"/>
              <a:t>ﬂedged</a:t>
            </a:r>
            <a:r>
              <a:rPr lang="en-US" dirty="0" smtClean="0"/>
              <a:t> national languages increased to thirty. According to Deutsch, it showed a further increase to </a:t>
            </a:r>
            <a:r>
              <a:rPr lang="en-US" dirty="0" err="1" smtClean="0"/>
              <a:t>ﬁfty</a:t>
            </a:r>
            <a:r>
              <a:rPr lang="en-US" dirty="0" smtClean="0"/>
              <a:t>-three by 1937, and it has further increased since then. </a:t>
            </a:r>
            <a:endParaRPr lang="en-US" dirty="0" smtClean="0"/>
          </a:p>
          <a:p>
            <a:r>
              <a:rPr lang="en-US" dirty="0" smtClean="0"/>
              <a:t>Each </a:t>
            </a:r>
            <a:r>
              <a:rPr lang="en-US" dirty="0" smtClean="0"/>
              <a:t>‘new’ country wanted its own language, and language became a basic expression of nationalistic </a:t>
            </a:r>
            <a:r>
              <a:rPr lang="en-US" dirty="0" smtClean="0"/>
              <a:t>feeling</a:t>
            </a:r>
          </a:p>
          <a:p>
            <a:r>
              <a:rPr lang="en-US" dirty="0" smtClean="0"/>
              <a:t> Consequently, governments have had to plan to develop or promote certain languages and sometimes to hinder or demote others, and a demand for ‘language rights’ is often one of the </a:t>
            </a:r>
            <a:r>
              <a:rPr lang="en-US" dirty="0" err="1" smtClean="0"/>
              <a:t>ﬁrst</a:t>
            </a:r>
            <a:r>
              <a:rPr lang="en-US" dirty="0" smtClean="0"/>
              <a:t> demands made by a discontented minority almost anywhere in the world.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Steps needed for language planning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Language planning is an attempt to interfere deliberately with a language or one of its varieties: it is human intervention into natural processes of language change, diffusion, and erosion. </a:t>
            </a:r>
            <a:endParaRPr lang="en-US" dirty="0" smtClean="0"/>
          </a:p>
          <a:p>
            <a:r>
              <a:rPr lang="en-US" dirty="0" smtClean="0"/>
              <a:t>That </a:t>
            </a:r>
            <a:r>
              <a:rPr lang="en-US" dirty="0" smtClean="0"/>
              <a:t>attempt may focus on either </a:t>
            </a:r>
            <a:endParaRPr lang="en-US" dirty="0" smtClean="0"/>
          </a:p>
          <a:p>
            <a:pPr lvl="1"/>
            <a:r>
              <a:rPr lang="en-US" dirty="0" smtClean="0"/>
              <a:t>Its </a:t>
            </a:r>
            <a:r>
              <a:rPr lang="en-US" dirty="0" smtClean="0"/>
              <a:t>status with regard to some other language or variety </a:t>
            </a:r>
            <a:endParaRPr lang="en-US" dirty="0" smtClean="0"/>
          </a:p>
          <a:p>
            <a:pPr lvl="1"/>
            <a:r>
              <a:rPr lang="en-US" dirty="0" smtClean="0"/>
              <a:t>Or its </a:t>
            </a:r>
            <a:r>
              <a:rPr lang="en-US" dirty="0" smtClean="0"/>
              <a:t>internal condition with a view to changing that condition</a:t>
            </a:r>
            <a:r>
              <a:rPr lang="en-US" dirty="0" smtClean="0"/>
              <a:t>, </a:t>
            </a:r>
            <a:r>
              <a:rPr lang="en-US" dirty="0" smtClean="0"/>
              <a:t>or on both of these since they are not mutually exclusive</a:t>
            </a:r>
            <a:r>
              <a:rPr lang="en-US" dirty="0" smtClean="0"/>
              <a:t>. </a:t>
            </a:r>
            <a:endParaRPr lang="en-US" dirty="0" smtClean="0"/>
          </a:p>
          <a:p>
            <a:pPr lvl="1">
              <a:buNone/>
            </a:pPr>
            <a:r>
              <a:rPr lang="en-US" dirty="0" smtClean="0"/>
              <a:t>The </a:t>
            </a:r>
            <a:r>
              <a:rPr lang="en-US" dirty="0" err="1" smtClean="0"/>
              <a:t>ﬁrst</a:t>
            </a:r>
            <a:r>
              <a:rPr lang="en-US" dirty="0" smtClean="0"/>
              <a:t> focus results in status planning; the second results in corpus planning.</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7467600" cy="5745163"/>
          </a:xfrm>
        </p:spPr>
        <p:txBody>
          <a:bodyPr>
            <a:normAutofit fontScale="92500" lnSpcReduction="20000"/>
          </a:bodyPr>
          <a:lstStyle/>
          <a:p>
            <a:r>
              <a:rPr lang="en-US" dirty="0" smtClean="0"/>
              <a:t>Status Planning</a:t>
            </a:r>
          </a:p>
          <a:p>
            <a:pPr>
              <a:buNone/>
            </a:pPr>
            <a:r>
              <a:rPr lang="en-US" dirty="0" smtClean="0"/>
              <a:t>Status planning changes the function of a language or a variety of a language and the rights of those who use it. For example, when speakers of a minority language are denied the use of that language in educating their children, their language has no status. Alternatively, when a government declares that henceforth two languages rather than one of these alone will be </a:t>
            </a:r>
            <a:r>
              <a:rPr lang="en-US" dirty="0" smtClean="0"/>
              <a:t>officially </a:t>
            </a:r>
            <a:r>
              <a:rPr lang="en-US" dirty="0" smtClean="0"/>
              <a:t>recognized in all functions, the newly recognized one has gained status. Status itself is a relative concept; it may also be improved or reduced by degrees, and usually is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7467600" cy="5821363"/>
          </a:xfrm>
        </p:spPr>
        <p:txBody>
          <a:bodyPr>
            <a:normAutofit fontScale="92500" lnSpcReduction="20000"/>
          </a:bodyPr>
          <a:lstStyle/>
          <a:p>
            <a:r>
              <a:rPr lang="en-US" dirty="0" smtClean="0"/>
              <a:t>Corpus </a:t>
            </a:r>
            <a:r>
              <a:rPr lang="en-US" dirty="0" smtClean="0"/>
              <a:t>planning </a:t>
            </a:r>
          </a:p>
          <a:p>
            <a:pPr>
              <a:buNone/>
            </a:pPr>
            <a:r>
              <a:rPr lang="en-US" dirty="0" smtClean="0"/>
              <a:t>It seeks </a:t>
            </a:r>
            <a:r>
              <a:rPr lang="en-US" dirty="0" smtClean="0"/>
              <a:t>to develop a variety of a language or a language, usually to standardize it, that is, to provide it with the means for serving every possible language function in society. Consequently, corpus planning may involve such matters as the development of an orthography, new sources of vocabulary, dictionaries, and a literature, together with the deliberate cultivation of new uses so that the language may extend its use into such areas as government, education, and trade. Corpus planning has been particularly important in countries like Indonesia, Israel, Finland, India, Pakistan, and Papua New Guinea</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81000"/>
            <a:ext cx="7467600" cy="5745163"/>
          </a:xfrm>
        </p:spPr>
        <p:txBody>
          <a:bodyPr>
            <a:normAutofit lnSpcReduction="10000"/>
          </a:bodyPr>
          <a:lstStyle/>
          <a:p>
            <a:r>
              <a:rPr lang="en-US" dirty="0" smtClean="0"/>
              <a:t>Acquisition Planning</a:t>
            </a:r>
          </a:p>
          <a:p>
            <a:pPr>
              <a:buNone/>
            </a:pPr>
            <a:r>
              <a:rPr lang="en-US" dirty="0" smtClean="0"/>
              <a:t>The </a:t>
            </a:r>
            <a:r>
              <a:rPr lang="en-US" dirty="0" smtClean="0"/>
              <a:t>third one is known as acquisition planning, the third type given by Cooper, discusses the teaching of language. </a:t>
            </a:r>
            <a:endParaRPr lang="en-US" dirty="0" smtClean="0"/>
          </a:p>
          <a:p>
            <a:pPr>
              <a:buNone/>
            </a:pPr>
            <a:r>
              <a:rPr lang="en-US" dirty="0" smtClean="0"/>
              <a:t>This</a:t>
            </a:r>
            <a:r>
              <a:rPr lang="en-US" dirty="0" smtClean="0"/>
              <a:t> too ‘refers to </a:t>
            </a:r>
            <a:r>
              <a:rPr lang="en-US" dirty="0" smtClean="0"/>
              <a:t>organized efforts </a:t>
            </a:r>
            <a:r>
              <a:rPr lang="en-US" dirty="0" smtClean="0"/>
              <a:t>to promote the learning or relearning of a language’</a:t>
            </a:r>
          </a:p>
          <a:p>
            <a:pPr>
              <a:buNone/>
            </a:pPr>
            <a:r>
              <a:rPr lang="en-US" dirty="0" smtClean="0"/>
              <a:t>It </a:t>
            </a:r>
            <a:r>
              <a:rPr lang="en-US" dirty="0" smtClean="0"/>
              <a:t>is </a:t>
            </a:r>
            <a:r>
              <a:rPr lang="en-US" dirty="0" smtClean="0"/>
              <a:t>considered </a:t>
            </a:r>
            <a:r>
              <a:rPr lang="en-US" dirty="0" smtClean="0"/>
              <a:t>the ‘sub-category’ of status </a:t>
            </a:r>
            <a:r>
              <a:rPr lang="en-US" dirty="0" smtClean="0"/>
              <a:t>planning and </a:t>
            </a:r>
            <a:r>
              <a:rPr lang="en-US" dirty="0" smtClean="0"/>
              <a:t>it promotes the use </a:t>
            </a:r>
            <a:r>
              <a:rPr lang="en-US" dirty="0" smtClean="0"/>
              <a:t>of language </a:t>
            </a:r>
            <a:r>
              <a:rPr lang="en-US" dirty="0" smtClean="0"/>
              <a:t>in media, education and research by the help of status planning.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involved in LP</a:t>
            </a:r>
            <a:endParaRPr lang="en-US" dirty="0"/>
          </a:p>
        </p:txBody>
      </p:sp>
      <p:sp>
        <p:nvSpPr>
          <p:cNvPr id="3" name="Content Placeholder 2"/>
          <p:cNvSpPr>
            <a:spLocks noGrp="1"/>
          </p:cNvSpPr>
          <p:nvPr>
            <p:ph idx="1"/>
          </p:nvPr>
        </p:nvSpPr>
        <p:spPr>
          <a:xfrm>
            <a:off x="457200" y="1143000"/>
            <a:ext cx="7467600" cy="4983163"/>
          </a:xfrm>
        </p:spPr>
        <p:txBody>
          <a:bodyPr/>
          <a:lstStyle/>
          <a:p>
            <a:r>
              <a:rPr lang="en-US" dirty="0" smtClean="0"/>
              <a:t>Macro Level: Government </a:t>
            </a:r>
          </a:p>
          <a:p>
            <a:r>
              <a:rPr lang="en-US" dirty="0" smtClean="0"/>
              <a:t>Micro Level: Institutions, libraries, etc</a:t>
            </a:r>
          </a:p>
          <a:p>
            <a:pPr>
              <a:buNone/>
            </a:pPr>
            <a:endParaRPr lang="en-US" dirty="0"/>
          </a:p>
        </p:txBody>
      </p:sp>
      <p:graphicFrame>
        <p:nvGraphicFramePr>
          <p:cNvPr id="4" name="Diagram 3"/>
          <p:cNvGraphicFramePr/>
          <p:nvPr/>
        </p:nvGraphicFramePr>
        <p:xfrm>
          <a:off x="1066800" y="2362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791200" y="3581400"/>
            <a:ext cx="1219200" cy="923330"/>
          </a:xfrm>
          <a:prstGeom prst="rect">
            <a:avLst/>
          </a:prstGeom>
          <a:noFill/>
        </p:spPr>
        <p:txBody>
          <a:bodyPr wrap="square" rtlCol="0">
            <a:spAutoFit/>
          </a:bodyPr>
          <a:lstStyle/>
          <a:p>
            <a:r>
              <a:rPr lang="en-US" dirty="0" smtClean="0">
                <a:solidFill>
                  <a:srgbClr val="FF0000"/>
                </a:solidFill>
              </a:rPr>
              <a:t>Government agencies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81000"/>
            <a:ext cx="7467600" cy="5745163"/>
          </a:xfrm>
        </p:spPr>
        <p:txBody>
          <a:bodyPr>
            <a:normAutofit lnSpcReduction="10000"/>
          </a:bodyPr>
          <a:lstStyle/>
          <a:p>
            <a:r>
              <a:rPr lang="en-US" dirty="0" smtClean="0"/>
              <a:t>Some Issues</a:t>
            </a:r>
          </a:p>
          <a:p>
            <a:r>
              <a:rPr lang="en-US" dirty="0" smtClean="0"/>
              <a:t>Planning </a:t>
            </a:r>
            <a:r>
              <a:rPr lang="en-US" dirty="0" smtClean="0"/>
              <a:t>decisions will obviously play a very large role in determining what happens to any minority language or languages in a </a:t>
            </a:r>
            <a:r>
              <a:rPr lang="en-US" dirty="0" smtClean="0"/>
              <a:t>country</a:t>
            </a:r>
          </a:p>
          <a:p>
            <a:r>
              <a:rPr lang="en-US" dirty="0" smtClean="0"/>
              <a:t>They </a:t>
            </a:r>
            <a:r>
              <a:rPr lang="en-US" dirty="0" smtClean="0"/>
              <a:t>can result in deliberate attempts to eradicate such a language, as with Franco’s attempt to eliminate Basque from Spain by banning that language from public life. </a:t>
            </a:r>
            <a:endParaRPr lang="en-US" dirty="0" smtClean="0"/>
          </a:p>
          <a:p>
            <a:r>
              <a:rPr lang="en-US" dirty="0" err="1" smtClean="0"/>
              <a:t>Ofﬁcial</a:t>
            </a:r>
            <a:r>
              <a:rPr lang="en-US" dirty="0" smtClean="0"/>
              <a:t> </a:t>
            </a:r>
            <a:r>
              <a:rPr lang="en-US" dirty="0" smtClean="0"/>
              <a:t>neglect may result in letting minority languages die by simply not doing anything to keep them alive.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11111</TotalTime>
  <Words>2718</Words>
  <Application>Microsoft Office PowerPoint</Application>
  <PresentationFormat>On-screen Show (4:3)</PresentationFormat>
  <Paragraphs>94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Technic</vt:lpstr>
      <vt:lpstr>Sociolinguistics ELING (620)</vt:lpstr>
      <vt:lpstr>Language Planning</vt:lpstr>
      <vt:lpstr>Slide 3</vt:lpstr>
      <vt:lpstr>Steps needed for language planning </vt:lpstr>
      <vt:lpstr>Slide 5</vt:lpstr>
      <vt:lpstr>Slide 6</vt:lpstr>
      <vt:lpstr>Slide 7</vt:lpstr>
      <vt:lpstr>Elements involved in LP</vt:lpstr>
      <vt:lpstr>Slide 9</vt:lpstr>
      <vt:lpstr>Slide 10</vt:lpstr>
      <vt:lpstr>Slide 11</vt:lpstr>
      <vt:lpstr>Language Policy</vt:lpstr>
      <vt:lpstr>Language Planning And Language Policy In Pakistan</vt:lpstr>
      <vt:lpstr>Slide 14</vt:lpstr>
      <vt:lpstr>Slide 15</vt:lpstr>
      <vt:lpstr>Education Policies of Pakistan</vt:lpstr>
      <vt:lpstr>Slide 17</vt:lpstr>
      <vt:lpstr>Slide 18</vt:lpstr>
      <vt:lpstr>Slide 19</vt:lpstr>
      <vt:lpstr>Slide 20</vt:lpstr>
      <vt:lpstr>Primary Level</vt:lpstr>
      <vt:lpstr>Secondary Level</vt:lpstr>
      <vt:lpstr>Tertiary Level</vt:lpstr>
      <vt:lpstr>Conclusion</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dc:title>
  <dc:creator>Sadia</dc:creator>
  <cp:lastModifiedBy>Sadia</cp:lastModifiedBy>
  <cp:revision>1</cp:revision>
  <dcterms:created xsi:type="dcterms:W3CDTF">2020-09-02T07:20:23Z</dcterms:created>
  <dcterms:modified xsi:type="dcterms:W3CDTF">2020-09-10T00:31:35Z</dcterms:modified>
</cp:coreProperties>
</file>