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9" r:id="rId33"/>
    <p:sldId id="290" r:id="rId34"/>
    <p:sldId id="291" r:id="rId35"/>
    <p:sldId id="292" r:id="rId36"/>
    <p:sldId id="293" r:id="rId37"/>
    <p:sldId id="295"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56413A-F7CA-4A81-AEE6-4CF21CB473B5}" type="datetimeFigureOut">
              <a:rPr lang="en-US" smtClean="0"/>
              <a:t>5/30/2020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D967EA3-2231-49A2-BB4C-5688B12B757F}" type="slidenum">
              <a:rPr lang="en-US" smtClean="0"/>
              <a:t>‹#›</a:t>
            </a:fld>
            <a:endParaRPr lang="en-US"/>
          </a:p>
        </p:txBody>
      </p:sp>
    </p:spTree>
    <p:extLst>
      <p:ext uri="{BB962C8B-B14F-4D97-AF65-F5344CB8AC3E}">
        <p14:creationId xmlns:p14="http://schemas.microsoft.com/office/powerpoint/2010/main" val="10310250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a:noFill/>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816B87B1-943D-4E6F-9915-2A95A47CAF51}" type="slidenum">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579" name="Rectangle 2"/>
          <p:cNvSpPr>
            <a:spLocks noGrp="1" noRot="1" noChangeAspect="1" noChangeArrowheads="1" noTextEdit="1"/>
          </p:cNvSpPr>
          <p:nvPr>
            <p:ph type="sldImg"/>
          </p:nvPr>
        </p:nvSpPr>
        <p:spPr>
          <a:ln/>
        </p:spPr>
      </p:sp>
      <p:sp>
        <p:nvSpPr>
          <p:cNvPr id="24580" name="Rectangle 3"/>
          <p:cNvSpPr>
            <a:spLocks noGrp="1" noChangeArrowheads="1"/>
          </p:cNvSpPr>
          <p:nvPr>
            <p:ph type="body" idx="1"/>
          </p:nvPr>
        </p:nvSpPr>
        <p:spPr>
          <a:noFill/>
          <a:ln/>
        </p:spPr>
        <p:txBody>
          <a:bodyPr/>
          <a:lstStyle/>
          <a:p>
            <a:endParaRPr lang="en-US" smtClean="0"/>
          </a:p>
        </p:txBody>
      </p:sp>
    </p:spTree>
    <p:extLst>
      <p:ext uri="{BB962C8B-B14F-4D97-AF65-F5344CB8AC3E}">
        <p14:creationId xmlns:p14="http://schemas.microsoft.com/office/powerpoint/2010/main" val="16468923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5349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a:ea typeface="+mn-ea"/>
              <a:cs typeface="+mn-cs"/>
            </a:endParaRPr>
          </a:p>
        </p:txBody>
      </p:sp>
      <p:sp>
        <p:nvSpPr>
          <p:cNvPr id="29" name="Title 28"/>
          <p:cNvSpPr>
            <a:spLocks noGrp="1"/>
          </p:cNvSpPr>
          <p:nvPr>
            <p:ph type="ctrTitle"/>
          </p:nvPr>
        </p:nvSpPr>
        <p:spPr>
          <a:xfrm>
            <a:off x="508000" y="4853412"/>
            <a:ext cx="11277600" cy="1222375"/>
          </a:xfrm>
        </p:spPr>
        <p:txBody>
          <a:bodyPr anchor="t"/>
          <a:lstStyle/>
          <a:p>
            <a:r>
              <a:rPr kumimoji="0" lang="en-US" smtClean="0"/>
              <a:t>Click to edit Master title style</a:t>
            </a:r>
            <a:endParaRPr kumimoji="0" lang="en-US"/>
          </a:p>
        </p:txBody>
      </p:sp>
      <p:sp>
        <p:nvSpPr>
          <p:cNvPr id="9" name="Subtitle 8"/>
          <p:cNvSpPr>
            <a:spLocks noGrp="1"/>
          </p:cNvSpPr>
          <p:nvPr>
            <p:ph type="subTitle" idx="1"/>
          </p:nvPr>
        </p:nvSpPr>
        <p:spPr>
          <a:xfrm>
            <a:off x="508000" y="3886200"/>
            <a:ext cx="112776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16" name="Date Placeholder 15"/>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2" name="Footer Placeholder 1"/>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5" name="Slide Number Placeholder 14"/>
          <p:cNvSpPr>
            <a:spLocks noGrp="1"/>
          </p:cNvSpPr>
          <p:nvPr>
            <p:ph type="sldNum" sz="quarter" idx="12"/>
          </p:nvPr>
        </p:nvSpPr>
        <p:spPr>
          <a:xfrm>
            <a:off x="10972800" y="6473952"/>
            <a:ext cx="1011936" cy="24688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3353909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35936656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44000" y="549277"/>
            <a:ext cx="2438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549277"/>
            <a:ext cx="8331200" cy="5851525"/>
          </a:xfrm>
        </p:spPr>
        <p:txBody>
          <a:bodyPr vert="eaVert"/>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19079696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2" name="Title 21"/>
          <p:cNvSpPr>
            <a:spLocks noGrp="1"/>
          </p:cNvSpPr>
          <p:nvPr>
            <p:ph type="title"/>
          </p:nvPr>
        </p:nvSpPr>
        <p:spPr/>
        <p:txBody>
          <a:bodyPr/>
          <a:lstStyle/>
          <a:p>
            <a:r>
              <a:rPr kumimoji="0" lang="en-US" smtClean="0"/>
              <a:t>Click to edit Master title style</a:t>
            </a:r>
            <a:endParaRPr kumimoji="0" lang="en-US"/>
          </a:p>
        </p:txBody>
      </p:sp>
      <p:sp>
        <p:nvSpPr>
          <p:cNvPr id="27" name="Content Placeholder 26"/>
          <p:cNvSpPr>
            <a:spLocks noGrp="1"/>
          </p:cNvSpPr>
          <p:nvPr>
            <p:ph idx="1"/>
          </p:nvPr>
        </p:nvSpPr>
        <p:spPr/>
        <p:txBody>
          <a:body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9" name="Footer Placeholder 18"/>
          <p:cNvSpPr>
            <a:spLocks noGrp="1"/>
          </p:cNvSpPr>
          <p:nvPr>
            <p:ph type="ftr" sz="quarter" idx="11"/>
          </p:nvPr>
        </p:nvSpPr>
        <p:spPr>
          <a:xfrm>
            <a:off x="4775200" y="76201"/>
            <a:ext cx="3860800" cy="2889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6" name="Slide Number Placeholder 15"/>
          <p:cNvSpPr>
            <a:spLocks noGrp="1"/>
          </p:cNvSpPr>
          <p:nvPr>
            <p:ph type="sldNum" sz="quarter" idx="12"/>
          </p:nvPr>
        </p:nvSpPr>
        <p:spPr>
          <a:xfrm>
            <a:off x="10972800" y="6473952"/>
            <a:ext cx="1011936" cy="24688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11093712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3444903"/>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Franklin Gothic Book"/>
              <a:ea typeface="+mn-ea"/>
              <a:cs typeface="+mn-cs"/>
            </a:endParaRPr>
          </a:p>
        </p:txBody>
      </p:sp>
      <p:sp>
        <p:nvSpPr>
          <p:cNvPr id="6" name="Text Placeholder 5"/>
          <p:cNvSpPr>
            <a:spLocks noGrp="1"/>
          </p:cNvSpPr>
          <p:nvPr>
            <p:ph type="body" idx="1"/>
          </p:nvPr>
        </p:nvSpPr>
        <p:spPr>
          <a:xfrm>
            <a:off x="508000" y="1676400"/>
            <a:ext cx="112776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Edit Master text styles</a:t>
            </a:r>
          </a:p>
        </p:txBody>
      </p:sp>
      <p:sp>
        <p:nvSpPr>
          <p:cNvPr id="19" name="Date Placeholder 18"/>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1" name="Footer Placeholder 10"/>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6" name="Slide Number Placeholder 1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8" name="Title 7"/>
          <p:cNvSpPr>
            <a:spLocks noGrp="1"/>
          </p:cNvSpPr>
          <p:nvPr>
            <p:ph type="title"/>
          </p:nvPr>
        </p:nvSpPr>
        <p:spPr>
          <a:xfrm>
            <a:off x="240633" y="2947086"/>
            <a:ext cx="11582400" cy="1184825"/>
          </a:xfrm>
        </p:spPr>
        <p:txBody>
          <a:bodyPr rtlCol="0" anchor="t"/>
          <a:lstStyle>
            <a:lvl1pPr algn="r">
              <a:defRPr/>
            </a:lvl1pPr>
          </a:lstStyle>
          <a:p>
            <a:r>
              <a:rPr kumimoji="0" lang="en-US" smtClean="0"/>
              <a:t>Click to edit Master title style</a:t>
            </a:r>
            <a:endParaRPr kumimoji="0" lang="en-US"/>
          </a:p>
        </p:txBody>
      </p:sp>
    </p:spTree>
    <p:extLst>
      <p:ext uri="{BB962C8B-B14F-4D97-AF65-F5344CB8AC3E}">
        <p14:creationId xmlns:p14="http://schemas.microsoft.com/office/powerpoint/2010/main" val="2545409248"/>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0" name="Title 19"/>
          <p:cNvSpPr>
            <a:spLocks noGrp="1"/>
          </p:cNvSpPr>
          <p:nvPr>
            <p:ph type="title"/>
          </p:nvPr>
        </p:nvSpPr>
        <p:spPr>
          <a:xfrm>
            <a:off x="402336" y="457200"/>
            <a:ext cx="11582400" cy="841248"/>
          </a:xfrm>
        </p:spPr>
        <p:txBody>
          <a:bodyPr/>
          <a:lstStyle/>
          <a:p>
            <a:r>
              <a:rPr kumimoji="0" lang="en-US" smtClean="0"/>
              <a:t>Click to edit Master title style</a:t>
            </a:r>
            <a:endParaRPr kumimoji="0" lang="en-US"/>
          </a:p>
        </p:txBody>
      </p:sp>
      <p:sp>
        <p:nvSpPr>
          <p:cNvPr id="14" name="Content Placeholder 13"/>
          <p:cNvSpPr>
            <a:spLocks noGrp="1"/>
          </p:cNvSpPr>
          <p:nvPr>
            <p:ph sz="half" idx="1"/>
          </p:nvPr>
        </p:nvSpPr>
        <p:spPr>
          <a:xfrm>
            <a:off x="406400" y="1600200"/>
            <a:ext cx="5588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2"/>
          </p:nvPr>
        </p:nvSpPr>
        <p:spPr>
          <a:xfrm>
            <a:off x="6197600" y="1600200"/>
            <a:ext cx="57912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0" name="Footer Placeholder 9"/>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31" name="Slide Number Placeholder 30"/>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3530479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9" name="Title 28"/>
          <p:cNvSpPr>
            <a:spLocks noGrp="1"/>
          </p:cNvSpPr>
          <p:nvPr>
            <p:ph type="title"/>
          </p:nvPr>
        </p:nvSpPr>
        <p:spPr>
          <a:xfrm>
            <a:off x="406400" y="5410200"/>
            <a:ext cx="11480800" cy="882650"/>
          </a:xfrm>
        </p:spPr>
        <p:txBody>
          <a:bodyPr anchor="ctr"/>
          <a:lstStyle>
            <a:lvl1pPr>
              <a:defRPr/>
            </a:lvl1pPr>
          </a:lstStyle>
          <a:p>
            <a:r>
              <a:rPr kumimoji="0" lang="en-US" smtClean="0"/>
              <a:t>Click to edit Master title style</a:t>
            </a:r>
            <a:endParaRPr kumimoji="0" lang="en-US"/>
          </a:p>
        </p:txBody>
      </p:sp>
      <p:sp>
        <p:nvSpPr>
          <p:cNvPr id="13" name="Text Placeholder 12"/>
          <p:cNvSpPr>
            <a:spLocks noGrp="1"/>
          </p:cNvSpPr>
          <p:nvPr>
            <p:ph type="body" idx="1"/>
          </p:nvPr>
        </p:nvSpPr>
        <p:spPr>
          <a:xfrm>
            <a:off x="375259" y="666750"/>
            <a:ext cx="57207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25" name="Text Placeholder 24"/>
          <p:cNvSpPr>
            <a:spLocks noGrp="1"/>
          </p:cNvSpPr>
          <p:nvPr>
            <p:ph type="body" sz="half" idx="3"/>
          </p:nvPr>
        </p:nvSpPr>
        <p:spPr>
          <a:xfrm>
            <a:off x="6193367" y="666750"/>
            <a:ext cx="5722988"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Edit Master text styles</a:t>
            </a:r>
          </a:p>
        </p:txBody>
      </p:sp>
      <p:sp>
        <p:nvSpPr>
          <p:cNvPr id="4" name="Content Placeholder 3"/>
          <p:cNvSpPr>
            <a:spLocks noGrp="1"/>
          </p:cNvSpPr>
          <p:nvPr>
            <p:ph sz="quarter" idx="2"/>
          </p:nvPr>
        </p:nvSpPr>
        <p:spPr>
          <a:xfrm>
            <a:off x="375259" y="1316038"/>
            <a:ext cx="5720741"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8" name="Content Placeholder 27"/>
          <p:cNvSpPr>
            <a:spLocks noGrp="1"/>
          </p:cNvSpPr>
          <p:nvPr>
            <p:ph sz="quarter" idx="4"/>
          </p:nvPr>
        </p:nvSpPr>
        <p:spPr>
          <a:xfrm>
            <a:off x="6198307" y="1316038"/>
            <a:ext cx="5718048"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6" name="Footer Placeholder 5"/>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7" name="Slide Number Placeholder 6"/>
          <p:cNvSpPr>
            <a:spLocks noGrp="1"/>
          </p:cNvSpPr>
          <p:nvPr>
            <p:ph type="sldNum" sz="quarter" idx="12"/>
          </p:nvPr>
        </p:nvSpPr>
        <p:spPr>
          <a:xfrm>
            <a:off x="10972800" y="6477000"/>
            <a:ext cx="1016000" cy="246888"/>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1" name="Straight Connector 10"/>
          <p:cNvSpPr>
            <a:spLocks noChangeShapeType="1"/>
          </p:cNvSpPr>
          <p:nvPr/>
        </p:nvSpPr>
        <p:spPr bwMode="auto">
          <a:xfrm>
            <a:off x="685800" y="6019801"/>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a:ea typeface="+mn-ea"/>
              <a:cs typeface="+mn-cs"/>
            </a:endParaRPr>
          </a:p>
        </p:txBody>
      </p:sp>
    </p:spTree>
    <p:extLst>
      <p:ext uri="{BB962C8B-B14F-4D97-AF65-F5344CB8AC3E}">
        <p14:creationId xmlns:p14="http://schemas.microsoft.com/office/powerpoint/2010/main" val="3921777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0" name="Title 29"/>
          <p:cNvSpPr>
            <a:spLocks noGrp="1"/>
          </p:cNvSpPr>
          <p:nvPr>
            <p:ph type="title"/>
          </p:nvPr>
        </p:nvSpPr>
        <p:spPr>
          <a:xfrm>
            <a:off x="402336" y="457200"/>
            <a:ext cx="11582400" cy="841248"/>
          </a:xfrm>
        </p:spPr>
        <p:txBody>
          <a:body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21" name="Footer Placeholder 20"/>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23609429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24" name="Footer Placeholder 23"/>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38026537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Straight Connector 7"/>
          <p:cNvSpPr>
            <a:spLocks noChangeShapeType="1"/>
          </p:cNvSpPr>
          <p:nvPr/>
        </p:nvSpPr>
        <p:spPr bwMode="auto">
          <a:xfrm>
            <a:off x="685800" y="5849118"/>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a:ea typeface="+mn-ea"/>
              <a:cs typeface="+mn-cs"/>
            </a:endParaRPr>
          </a:p>
        </p:txBody>
      </p:sp>
      <p:sp>
        <p:nvSpPr>
          <p:cNvPr id="12" name="Title 11"/>
          <p:cNvSpPr>
            <a:spLocks noGrp="1"/>
          </p:cNvSpPr>
          <p:nvPr>
            <p:ph type="title"/>
          </p:nvPr>
        </p:nvSpPr>
        <p:spPr>
          <a:xfrm>
            <a:off x="609600" y="5486400"/>
            <a:ext cx="11277600" cy="520700"/>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idx="2"/>
          </p:nvPr>
        </p:nvSpPr>
        <p:spPr>
          <a:xfrm>
            <a:off x="609601" y="609600"/>
            <a:ext cx="4011084"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Edit Master text styles</a:t>
            </a:r>
          </a:p>
        </p:txBody>
      </p:sp>
      <p:sp>
        <p:nvSpPr>
          <p:cNvPr id="14" name="Content Placeholder 13"/>
          <p:cNvSpPr>
            <a:spLocks noGrp="1"/>
          </p:cNvSpPr>
          <p:nvPr>
            <p:ph sz="half" idx="1"/>
          </p:nvPr>
        </p:nvSpPr>
        <p:spPr>
          <a:xfrm>
            <a:off x="4766733" y="609600"/>
            <a:ext cx="7120467"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Date Placeholder 2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29" name="Footer Placeholder 28"/>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Tree>
    <p:extLst>
      <p:ext uri="{BB962C8B-B14F-4D97-AF65-F5344CB8AC3E}">
        <p14:creationId xmlns:p14="http://schemas.microsoft.com/office/powerpoint/2010/main" val="27392995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3" name="Picture Placeholder 12"/>
          <p:cNvSpPr>
            <a:spLocks noGrp="1"/>
          </p:cNvSpPr>
          <p:nvPr>
            <p:ph type="pic" idx="1"/>
          </p:nvPr>
        </p:nvSpPr>
        <p:spPr>
          <a:xfrm>
            <a:off x="4673600" y="616634"/>
            <a:ext cx="67056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en-US" smtClean="0"/>
              <a:t>Click icon to add picture</a:t>
            </a:r>
            <a:endParaRPr kumimoji="0"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5" name="Footer Placeholder 4"/>
          <p:cNvSpPr>
            <a:spLocks noGrp="1"/>
          </p:cNvSpPr>
          <p:nvPr>
            <p:ph type="ftr" sz="quarter" idx="11"/>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31" name="Slide Number Placeholder 30"/>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7" name="Title 16"/>
          <p:cNvSpPr>
            <a:spLocks noGrp="1"/>
          </p:cNvSpPr>
          <p:nvPr>
            <p:ph type="title"/>
          </p:nvPr>
        </p:nvSpPr>
        <p:spPr>
          <a:xfrm>
            <a:off x="508000" y="4993760"/>
            <a:ext cx="7823200" cy="522288"/>
          </a:xfrm>
        </p:spPr>
        <p:txBody>
          <a:bodyPr anchor="ctr"/>
          <a:lstStyle>
            <a:lvl1pPr algn="l">
              <a:buNone/>
              <a:defRPr sz="2000" b="1"/>
            </a:lvl1pPr>
          </a:lstStyle>
          <a:p>
            <a:r>
              <a:rPr kumimoji="0" lang="en-US" smtClean="0"/>
              <a:t>Click to edit Master title style</a:t>
            </a:r>
            <a:endParaRPr kumimoji="0" lang="en-US"/>
          </a:p>
        </p:txBody>
      </p:sp>
      <p:sp>
        <p:nvSpPr>
          <p:cNvPr id="26" name="Text Placeholder 25"/>
          <p:cNvSpPr>
            <a:spLocks noGrp="1"/>
          </p:cNvSpPr>
          <p:nvPr>
            <p:ph type="body" sz="half" idx="2"/>
          </p:nvPr>
        </p:nvSpPr>
        <p:spPr>
          <a:xfrm>
            <a:off x="508000" y="5533218"/>
            <a:ext cx="78232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en-US" smtClean="0"/>
              <a:t>Edit Master text styles</a:t>
            </a:r>
          </a:p>
        </p:txBody>
      </p:sp>
    </p:spTree>
    <p:extLst>
      <p:ext uri="{BB962C8B-B14F-4D97-AF65-F5344CB8AC3E}">
        <p14:creationId xmlns:p14="http://schemas.microsoft.com/office/powerpoint/2010/main" val="3377136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a:ea typeface="+mn-ea"/>
              <a:cs typeface="+mn-cs"/>
            </a:endParaRPr>
          </a:p>
        </p:txBody>
      </p:sp>
      <p:sp>
        <p:nvSpPr>
          <p:cNvPr id="8" name="Text Placeholder 7"/>
          <p:cNvSpPr>
            <a:spLocks noGrp="1"/>
          </p:cNvSpPr>
          <p:nvPr>
            <p:ph type="body" idx="1"/>
          </p:nvPr>
        </p:nvSpPr>
        <p:spPr>
          <a:xfrm>
            <a:off x="406400" y="1554163"/>
            <a:ext cx="11582400" cy="4525963"/>
          </a:xfrm>
          <a:prstGeom prst="rect">
            <a:avLst/>
          </a:prstGeom>
        </p:spPr>
        <p:txBody>
          <a:bodyPr vert="horz">
            <a:normAutofit/>
          </a:bodyPr>
          <a:lstStyle/>
          <a:p>
            <a:pPr lvl="0" eaLnBrk="1" latinLnBrk="0" hangingPunct="1"/>
            <a:r>
              <a:rPr kumimoji="0" lang="en-US" smtClean="0"/>
              <a:t>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1" name="Date Placeholder 10"/>
          <p:cNvSpPr>
            <a:spLocks noGrp="1"/>
          </p:cNvSpPr>
          <p:nvPr>
            <p:ph type="dt" sz="half" idx="2"/>
          </p:nvPr>
        </p:nvSpPr>
        <p:spPr>
          <a:xfrm>
            <a:off x="8636000" y="76201"/>
            <a:ext cx="3352800" cy="288925"/>
          </a:xfrm>
          <a:prstGeom prst="rect">
            <a:avLst/>
          </a:prstGeom>
        </p:spPr>
        <p:txBody>
          <a:bodyPr vert="horz"/>
          <a:lstStyle>
            <a:lvl1pPr algn="l" eaLnBrk="1" latinLnBrk="0" hangingPunct="1">
              <a:defRPr kumimoji="0" sz="1200">
                <a:solidFill>
                  <a:schemeClr val="accent1">
                    <a:shade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94F92969-CF91-4A25-A93D-BD201ED38A50}" type="datetimeFigureOut">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5/30/2020</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28" name="Footer Placeholder 27"/>
          <p:cNvSpPr>
            <a:spLocks noGrp="1"/>
          </p:cNvSpPr>
          <p:nvPr>
            <p:ph type="ftr" sz="quarter" idx="3"/>
          </p:nvPr>
        </p:nvSpPr>
        <p:spPr>
          <a:xfrm>
            <a:off x="4165600" y="76201"/>
            <a:ext cx="4470400" cy="288925"/>
          </a:xfrm>
          <a:prstGeom prst="rect">
            <a:avLst/>
          </a:prstGeom>
        </p:spPr>
        <p:txBody>
          <a:bodyPr vert="horz"/>
          <a:lstStyle>
            <a:lvl1pPr algn="r" eaLnBrk="1" latinLnBrk="0" hangingPunct="1">
              <a:defRPr kumimoji="0" sz="1200">
                <a:solidFill>
                  <a:schemeClr val="accent1">
                    <a:shade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5" name="Slide Number Placeholder 4"/>
          <p:cNvSpPr>
            <a:spLocks noGrp="1"/>
          </p:cNvSpPr>
          <p:nvPr>
            <p:ph type="sldNum" sz="quarter" idx="4"/>
          </p:nvPr>
        </p:nvSpPr>
        <p:spPr>
          <a:xfrm>
            <a:off x="10972800" y="6477001"/>
            <a:ext cx="1016000" cy="244475"/>
          </a:xfrm>
          <a:prstGeom prst="rect">
            <a:avLst/>
          </a:prstGeom>
        </p:spPr>
        <p:txBody>
          <a:bodyPr vert="horz"/>
          <a:lstStyle>
            <a:lvl1pPr algn="r" eaLnBrk="1" latinLnBrk="0" hangingPunct="1">
              <a:defRPr kumimoji="0" sz="1200">
                <a:solidFill>
                  <a:schemeClr val="accent1">
                    <a:shade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E04DEDC3-CC40-4843-9B36-147BC11D36DF}" type="slidenum">
              <a:rPr kumimoji="0" lang="en-US" sz="1200" b="0" i="0" u="none" strike="noStrike" kern="1200" cap="none" spc="0" normalizeH="0" baseline="0" noProof="0" smtClean="0">
                <a:ln>
                  <a:noFill/>
                </a:ln>
                <a:solidFill>
                  <a:srgbClr val="F0A22E">
                    <a:shade val="75000"/>
                  </a:srgbClr>
                </a:solidFill>
                <a:effectLst/>
                <a:uLnTx/>
                <a:uFillTx/>
                <a:latin typeface="Franklin Gothic Book"/>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srgbClr val="F0A22E">
                  <a:shade val="75000"/>
                </a:srgbClr>
              </a:solidFill>
              <a:effectLst/>
              <a:uLnTx/>
              <a:uFillTx/>
              <a:latin typeface="Franklin Gothic Book"/>
              <a:ea typeface="+mn-ea"/>
              <a:cs typeface="+mn-cs"/>
            </a:endParaRPr>
          </a:p>
        </p:txBody>
      </p:sp>
      <p:sp>
        <p:nvSpPr>
          <p:cNvPr id="10" name="Title Placeholder 9"/>
          <p:cNvSpPr>
            <a:spLocks noGrp="1"/>
          </p:cNvSpPr>
          <p:nvPr>
            <p:ph type="title"/>
          </p:nvPr>
        </p:nvSpPr>
        <p:spPr>
          <a:xfrm>
            <a:off x="406400" y="457200"/>
            <a:ext cx="11582400" cy="838200"/>
          </a:xfrm>
          <a:prstGeom prst="rect">
            <a:avLst/>
          </a:prstGeom>
        </p:spPr>
        <p:txBody>
          <a:bodyPr vert="horz" anchor="ctr">
            <a:normAutofit/>
          </a:bodyPr>
          <a:lstStyle/>
          <a:p>
            <a:r>
              <a:rPr kumimoji="0" lang="en-US" smtClean="0"/>
              <a:t>Click to edit Master title style</a:t>
            </a:r>
            <a:endParaRPr kumimoji="0" lang="en-US"/>
          </a:p>
        </p:txBody>
      </p:sp>
      <p:sp>
        <p:nvSpPr>
          <p:cNvPr id="9" name="Straight Connector 8"/>
          <p:cNvSpPr>
            <a:spLocks noChangeShapeType="1"/>
          </p:cNvSpPr>
          <p:nvPr/>
        </p:nvSpPr>
        <p:spPr bwMode="auto">
          <a:xfrm>
            <a:off x="685800" y="1050899"/>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a:ea typeface="+mn-ea"/>
              <a:cs typeface="+mn-cs"/>
            </a:endParaRPr>
          </a:p>
        </p:txBody>
      </p:sp>
      <p:sp>
        <p:nvSpPr>
          <p:cNvPr id="12" name="Straight Connector 11"/>
          <p:cNvSpPr>
            <a:spLocks noChangeShapeType="1"/>
          </p:cNvSpPr>
          <p:nvPr/>
        </p:nvSpPr>
        <p:spPr bwMode="auto">
          <a:xfrm>
            <a:off x="685800" y="1057987"/>
            <a:ext cx="1150620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Franklin Gothic Book"/>
              <a:ea typeface="+mn-ea"/>
              <a:cs typeface="+mn-cs"/>
            </a:endParaRPr>
          </a:p>
        </p:txBody>
      </p:sp>
    </p:spTree>
    <p:extLst>
      <p:ext uri="{BB962C8B-B14F-4D97-AF65-F5344CB8AC3E}">
        <p14:creationId xmlns:p14="http://schemas.microsoft.com/office/powerpoint/2010/main" val="427590330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9.wmf"/><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ctrTitle"/>
          </p:nvPr>
        </p:nvSpPr>
        <p:spPr>
          <a:xfrm>
            <a:off x="2362200" y="3030583"/>
            <a:ext cx="6248400" cy="1685108"/>
          </a:xfrm>
        </p:spPr>
        <p:txBody>
          <a:bodyPr>
            <a:normAutofit/>
          </a:bodyPr>
          <a:lstStyle/>
          <a:p>
            <a:pPr algn="ctr" eaLnBrk="1" hangingPunct="1">
              <a:defRPr/>
            </a:pPr>
            <a:r>
              <a:rPr lang="en-US" b="0" dirty="0" smtClean="0"/>
              <a:t>	</a:t>
            </a:r>
            <a:r>
              <a:rPr lang="en-US" cap="none" dirty="0" smtClean="0"/>
              <a:t>Resource Person</a:t>
            </a:r>
            <a:br>
              <a:rPr lang="en-US" cap="none" dirty="0" smtClean="0"/>
            </a:br>
            <a:r>
              <a:rPr lang="en-US" cap="none" dirty="0" smtClean="0"/>
              <a:t>	Ms </a:t>
            </a:r>
            <a:r>
              <a:rPr lang="en-US" cap="none" dirty="0" err="1" smtClean="0"/>
              <a:t>Mahwish</a:t>
            </a:r>
            <a:r>
              <a:rPr lang="en-US" cap="none" dirty="0" smtClean="0"/>
              <a:t> </a:t>
            </a:r>
            <a:r>
              <a:rPr lang="en-US" cap="none" dirty="0" err="1" smtClean="0"/>
              <a:t>Talib</a:t>
            </a:r>
            <a:endParaRPr lang="en-US" b="0" dirty="0" smtClean="0"/>
          </a:p>
        </p:txBody>
      </p:sp>
      <p:sp>
        <p:nvSpPr>
          <p:cNvPr id="67587" name="Rectangle 3"/>
          <p:cNvSpPr>
            <a:spLocks noGrp="1" noChangeArrowheads="1"/>
          </p:cNvSpPr>
          <p:nvPr>
            <p:ph type="subTitle" idx="1"/>
          </p:nvPr>
        </p:nvSpPr>
        <p:spPr>
          <a:xfrm>
            <a:off x="2590800" y="533400"/>
            <a:ext cx="6400800" cy="2286000"/>
          </a:xfrm>
        </p:spPr>
        <p:txBody>
          <a:bodyPr>
            <a:normAutofit fontScale="92500" lnSpcReduction="10000"/>
          </a:bodyPr>
          <a:lstStyle/>
          <a:p>
            <a:pPr algn="ctr">
              <a:defRPr/>
            </a:pPr>
            <a:r>
              <a:rPr lang="en-US" sz="4800" b="1" dirty="0"/>
              <a:t>Introduction</a:t>
            </a:r>
            <a:r>
              <a:rPr lang="en-US" sz="4800" b="1" dirty="0">
                <a:solidFill>
                  <a:srgbClr val="008080"/>
                </a:solidFill>
              </a:rPr>
              <a:t> </a:t>
            </a:r>
            <a:r>
              <a:rPr lang="en-US" sz="4800" b="1" dirty="0"/>
              <a:t>to Sociology</a:t>
            </a:r>
          </a:p>
          <a:p>
            <a:pPr algn="ctr">
              <a:defRPr/>
            </a:pPr>
            <a:r>
              <a:rPr lang="en-US" sz="3500" b="1" dirty="0">
                <a:solidFill>
                  <a:srgbClr val="336699"/>
                </a:solidFill>
                <a:latin typeface="Arial" charset="0"/>
              </a:rPr>
              <a:t>Chapter 4</a:t>
            </a:r>
            <a:endParaRPr lang="en-US" sz="3500" b="1" dirty="0" smtClean="0">
              <a:solidFill>
                <a:srgbClr val="336699"/>
              </a:solidFill>
              <a:latin typeface="Arial" charset="0"/>
            </a:endParaRPr>
          </a:p>
          <a:p>
            <a:pPr algn="ctr">
              <a:defRPr/>
            </a:pPr>
            <a:r>
              <a:rPr lang="en-US" sz="3500" b="1" dirty="0" smtClean="0">
                <a:solidFill>
                  <a:srgbClr val="336699"/>
                </a:solidFill>
                <a:latin typeface="Arial" charset="0"/>
              </a:rPr>
              <a:t>Social Groups and Inter Group Dynamics</a:t>
            </a:r>
            <a:endParaRPr lang="en-US" sz="3500" b="1" dirty="0">
              <a:solidFill>
                <a:srgbClr val="336699"/>
              </a:solidFill>
              <a:latin typeface="Arial" charset="0"/>
            </a:endParaRPr>
          </a:p>
        </p:txBody>
      </p:sp>
      <p:sp>
        <p:nvSpPr>
          <p:cNvPr id="3076" name="Text Box 4"/>
          <p:cNvSpPr txBox="1">
            <a:spLocks noChangeArrowheads="1"/>
          </p:cNvSpPr>
          <p:nvPr/>
        </p:nvSpPr>
        <p:spPr bwMode="auto">
          <a:xfrm>
            <a:off x="3505200" y="5562600"/>
            <a:ext cx="5943600" cy="457200"/>
          </a:xfrm>
          <a:prstGeom prst="rect">
            <a:avLst/>
          </a:prstGeom>
          <a:noFill/>
          <a:ln w="9525">
            <a:noFill/>
            <a:miter lim="800000"/>
            <a:headEnd/>
            <a:tailEnd/>
          </a:ln>
        </p:spPr>
        <p:txBody>
          <a:bodyPr>
            <a:spAutoFit/>
          </a:bodyPr>
          <a:lstStyle/>
          <a:p>
            <a:pPr marL="0" marR="0" lvl="0" indent="0" algn="l" defTabSz="914400" rtl="0" eaLnBrk="1" fontAlgn="auto" latinLnBrk="0" hangingPunct="1">
              <a:lnSpc>
                <a:spcPct val="100000"/>
              </a:lnSpc>
              <a:spcBef>
                <a:spcPct val="50000"/>
              </a:spcBef>
              <a:spcAft>
                <a:spcPts val="0"/>
              </a:spcAft>
              <a:buClrTx/>
              <a:buSzTx/>
              <a:buFontTx/>
              <a:buNone/>
              <a:tabLst/>
              <a:defRPr/>
            </a:pPr>
            <a:r>
              <a:rPr kumimoji="0" lang="en-US" sz="2400" b="1" i="0" u="none" strike="noStrike" kern="1200" cap="none" spc="0" normalizeH="0" baseline="0" noProof="0" dirty="0">
                <a:ln>
                  <a:noFill/>
                </a:ln>
                <a:solidFill>
                  <a:srgbClr val="0099FF"/>
                </a:solidFill>
                <a:effectLst/>
                <a:uLnTx/>
                <a:uFillTx/>
                <a:latin typeface="Times New Roman" pitchFamily="18" charset="0"/>
                <a:ea typeface="+mn-ea"/>
                <a:cs typeface="+mn-cs"/>
              </a:rPr>
              <a:t>Prepared </a:t>
            </a:r>
            <a:r>
              <a:rPr kumimoji="0" lang="en-US" sz="2400" b="1" i="0" u="none" strike="noStrike" kern="1200" cap="none" spc="0" normalizeH="0" baseline="0" noProof="0" dirty="0" smtClean="0">
                <a:ln>
                  <a:noFill/>
                </a:ln>
                <a:solidFill>
                  <a:srgbClr val="0099FF"/>
                </a:solidFill>
                <a:effectLst/>
                <a:uLnTx/>
                <a:uFillTx/>
                <a:latin typeface="Times New Roman" pitchFamily="18" charset="0"/>
                <a:ea typeface="+mn-ea"/>
                <a:cs typeface="+mn-cs"/>
              </a:rPr>
              <a:t>For</a:t>
            </a:r>
            <a:r>
              <a:rPr kumimoji="0" lang="en-US" sz="2400" b="1" i="0" u="none" strike="noStrike" kern="1200" cap="none" spc="0" normalizeH="0" noProof="0" dirty="0" smtClean="0">
                <a:ln>
                  <a:noFill/>
                </a:ln>
                <a:solidFill>
                  <a:srgbClr val="0099FF"/>
                </a:solidFill>
                <a:effectLst/>
                <a:uLnTx/>
                <a:uFillTx/>
                <a:latin typeface="Times New Roman" pitchFamily="18" charset="0"/>
                <a:ea typeface="+mn-ea"/>
                <a:cs typeface="+mn-cs"/>
              </a:rPr>
              <a:t> BPA </a:t>
            </a:r>
            <a:r>
              <a:rPr lang="en-US" sz="2400" b="1" smtClean="0">
                <a:solidFill>
                  <a:srgbClr val="0099FF"/>
                </a:solidFill>
                <a:latin typeface="Times New Roman" pitchFamily="18" charset="0"/>
              </a:rPr>
              <a:t>2</a:t>
            </a:r>
            <a:r>
              <a:rPr lang="en-US" sz="2400" b="1" baseline="30000" smtClean="0">
                <a:solidFill>
                  <a:srgbClr val="0099FF"/>
                </a:solidFill>
                <a:latin typeface="Times New Roman" pitchFamily="18" charset="0"/>
              </a:rPr>
              <a:t>nd</a:t>
            </a:r>
            <a:r>
              <a:rPr lang="en-US" sz="2400" b="1" smtClean="0">
                <a:solidFill>
                  <a:srgbClr val="0099FF"/>
                </a:solidFill>
                <a:latin typeface="Times New Roman" pitchFamily="18" charset="0"/>
              </a:rPr>
              <a:t> </a:t>
            </a:r>
            <a:r>
              <a:rPr kumimoji="0" lang="en-US" sz="2400" b="1" i="0" u="none" strike="noStrike" kern="1200" cap="none" spc="0" normalizeH="0" baseline="0" noProof="0" smtClean="0">
                <a:ln>
                  <a:noFill/>
                </a:ln>
                <a:solidFill>
                  <a:srgbClr val="0099FF"/>
                </a:solidFill>
                <a:effectLst/>
                <a:uLnTx/>
                <a:uFillTx/>
                <a:latin typeface="Times New Roman" pitchFamily="18" charset="0"/>
                <a:ea typeface="+mn-ea"/>
                <a:cs typeface="+mn-cs"/>
              </a:rPr>
              <a:t> </a:t>
            </a:r>
            <a:r>
              <a:rPr kumimoji="0" lang="en-US" sz="2400" b="1" i="0" u="none" strike="noStrike" kern="1200" cap="none" spc="0" normalizeH="0" baseline="0" noProof="0" dirty="0">
                <a:ln>
                  <a:noFill/>
                </a:ln>
                <a:solidFill>
                  <a:srgbClr val="0099FF"/>
                </a:solidFill>
                <a:effectLst/>
                <a:uLnTx/>
                <a:uFillTx/>
                <a:latin typeface="Times New Roman" pitchFamily="18" charset="0"/>
                <a:ea typeface="+mn-ea"/>
                <a:cs typeface="+mn-cs"/>
              </a:rPr>
              <a:t>Semester</a:t>
            </a:r>
            <a:endParaRPr kumimoji="0" lang="en-US" sz="2800" b="1" i="0" u="none" strike="noStrike" kern="1200" cap="none" spc="0" normalizeH="0" baseline="0" noProof="0" dirty="0">
              <a:ln>
                <a:noFill/>
              </a:ln>
              <a:solidFill>
                <a:srgbClr val="0099FF"/>
              </a:solidFill>
              <a:effectLst/>
              <a:uLnTx/>
              <a:uFillTx/>
              <a:latin typeface="Arial Unicode MS" pitchFamily="34" charset="-128"/>
              <a:ea typeface="+mn-ea"/>
              <a:cs typeface="+mn-cs"/>
            </a:endParaRPr>
          </a:p>
        </p:txBody>
      </p:sp>
      <p:pic>
        <p:nvPicPr>
          <p:cNvPr id="5" name="Picture 1028" descr="popula2"/>
          <p:cNvPicPr>
            <a:picLocks noChangeAspect="1" noChangeArrowheads="1"/>
          </p:cNvPicPr>
          <p:nvPr/>
        </p:nvPicPr>
        <p:blipFill>
          <a:blip r:embed="rId3"/>
          <a:srcRect/>
          <a:stretch>
            <a:fillRect/>
          </a:stretch>
        </p:blipFill>
        <p:spPr bwMode="auto">
          <a:xfrm>
            <a:off x="9446624" y="1676400"/>
            <a:ext cx="1905000" cy="2667000"/>
          </a:xfrm>
          <a:prstGeom prst="rect">
            <a:avLst/>
          </a:prstGeom>
          <a:noFill/>
          <a:ln w="9525">
            <a:noFill/>
            <a:miter lim="800000"/>
            <a:headEnd/>
            <a:tailEnd/>
          </a:ln>
        </p:spPr>
      </p:pic>
    </p:spTree>
    <p:extLst>
      <p:ext uri="{BB962C8B-B14F-4D97-AF65-F5344CB8AC3E}">
        <p14:creationId xmlns:p14="http://schemas.microsoft.com/office/powerpoint/2010/main" val="3937673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74764"/>
            <a:ext cx="11582400" cy="457201"/>
          </a:xfrm>
        </p:spPr>
        <p:txBody>
          <a:bodyPr>
            <a:normAutofit fontScale="90000"/>
          </a:bodyPr>
          <a:lstStyle/>
          <a:p>
            <a:r>
              <a:rPr lang="en-US" dirty="0"/>
              <a:t>PRIMARY </a:t>
            </a:r>
            <a:r>
              <a:rPr lang="en-US" dirty="0" smtClean="0"/>
              <a:t>GROUPS</a:t>
            </a:r>
            <a:r>
              <a:rPr lang="en-US" dirty="0"/>
              <a:t/>
            </a:r>
            <a:br>
              <a:rPr lang="en-US" dirty="0"/>
            </a:br>
            <a:endParaRPr lang="en-US" dirty="0"/>
          </a:p>
        </p:txBody>
      </p:sp>
      <p:sp>
        <p:nvSpPr>
          <p:cNvPr id="3" name="Content Placeholder 2"/>
          <p:cNvSpPr>
            <a:spLocks noGrp="1"/>
          </p:cNvSpPr>
          <p:nvPr>
            <p:ph idx="1"/>
          </p:nvPr>
        </p:nvSpPr>
        <p:spPr>
          <a:xfrm>
            <a:off x="406400" y="1149531"/>
            <a:ext cx="11582400" cy="5708469"/>
          </a:xfrm>
        </p:spPr>
        <p:txBody>
          <a:bodyPr/>
          <a:lstStyle/>
          <a:p>
            <a:r>
              <a:rPr lang="en-US" dirty="0"/>
              <a:t>Primary groups are found in all the societies. The primary group is the nucleus of all social </a:t>
            </a:r>
            <a:r>
              <a:rPr lang="en-US" dirty="0" smtClean="0"/>
              <a:t>organization. </a:t>
            </a:r>
            <a:r>
              <a:rPr lang="en-US" dirty="0"/>
              <a:t>It is a small group in which a few persons come into direct contact with another. These persons meet face to face for mutual help, companionship and discussion of common questions.</a:t>
            </a:r>
          </a:p>
          <a:p>
            <a:r>
              <a:rPr lang="en-US" dirty="0"/>
              <a:t>Primary groups are universal groups functioning in all stages of cultural development. Primary groups </a:t>
            </a:r>
            <a:r>
              <a:rPr lang="en-US" dirty="0" smtClean="0"/>
              <a:t>socialize </a:t>
            </a:r>
            <a:r>
              <a:rPr lang="en-US" dirty="0"/>
              <a:t>the individuals. Examples for primary groups: Family, neighborhood, children’s play ground, peer group etc.</a:t>
            </a:r>
          </a:p>
          <a:p>
            <a:endParaRPr lang="en-US" dirty="0"/>
          </a:p>
        </p:txBody>
      </p:sp>
    </p:spTree>
    <p:extLst>
      <p:ext uri="{BB962C8B-B14F-4D97-AF65-F5344CB8AC3E}">
        <p14:creationId xmlns:p14="http://schemas.microsoft.com/office/powerpoint/2010/main" val="3894237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209006"/>
            <a:ext cx="11582400" cy="783771"/>
          </a:xfrm>
        </p:spPr>
        <p:txBody>
          <a:bodyPr>
            <a:normAutofit/>
          </a:bodyPr>
          <a:lstStyle/>
          <a:p>
            <a:r>
              <a:rPr lang="en-US" dirty="0"/>
              <a:t>Chief Characteristics of Primary Groups</a:t>
            </a:r>
          </a:p>
        </p:txBody>
      </p:sp>
      <p:sp>
        <p:nvSpPr>
          <p:cNvPr id="3" name="Content Placeholder 2"/>
          <p:cNvSpPr>
            <a:spLocks noGrp="1"/>
          </p:cNvSpPr>
          <p:nvPr>
            <p:ph idx="1"/>
          </p:nvPr>
        </p:nvSpPr>
        <p:spPr>
          <a:xfrm>
            <a:off x="406400" y="1136469"/>
            <a:ext cx="11582400" cy="5590902"/>
          </a:xfrm>
        </p:spPr>
        <p:txBody>
          <a:bodyPr>
            <a:normAutofit fontScale="92500" lnSpcReduction="20000"/>
          </a:bodyPr>
          <a:lstStyle/>
          <a:p>
            <a:r>
              <a:rPr lang="en-US" b="1" dirty="0"/>
              <a:t>1. Dominance of face to face relations:</a:t>
            </a:r>
            <a:r>
              <a:rPr lang="en-US" dirty="0"/>
              <a:t> Primary groups are </a:t>
            </a:r>
            <a:r>
              <a:rPr lang="en-US" dirty="0" smtClean="0"/>
              <a:t>characterized </a:t>
            </a:r>
            <a:r>
              <a:rPr lang="en-US" dirty="0"/>
              <a:t>by close and intimate relationships among the members. There exists a face to face relationship. In primary groups everyone knows everyone else; one’s name and fame, one’s status, wealth, occupation, level of education etc. Close contact between them increases intimacy among the members. Face to face relations are commonly observed in small groups like family, neighborhood etc.</a:t>
            </a:r>
          </a:p>
          <a:p>
            <a:r>
              <a:rPr lang="en-US" b="1" dirty="0"/>
              <a:t>2. The relationship is personal: </a:t>
            </a:r>
            <a:r>
              <a:rPr lang="en-US" dirty="0"/>
              <a:t>In the primary groups the interest of each is </a:t>
            </a:r>
            <a:r>
              <a:rPr lang="en-US" dirty="0" smtClean="0"/>
              <a:t>centered </a:t>
            </a:r>
            <a:r>
              <a:rPr lang="en-US" dirty="0"/>
              <a:t>in others as persons. The relationship disappears if the particular person disappears from it. The relationship is non transferable and irreplaceable. The relationship between the husband and wife is such that no third person can replace any one of them.</a:t>
            </a:r>
          </a:p>
          <a:p>
            <a:endParaRPr lang="en-US" dirty="0"/>
          </a:p>
        </p:txBody>
      </p:sp>
    </p:spTree>
    <p:extLst>
      <p:ext uri="{BB962C8B-B14F-4D97-AF65-F5344CB8AC3E}">
        <p14:creationId xmlns:p14="http://schemas.microsoft.com/office/powerpoint/2010/main" val="35284545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17566"/>
            <a:ext cx="11582400" cy="1031965"/>
          </a:xfrm>
        </p:spPr>
        <p:txBody>
          <a:bodyPr/>
          <a:lstStyle/>
          <a:p>
            <a:r>
              <a:rPr lang="en-US" dirty="0"/>
              <a:t>Chief Characteristics of Primary Groups</a:t>
            </a:r>
          </a:p>
        </p:txBody>
      </p:sp>
      <p:sp>
        <p:nvSpPr>
          <p:cNvPr id="3" name="Content Placeholder 2"/>
          <p:cNvSpPr>
            <a:spLocks noGrp="1"/>
          </p:cNvSpPr>
          <p:nvPr>
            <p:ph idx="1"/>
          </p:nvPr>
        </p:nvSpPr>
        <p:spPr>
          <a:xfrm>
            <a:off x="406400" y="1149531"/>
            <a:ext cx="11582400" cy="5617029"/>
          </a:xfrm>
        </p:spPr>
        <p:txBody>
          <a:bodyPr>
            <a:normAutofit fontScale="85000" lnSpcReduction="20000"/>
          </a:bodyPr>
          <a:lstStyle/>
          <a:p>
            <a:r>
              <a:rPr lang="en-US" b="1" dirty="0"/>
              <a:t>3. The Relationship is Spontaneous: </a:t>
            </a:r>
            <a:r>
              <a:rPr lang="en-US" dirty="0"/>
              <a:t>A purely primary relationship is voluntary. It is not planned. It is not based on any contract. Relationships develop between naturally. The relationships that develop between the mother and child, husband and wife are purely voluntary and spontaneous.</a:t>
            </a:r>
          </a:p>
          <a:p>
            <a:r>
              <a:rPr lang="en-US" b="1" dirty="0" smtClean="0"/>
              <a:t>4. Small size: </a:t>
            </a:r>
            <a:r>
              <a:rPr lang="en-US" dirty="0" smtClean="0"/>
              <a:t>Primary </a:t>
            </a:r>
            <a:r>
              <a:rPr lang="en-US" dirty="0"/>
              <a:t>Groups are smaller in size. Effective participation of the members is possible only when the group is of a small size. The character of the group tends to change with the size. The increase in the size of the group will have negative effect on the intimacy of the members.</a:t>
            </a:r>
          </a:p>
          <a:p>
            <a:r>
              <a:rPr lang="en-US" b="1" dirty="0"/>
              <a:t>5. Physical Proximity or nearness: </a:t>
            </a:r>
            <a:r>
              <a:rPr lang="en-US" dirty="0"/>
              <a:t>Face to face relations can be found only when members reside in a more or less permanently. Seeing and talking with each other facilitates exchange of ideas, opinions and sentiments. Physical proximity provides an opportunity for the very development of primary groups.</a:t>
            </a:r>
          </a:p>
          <a:p>
            <a:r>
              <a:rPr lang="en-US" b="1" dirty="0"/>
              <a:t>6. Stability of the group: </a:t>
            </a:r>
            <a:r>
              <a:rPr lang="en-US" dirty="0"/>
              <a:t>A primary group is relatively a permanent group. Social ties deepen in time.</a:t>
            </a:r>
          </a:p>
          <a:p>
            <a:endParaRPr lang="en-US" dirty="0"/>
          </a:p>
        </p:txBody>
      </p:sp>
    </p:spTree>
    <p:extLst>
      <p:ext uri="{BB962C8B-B14F-4D97-AF65-F5344CB8AC3E}">
        <p14:creationId xmlns:p14="http://schemas.microsoft.com/office/powerpoint/2010/main" val="3199581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56754"/>
            <a:ext cx="11582400" cy="927463"/>
          </a:xfrm>
        </p:spPr>
        <p:txBody>
          <a:bodyPr/>
          <a:lstStyle/>
          <a:p>
            <a:r>
              <a:rPr lang="en-US" dirty="0"/>
              <a:t>Chief Characteristics of Primary Groups</a:t>
            </a:r>
          </a:p>
        </p:txBody>
      </p:sp>
      <p:sp>
        <p:nvSpPr>
          <p:cNvPr id="3" name="Content Placeholder 2"/>
          <p:cNvSpPr>
            <a:spLocks noGrp="1"/>
          </p:cNvSpPr>
          <p:nvPr>
            <p:ph idx="1"/>
          </p:nvPr>
        </p:nvSpPr>
        <p:spPr>
          <a:xfrm>
            <a:off x="406400" y="1084217"/>
            <a:ext cx="11582400" cy="5682343"/>
          </a:xfrm>
        </p:spPr>
        <p:txBody>
          <a:bodyPr>
            <a:normAutofit fontScale="85000" lnSpcReduction="10000"/>
          </a:bodyPr>
          <a:lstStyle/>
          <a:p>
            <a:r>
              <a:rPr lang="en-US" b="1" dirty="0"/>
              <a:t>7. Similarity of background: </a:t>
            </a:r>
            <a:r>
              <a:rPr lang="en-US" dirty="0"/>
              <a:t>The members of a primary group must have more or less similar background. Each must have to something to contribute, to give as well as to take.</a:t>
            </a:r>
          </a:p>
          <a:p>
            <a:r>
              <a:rPr lang="en-US" b="1" dirty="0"/>
              <a:t>8. Limited self interest: </a:t>
            </a:r>
            <a:r>
              <a:rPr lang="en-US" dirty="0"/>
              <a:t>Members of the primary group subordinate their personal interest to the interests of the group. The common interest of the group is strong enough to control individual interest. The commonness of interests provides mental pleasure and contentment to the members.</a:t>
            </a:r>
          </a:p>
          <a:p>
            <a:r>
              <a:rPr lang="en-US" b="1" dirty="0"/>
              <a:t>9. Communication: </a:t>
            </a:r>
            <a:r>
              <a:rPr lang="en-US" dirty="0"/>
              <a:t>Communication in the case of primary group like family or children’s play group, for example is very quick and effective. Direct face to face contact helps easy communication between the members.</a:t>
            </a:r>
          </a:p>
          <a:p>
            <a:r>
              <a:rPr lang="en-US" b="1" dirty="0"/>
              <a:t>10.Direct Co operation: </a:t>
            </a:r>
            <a:r>
              <a:rPr lang="en-US" dirty="0"/>
              <a:t>Direct co operation </a:t>
            </a:r>
            <a:r>
              <a:rPr lang="en-US" dirty="0" smtClean="0"/>
              <a:t>characterizes </a:t>
            </a:r>
            <a:r>
              <a:rPr lang="en-US" dirty="0"/>
              <a:t>primary group. Members work directly and in cooperation with each other to achieve their common interest. Work is essentially ‘a mode of sharing a common experience’. The group is a unity in the performance of a function</a:t>
            </a:r>
          </a:p>
        </p:txBody>
      </p:sp>
    </p:spTree>
    <p:extLst>
      <p:ext uri="{BB962C8B-B14F-4D97-AF65-F5344CB8AC3E}">
        <p14:creationId xmlns:p14="http://schemas.microsoft.com/office/powerpoint/2010/main" val="4192919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248194"/>
            <a:ext cx="11582400" cy="822960"/>
          </a:xfrm>
        </p:spPr>
        <p:txBody>
          <a:bodyPr>
            <a:normAutofit/>
          </a:bodyPr>
          <a:lstStyle/>
          <a:p>
            <a:r>
              <a:rPr lang="en-US" dirty="0"/>
              <a:t> secondary groups:</a:t>
            </a:r>
          </a:p>
        </p:txBody>
      </p:sp>
      <p:sp>
        <p:nvSpPr>
          <p:cNvPr id="3" name="Content Placeholder 2"/>
          <p:cNvSpPr>
            <a:spLocks noGrp="1"/>
          </p:cNvSpPr>
          <p:nvPr>
            <p:ph idx="1"/>
          </p:nvPr>
        </p:nvSpPr>
        <p:spPr>
          <a:xfrm>
            <a:off x="406400" y="1071155"/>
            <a:ext cx="11582400" cy="5656216"/>
          </a:xfrm>
        </p:spPr>
        <p:txBody>
          <a:bodyPr/>
          <a:lstStyle/>
          <a:p>
            <a:r>
              <a:rPr lang="en-US" dirty="0"/>
              <a:t>The secondary groups are almost opposite to primary groups. The social groups other than those of primary. Groups may be termed as secondary groups. </a:t>
            </a:r>
            <a:r>
              <a:rPr lang="en-US" dirty="0" smtClean="0"/>
              <a:t>MacIver </a:t>
            </a:r>
            <a:r>
              <a:rPr lang="en-US" dirty="0"/>
              <a:t>and page refer to them as great associations. They are of the opinion that secondary groups have become almost inevitable today. their appearance is mainly due to the growing cultural complexity.</a:t>
            </a:r>
          </a:p>
          <a:p>
            <a:endParaRPr lang="en-US" dirty="0"/>
          </a:p>
        </p:txBody>
      </p:sp>
    </p:spTree>
    <p:extLst>
      <p:ext uri="{BB962C8B-B14F-4D97-AF65-F5344CB8AC3E}">
        <p14:creationId xmlns:p14="http://schemas.microsoft.com/office/powerpoint/2010/main" val="15371403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56754"/>
            <a:ext cx="11582400" cy="888275"/>
          </a:xfrm>
        </p:spPr>
        <p:txBody>
          <a:bodyPr/>
          <a:lstStyle/>
          <a:p>
            <a:r>
              <a:rPr lang="en-US" dirty="0"/>
              <a:t>Characteristics of the Secondary Groups</a:t>
            </a:r>
          </a:p>
        </p:txBody>
      </p:sp>
      <p:sp>
        <p:nvSpPr>
          <p:cNvPr id="3" name="Content Placeholder 2"/>
          <p:cNvSpPr>
            <a:spLocks noGrp="1"/>
          </p:cNvSpPr>
          <p:nvPr>
            <p:ph idx="1"/>
          </p:nvPr>
        </p:nvSpPr>
        <p:spPr>
          <a:xfrm>
            <a:off x="406400" y="1045029"/>
            <a:ext cx="11582400" cy="5695405"/>
          </a:xfrm>
        </p:spPr>
        <p:txBody>
          <a:bodyPr>
            <a:normAutofit fontScale="85000" lnSpcReduction="10000"/>
          </a:bodyPr>
          <a:lstStyle/>
          <a:p>
            <a:r>
              <a:rPr lang="en-US" b="1" dirty="0"/>
              <a:t>1. Dominance of secondary relations: </a:t>
            </a:r>
            <a:r>
              <a:rPr lang="en-US" dirty="0"/>
              <a:t>Secondary groups are </a:t>
            </a:r>
            <a:r>
              <a:rPr lang="en-US" dirty="0" smtClean="0"/>
              <a:t>characterized </a:t>
            </a:r>
            <a:r>
              <a:rPr lang="en-US" dirty="0"/>
              <a:t>by indirect, impersonal, contractual and non inclusive relations. Relations are indirect because secondary groups are bigger in size and the members may not stay together. Relations are contractual in the sense; they are oriented towards certain interests and desires.</a:t>
            </a:r>
          </a:p>
          <a:p>
            <a:r>
              <a:rPr lang="en-US" b="1" dirty="0"/>
              <a:t>2. Largeness of the size: </a:t>
            </a:r>
            <a:r>
              <a:rPr lang="en-US" dirty="0"/>
              <a:t>Secondary groups are relatively larger in size. City, nation, political parties, trade unions, corporations are bigger in size. They may have thousands and lakhs of members. There may not be any limit to the membership in the case of some secondary groups.</a:t>
            </a:r>
          </a:p>
          <a:p>
            <a:r>
              <a:rPr lang="en-US" b="1" dirty="0"/>
              <a:t>3. Membership: </a:t>
            </a:r>
            <a:r>
              <a:rPr lang="en-US" dirty="0"/>
              <a:t>Membership in the case of secondary groups is voluntary. For example, they are at liberty to join political parties, international associations like the rotary club, lion club, and business corporations and so on. However, there are some secondary groups like the state whose membership is almost involuntary.</a:t>
            </a:r>
          </a:p>
          <a:p>
            <a:endParaRPr lang="en-US" dirty="0"/>
          </a:p>
        </p:txBody>
      </p:sp>
    </p:spTree>
    <p:extLst>
      <p:ext uri="{BB962C8B-B14F-4D97-AF65-F5344CB8AC3E}">
        <p14:creationId xmlns:p14="http://schemas.microsoft.com/office/powerpoint/2010/main" val="142792091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43692"/>
            <a:ext cx="11582400" cy="914400"/>
          </a:xfrm>
        </p:spPr>
        <p:txBody>
          <a:bodyPr/>
          <a:lstStyle/>
          <a:p>
            <a:r>
              <a:rPr lang="en-US" dirty="0"/>
              <a:t>Characteristics of the Secondary Groups</a:t>
            </a:r>
          </a:p>
        </p:txBody>
      </p:sp>
      <p:sp>
        <p:nvSpPr>
          <p:cNvPr id="3" name="Content Placeholder 2"/>
          <p:cNvSpPr>
            <a:spLocks noGrp="1"/>
          </p:cNvSpPr>
          <p:nvPr>
            <p:ph idx="1"/>
          </p:nvPr>
        </p:nvSpPr>
        <p:spPr>
          <a:xfrm>
            <a:off x="406400" y="1058092"/>
            <a:ext cx="11582400" cy="5799907"/>
          </a:xfrm>
        </p:spPr>
        <p:txBody>
          <a:bodyPr>
            <a:normAutofit fontScale="92500" lnSpcReduction="10000"/>
          </a:bodyPr>
          <a:lstStyle/>
          <a:p>
            <a:r>
              <a:rPr lang="en-US" b="1" dirty="0"/>
              <a:t>4. No physical Basis: </a:t>
            </a:r>
            <a:r>
              <a:rPr lang="en-US" dirty="0"/>
              <a:t>Secondary groups are not </a:t>
            </a:r>
            <a:r>
              <a:rPr lang="en-US" dirty="0" smtClean="0"/>
              <a:t>characterized </a:t>
            </a:r>
            <a:r>
              <a:rPr lang="en-US" dirty="0"/>
              <a:t>by physical proximity . Many secondary groups are not limited to any definite area. There are some secondary groups like Rotary Club and the Lion Club which are almost international in character. The members of such groups are scattered over a vast area.</a:t>
            </a:r>
          </a:p>
          <a:p>
            <a:r>
              <a:rPr lang="en-US" b="1" dirty="0"/>
              <a:t>5. Specific Ends or Interests: </a:t>
            </a:r>
            <a:r>
              <a:rPr lang="en-US" dirty="0"/>
              <a:t>Secondary groups are formed for the </a:t>
            </a:r>
            <a:r>
              <a:rPr lang="en-US" dirty="0" smtClean="0"/>
              <a:t>realization </a:t>
            </a:r>
            <a:r>
              <a:rPr lang="en-US" dirty="0"/>
              <a:t>of some specific interests or ends. They are called ‘special interest groups’. Members are interested in the group because they have specific ends to aim at.</a:t>
            </a:r>
          </a:p>
          <a:p>
            <a:r>
              <a:rPr lang="en-US" b="1" dirty="0"/>
              <a:t>6. Indirect Communication: </a:t>
            </a:r>
            <a:r>
              <a:rPr lang="en-US" dirty="0"/>
              <a:t>Contacts and communications in the case of secondary groups are almost indirect. Impersonal nature of social relationships in secondary groups is both the cause and effect of indirect communication.</a:t>
            </a:r>
          </a:p>
          <a:p>
            <a:endParaRPr lang="en-US" dirty="0"/>
          </a:p>
        </p:txBody>
      </p:sp>
    </p:spTree>
    <p:extLst>
      <p:ext uri="{BB962C8B-B14F-4D97-AF65-F5344CB8AC3E}">
        <p14:creationId xmlns:p14="http://schemas.microsoft.com/office/powerpoint/2010/main" val="99321322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43691"/>
            <a:ext cx="11582400" cy="1045029"/>
          </a:xfrm>
        </p:spPr>
        <p:txBody>
          <a:bodyPr/>
          <a:lstStyle/>
          <a:p>
            <a:r>
              <a:rPr lang="en-US" dirty="0"/>
              <a:t>Characteristics of the Secondary Groups</a:t>
            </a:r>
          </a:p>
        </p:txBody>
      </p:sp>
      <p:sp>
        <p:nvSpPr>
          <p:cNvPr id="3" name="Content Placeholder 2"/>
          <p:cNvSpPr>
            <a:spLocks noGrp="1"/>
          </p:cNvSpPr>
          <p:nvPr>
            <p:ph idx="1"/>
          </p:nvPr>
        </p:nvSpPr>
        <p:spPr>
          <a:xfrm>
            <a:off x="406400" y="1084217"/>
            <a:ext cx="11582400" cy="5656217"/>
          </a:xfrm>
        </p:spPr>
        <p:txBody>
          <a:bodyPr/>
          <a:lstStyle/>
          <a:p>
            <a:r>
              <a:rPr lang="en-US" b="1" dirty="0"/>
              <a:t>7. Nature of social control: </a:t>
            </a:r>
            <a:r>
              <a:rPr lang="en-US" dirty="0"/>
              <a:t>Informal means of social control are less effective in regulating the relations of members. Moral control is only secondary. Formal means of social control such as law, legislation, police, court </a:t>
            </a:r>
            <a:r>
              <a:rPr lang="en-US" dirty="0" smtClean="0"/>
              <a:t>etc. </a:t>
            </a:r>
            <a:r>
              <a:rPr lang="en-US" dirty="0"/>
              <a:t>are made use of to control the </a:t>
            </a:r>
            <a:r>
              <a:rPr lang="en-US" dirty="0" smtClean="0"/>
              <a:t>behavior </a:t>
            </a:r>
            <a:r>
              <a:rPr lang="en-US" dirty="0"/>
              <a:t>of members.</a:t>
            </a:r>
          </a:p>
          <a:p>
            <a:r>
              <a:rPr lang="en-US" b="1" dirty="0"/>
              <a:t>8. Group Structure: </a:t>
            </a:r>
            <a:r>
              <a:rPr lang="en-US" dirty="0"/>
              <a:t>The secondary group has a formal structure. Secondary groups are mostly </a:t>
            </a:r>
            <a:r>
              <a:rPr lang="en-US" dirty="0" smtClean="0"/>
              <a:t>organized </a:t>
            </a:r>
            <a:r>
              <a:rPr lang="en-US" dirty="0"/>
              <a:t>groups. Different statuses and roles that the members assume are specified. Distinctions based on caste, </a:t>
            </a:r>
            <a:r>
              <a:rPr lang="en-US" dirty="0" smtClean="0"/>
              <a:t>color, </a:t>
            </a:r>
            <a:r>
              <a:rPr lang="en-US" dirty="0"/>
              <a:t>region or religion, class, language </a:t>
            </a:r>
            <a:r>
              <a:rPr lang="en-US" dirty="0" err="1"/>
              <a:t>etc</a:t>
            </a:r>
            <a:r>
              <a:rPr lang="en-US" dirty="0"/>
              <a:t> are less rigid and the greater tolerance toward other people and groups.</a:t>
            </a:r>
          </a:p>
          <a:p>
            <a:endParaRPr lang="en-US" dirty="0"/>
          </a:p>
        </p:txBody>
      </p:sp>
    </p:spTree>
    <p:extLst>
      <p:ext uri="{BB962C8B-B14F-4D97-AF65-F5344CB8AC3E}">
        <p14:creationId xmlns:p14="http://schemas.microsoft.com/office/powerpoint/2010/main" val="2458665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63" name="Rectangle 11"/>
          <p:cNvSpPr>
            <a:spLocks noGrp="1" noChangeArrowheads="1"/>
          </p:cNvSpPr>
          <p:nvPr>
            <p:ph type="title"/>
          </p:nvPr>
        </p:nvSpPr>
        <p:spPr>
          <a:xfrm>
            <a:off x="122829" y="900953"/>
            <a:ext cx="2320119" cy="2510987"/>
          </a:xfrm>
        </p:spPr>
        <p:txBody>
          <a:bodyPr>
            <a:normAutofit fontScale="90000"/>
          </a:bodyPr>
          <a:lstStyle/>
          <a:p>
            <a:pPr algn="l"/>
            <a:r>
              <a:rPr lang="en-US" altLang="en-US" dirty="0" smtClean="0"/>
              <a:t> </a:t>
            </a:r>
            <a:r>
              <a:rPr lang="en-US" altLang="en-US" dirty="0"/>
              <a:t/>
            </a:r>
            <a:br>
              <a:rPr lang="en-US" altLang="en-US" dirty="0"/>
            </a:br>
            <a:r>
              <a:rPr lang="en-US" altLang="en-US" dirty="0"/>
              <a:t>A General Model of Group Dynamics</a:t>
            </a:r>
          </a:p>
        </p:txBody>
      </p:sp>
      <p:pic>
        <p:nvPicPr>
          <p:cNvPr id="49166" name="Picture 14" descr="320415_la_08_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320118" y="242047"/>
            <a:ext cx="9871881" cy="661595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37255631"/>
      </p:ext>
    </p:extLst>
  </p:cSld>
  <p:clrMapOvr>
    <a:masterClrMapping/>
  </p:clrMapOvr>
  <p:transition spd="med">
    <p:wipe dir="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64" name="Rectangle 4"/>
          <p:cNvSpPr>
            <a:spLocks noGrp="1" noChangeArrowheads="1"/>
          </p:cNvSpPr>
          <p:nvPr>
            <p:ph type="title"/>
          </p:nvPr>
        </p:nvSpPr>
        <p:spPr>
          <a:xfrm>
            <a:off x="406400" y="122830"/>
            <a:ext cx="11582400" cy="846161"/>
          </a:xfrm>
        </p:spPr>
        <p:txBody>
          <a:bodyPr>
            <a:normAutofit/>
          </a:bodyPr>
          <a:lstStyle/>
          <a:p>
            <a:r>
              <a:rPr lang="en-US" altLang="en-US" dirty="0"/>
              <a:t>Types of Groups</a:t>
            </a:r>
          </a:p>
        </p:txBody>
      </p:sp>
      <p:sp>
        <p:nvSpPr>
          <p:cNvPr id="143365" name="Rectangle 5"/>
          <p:cNvSpPr>
            <a:spLocks noGrp="1" noChangeArrowheads="1"/>
          </p:cNvSpPr>
          <p:nvPr>
            <p:ph type="body" idx="1"/>
          </p:nvPr>
        </p:nvSpPr>
        <p:spPr>
          <a:xfrm>
            <a:off x="406400" y="1119116"/>
            <a:ext cx="11582400" cy="5738884"/>
          </a:xfrm>
        </p:spPr>
        <p:txBody>
          <a:bodyPr>
            <a:normAutofit/>
          </a:bodyPr>
          <a:lstStyle/>
          <a:p>
            <a:pPr>
              <a:lnSpc>
                <a:spcPct val="90000"/>
              </a:lnSpc>
            </a:pPr>
            <a:r>
              <a:rPr lang="en-US" altLang="en-US" sz="2800" dirty="0"/>
              <a:t>Formal Groups</a:t>
            </a:r>
          </a:p>
          <a:p>
            <a:pPr lvl="1">
              <a:lnSpc>
                <a:spcPct val="90000"/>
              </a:lnSpc>
            </a:pPr>
            <a:r>
              <a:rPr lang="en-US" altLang="en-US" dirty="0"/>
              <a:t>Established by the organization to do its work </a:t>
            </a:r>
          </a:p>
          <a:p>
            <a:pPr lvl="1">
              <a:lnSpc>
                <a:spcPct val="90000"/>
              </a:lnSpc>
            </a:pPr>
            <a:r>
              <a:rPr lang="en-US" altLang="en-US" dirty="0"/>
              <a:t>Include command (or functional) groups, task groups, and affinity groups.</a:t>
            </a:r>
          </a:p>
          <a:p>
            <a:pPr lvl="2">
              <a:lnSpc>
                <a:spcPct val="90000"/>
              </a:lnSpc>
            </a:pPr>
            <a:r>
              <a:rPr lang="en-US" altLang="en-US" sz="2800" dirty="0"/>
              <a:t>command group </a:t>
            </a:r>
            <a:r>
              <a:rPr lang="en-US" altLang="en-US" sz="2800" dirty="0">
                <a:cs typeface="Arial" panose="020B0604020202020204" pitchFamily="34" charset="0"/>
              </a:rPr>
              <a:t>–</a:t>
            </a:r>
            <a:r>
              <a:rPr lang="en-US" altLang="en-US" sz="2800" dirty="0"/>
              <a:t> a relatively permanent, formal group with functional reporting relationships and is usually included in the organization chart</a:t>
            </a:r>
          </a:p>
          <a:p>
            <a:pPr lvl="2">
              <a:lnSpc>
                <a:spcPct val="90000"/>
              </a:lnSpc>
            </a:pPr>
            <a:r>
              <a:rPr lang="en-US" altLang="en-US" sz="2800" dirty="0"/>
              <a:t>task or special-project group -- a relatively temporary, formal group established to do a specific task</a:t>
            </a:r>
          </a:p>
          <a:p>
            <a:pPr lvl="2">
              <a:lnSpc>
                <a:spcPct val="90000"/>
              </a:lnSpc>
            </a:pPr>
            <a:r>
              <a:rPr lang="en-US" altLang="en-US" sz="2800" dirty="0"/>
              <a:t>affinity group </a:t>
            </a:r>
            <a:r>
              <a:rPr lang="en-US" altLang="en-US" sz="2800" dirty="0">
                <a:cs typeface="Arial" panose="020B0604020202020204" pitchFamily="34" charset="0"/>
              </a:rPr>
              <a:t>–</a:t>
            </a:r>
            <a:r>
              <a:rPr lang="en-US" altLang="en-US" sz="2800" dirty="0"/>
              <a:t> a collection of employees from the same level in the organization who meet on a regular basis to share information, capture emerging opportunities, and solve problem</a:t>
            </a:r>
          </a:p>
          <a:p>
            <a:pPr lvl="2">
              <a:lnSpc>
                <a:spcPct val="90000"/>
              </a:lnSpc>
            </a:pPr>
            <a:endParaRPr lang="en-US" altLang="en-US" sz="2800" dirty="0"/>
          </a:p>
        </p:txBody>
      </p:sp>
    </p:spTree>
    <p:extLst>
      <p:ext uri="{BB962C8B-B14F-4D97-AF65-F5344CB8AC3E}">
        <p14:creationId xmlns:p14="http://schemas.microsoft.com/office/powerpoint/2010/main" val="3397793762"/>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3365">
                                            <p:txEl>
                                              <p:pRg st="0" end="0"/>
                                            </p:txEl>
                                          </p:spTgt>
                                        </p:tgtEl>
                                        <p:attrNameLst>
                                          <p:attrName>style.visibility</p:attrName>
                                        </p:attrNameLst>
                                      </p:cBhvr>
                                      <p:to>
                                        <p:strVal val="visible"/>
                                      </p:to>
                                    </p:set>
                                    <p:animEffect transition="in" filter="wipe(left)">
                                      <p:cBhvr>
                                        <p:cTn id="7" dur="500"/>
                                        <p:tgtEl>
                                          <p:spTgt spid="14336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3365">
                                            <p:txEl>
                                              <p:pRg st="1" end="1"/>
                                            </p:txEl>
                                          </p:spTgt>
                                        </p:tgtEl>
                                        <p:attrNameLst>
                                          <p:attrName>style.visibility</p:attrName>
                                        </p:attrNameLst>
                                      </p:cBhvr>
                                      <p:to>
                                        <p:strVal val="visible"/>
                                      </p:to>
                                    </p:set>
                                    <p:animEffect transition="in" filter="wipe(left)">
                                      <p:cBhvr>
                                        <p:cTn id="12" dur="500"/>
                                        <p:tgtEl>
                                          <p:spTgt spid="143365">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3365">
                                            <p:txEl>
                                              <p:pRg st="2" end="2"/>
                                            </p:txEl>
                                          </p:spTgt>
                                        </p:tgtEl>
                                        <p:attrNameLst>
                                          <p:attrName>style.visibility</p:attrName>
                                        </p:attrNameLst>
                                      </p:cBhvr>
                                      <p:to>
                                        <p:strVal val="visible"/>
                                      </p:to>
                                    </p:set>
                                    <p:animEffect transition="in" filter="wipe(left)">
                                      <p:cBhvr>
                                        <p:cTn id="17" dur="500"/>
                                        <p:tgtEl>
                                          <p:spTgt spid="143365">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3365">
                                            <p:txEl>
                                              <p:pRg st="3" end="3"/>
                                            </p:txEl>
                                          </p:spTgt>
                                        </p:tgtEl>
                                        <p:attrNameLst>
                                          <p:attrName>style.visibility</p:attrName>
                                        </p:attrNameLst>
                                      </p:cBhvr>
                                      <p:to>
                                        <p:strVal val="visible"/>
                                      </p:to>
                                    </p:set>
                                    <p:animEffect transition="in" filter="wipe(left)">
                                      <p:cBhvr>
                                        <p:cTn id="22" dur="500"/>
                                        <p:tgtEl>
                                          <p:spTgt spid="143365">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3365">
                                            <p:txEl>
                                              <p:pRg st="4" end="4"/>
                                            </p:txEl>
                                          </p:spTgt>
                                        </p:tgtEl>
                                        <p:attrNameLst>
                                          <p:attrName>style.visibility</p:attrName>
                                        </p:attrNameLst>
                                      </p:cBhvr>
                                      <p:to>
                                        <p:strVal val="visible"/>
                                      </p:to>
                                    </p:set>
                                    <p:animEffect transition="in" filter="wipe(left)">
                                      <p:cBhvr>
                                        <p:cTn id="27" dur="500"/>
                                        <p:tgtEl>
                                          <p:spTgt spid="143365">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3365">
                                            <p:txEl>
                                              <p:pRg st="5" end="5"/>
                                            </p:txEl>
                                          </p:spTgt>
                                        </p:tgtEl>
                                        <p:attrNameLst>
                                          <p:attrName>style.visibility</p:attrName>
                                        </p:attrNameLst>
                                      </p:cBhvr>
                                      <p:to>
                                        <p:strVal val="visible"/>
                                      </p:to>
                                    </p:set>
                                    <p:animEffect transition="in" filter="wipe(left)">
                                      <p:cBhvr>
                                        <p:cTn id="32" dur="500"/>
                                        <p:tgtEl>
                                          <p:spTgt spid="14336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365" grpId="0" build="p" bldLvl="5"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SOCIAL GROUPS</a:t>
            </a:r>
          </a:p>
        </p:txBody>
      </p:sp>
      <p:sp>
        <p:nvSpPr>
          <p:cNvPr id="3" name="Content Placeholder 2"/>
          <p:cNvSpPr>
            <a:spLocks noGrp="1"/>
          </p:cNvSpPr>
          <p:nvPr>
            <p:ph idx="1"/>
          </p:nvPr>
        </p:nvSpPr>
        <p:spPr/>
        <p:txBody>
          <a:bodyPr/>
          <a:lstStyle/>
          <a:p>
            <a:r>
              <a:rPr lang="en-US" dirty="0"/>
              <a:t>Harry M. Johnson says that ‘A social group is a system of social </a:t>
            </a:r>
            <a:r>
              <a:rPr lang="en-US" dirty="0" smtClean="0"/>
              <a:t>interaction’.</a:t>
            </a:r>
          </a:p>
          <a:p>
            <a:r>
              <a:rPr lang="en-US" dirty="0" smtClean="0"/>
              <a:t>Marshal </a:t>
            </a:r>
            <a:r>
              <a:rPr lang="en-US" dirty="0"/>
              <a:t>Jones is of the opinion that a </a:t>
            </a:r>
            <a:r>
              <a:rPr lang="en-US" smtClean="0"/>
              <a:t>social group </a:t>
            </a:r>
            <a:r>
              <a:rPr lang="en-US" dirty="0"/>
              <a:t>as ‘any collection of human beings who are brought into human relationships with one another</a:t>
            </a:r>
            <a:r>
              <a:rPr lang="en-US" dirty="0" smtClean="0"/>
              <a:t>’.</a:t>
            </a:r>
            <a:endParaRPr lang="en-US" dirty="0"/>
          </a:p>
          <a:p>
            <a:endParaRPr lang="en-US" dirty="0"/>
          </a:p>
        </p:txBody>
      </p:sp>
    </p:spTree>
    <p:extLst>
      <p:ext uri="{BB962C8B-B14F-4D97-AF65-F5344CB8AC3E}">
        <p14:creationId xmlns:p14="http://schemas.microsoft.com/office/powerpoint/2010/main" val="223514333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4389" name="Rectangle 1029"/>
          <p:cNvSpPr>
            <a:spLocks noGrp="1" noChangeArrowheads="1"/>
          </p:cNvSpPr>
          <p:nvPr>
            <p:ph type="title"/>
          </p:nvPr>
        </p:nvSpPr>
        <p:spPr/>
        <p:txBody>
          <a:bodyPr/>
          <a:lstStyle/>
          <a:p>
            <a:r>
              <a:rPr lang="en-US" altLang="en-US"/>
              <a:t>Types of Groups (continued)</a:t>
            </a:r>
          </a:p>
        </p:txBody>
      </p:sp>
      <p:sp>
        <p:nvSpPr>
          <p:cNvPr id="144390" name="Rectangle 1030"/>
          <p:cNvSpPr>
            <a:spLocks noGrp="1" noChangeArrowheads="1"/>
          </p:cNvSpPr>
          <p:nvPr>
            <p:ph type="body" idx="1"/>
          </p:nvPr>
        </p:nvSpPr>
        <p:spPr>
          <a:xfrm>
            <a:off x="406400" y="1554163"/>
            <a:ext cx="11582400" cy="5303837"/>
          </a:xfrm>
        </p:spPr>
        <p:txBody>
          <a:bodyPr>
            <a:normAutofit/>
          </a:bodyPr>
          <a:lstStyle/>
          <a:p>
            <a:r>
              <a:rPr lang="en-US" altLang="en-US" sz="2800" dirty="0"/>
              <a:t>Informal Groups</a:t>
            </a:r>
          </a:p>
          <a:p>
            <a:pPr lvl="1"/>
            <a:r>
              <a:rPr lang="en-US" altLang="en-US" dirty="0"/>
              <a:t>Established by its members.</a:t>
            </a:r>
          </a:p>
          <a:p>
            <a:pPr lvl="1"/>
            <a:r>
              <a:rPr lang="en-US" altLang="en-US" dirty="0"/>
              <a:t>Consist of friendship groups, which are relatively permanent, and interest groups, which may be shorter lives.</a:t>
            </a:r>
          </a:p>
          <a:p>
            <a:pPr lvl="2"/>
            <a:r>
              <a:rPr lang="en-US" altLang="en-US" sz="2800" dirty="0"/>
              <a:t>friendship group </a:t>
            </a:r>
            <a:r>
              <a:rPr lang="en-US" altLang="en-US" sz="2800" dirty="0">
                <a:cs typeface="Arial" panose="020B0604020202020204" pitchFamily="34" charset="0"/>
              </a:rPr>
              <a:t>–</a:t>
            </a:r>
            <a:r>
              <a:rPr lang="en-US" altLang="en-US" sz="2800" dirty="0"/>
              <a:t> relatively permanent and informal, and draws its benefits from the social relationships among its members.</a:t>
            </a:r>
          </a:p>
          <a:p>
            <a:pPr lvl="2"/>
            <a:r>
              <a:rPr lang="en-US" altLang="en-US" sz="2800" dirty="0"/>
              <a:t>interest group </a:t>
            </a:r>
            <a:r>
              <a:rPr lang="en-US" altLang="en-US" sz="2800" dirty="0">
                <a:cs typeface="Arial" panose="020B0604020202020204" pitchFamily="34" charset="0"/>
              </a:rPr>
              <a:t>–</a:t>
            </a:r>
            <a:r>
              <a:rPr lang="en-US" altLang="en-US" sz="2800" dirty="0"/>
              <a:t> relatively temporary and informal, and is organized around an activity or interest shared by its members.</a:t>
            </a:r>
          </a:p>
          <a:p>
            <a:pPr lvl="1"/>
            <a:endParaRPr lang="en-US" altLang="en-US" dirty="0"/>
          </a:p>
        </p:txBody>
      </p:sp>
      <p:pic>
        <p:nvPicPr>
          <p:cNvPr id="144388" name="Picture 1028" descr="MPj0178816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295900" y="5381624"/>
            <a:ext cx="3821206" cy="1368799"/>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4991279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4390">
                                            <p:txEl>
                                              <p:pRg st="0" end="0"/>
                                            </p:txEl>
                                          </p:spTgt>
                                        </p:tgtEl>
                                        <p:attrNameLst>
                                          <p:attrName>style.visibility</p:attrName>
                                        </p:attrNameLst>
                                      </p:cBhvr>
                                      <p:to>
                                        <p:strVal val="visible"/>
                                      </p:to>
                                    </p:set>
                                    <p:animEffect transition="in" filter="wipe(left)">
                                      <p:cBhvr>
                                        <p:cTn id="7" dur="500"/>
                                        <p:tgtEl>
                                          <p:spTgt spid="144390">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4390">
                                            <p:txEl>
                                              <p:pRg st="1" end="1"/>
                                            </p:txEl>
                                          </p:spTgt>
                                        </p:tgtEl>
                                        <p:attrNameLst>
                                          <p:attrName>style.visibility</p:attrName>
                                        </p:attrNameLst>
                                      </p:cBhvr>
                                      <p:to>
                                        <p:strVal val="visible"/>
                                      </p:to>
                                    </p:set>
                                    <p:animEffect transition="in" filter="wipe(left)">
                                      <p:cBhvr>
                                        <p:cTn id="12" dur="500"/>
                                        <p:tgtEl>
                                          <p:spTgt spid="144390">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4390">
                                            <p:txEl>
                                              <p:pRg st="2" end="2"/>
                                            </p:txEl>
                                          </p:spTgt>
                                        </p:tgtEl>
                                        <p:attrNameLst>
                                          <p:attrName>style.visibility</p:attrName>
                                        </p:attrNameLst>
                                      </p:cBhvr>
                                      <p:to>
                                        <p:strVal val="visible"/>
                                      </p:to>
                                    </p:set>
                                    <p:animEffect transition="in" filter="wipe(left)">
                                      <p:cBhvr>
                                        <p:cTn id="17" dur="500"/>
                                        <p:tgtEl>
                                          <p:spTgt spid="144390">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4390">
                                            <p:txEl>
                                              <p:pRg st="3" end="3"/>
                                            </p:txEl>
                                          </p:spTgt>
                                        </p:tgtEl>
                                        <p:attrNameLst>
                                          <p:attrName>style.visibility</p:attrName>
                                        </p:attrNameLst>
                                      </p:cBhvr>
                                      <p:to>
                                        <p:strVal val="visible"/>
                                      </p:to>
                                    </p:set>
                                    <p:animEffect transition="in" filter="wipe(left)">
                                      <p:cBhvr>
                                        <p:cTn id="22" dur="500"/>
                                        <p:tgtEl>
                                          <p:spTgt spid="144390">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4390">
                                            <p:txEl>
                                              <p:pRg st="4" end="4"/>
                                            </p:txEl>
                                          </p:spTgt>
                                        </p:tgtEl>
                                        <p:attrNameLst>
                                          <p:attrName>style.visibility</p:attrName>
                                        </p:attrNameLst>
                                      </p:cBhvr>
                                      <p:to>
                                        <p:strVal val="visible"/>
                                      </p:to>
                                    </p:set>
                                    <p:animEffect transition="in" filter="wipe(left)">
                                      <p:cBhvr>
                                        <p:cTn id="27" dur="500"/>
                                        <p:tgtEl>
                                          <p:spTgt spid="144390">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4390" grpId="0" build="p" bldLvl="5"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22" name="Rectangle 18"/>
          <p:cNvSpPr>
            <a:spLocks noGrp="1" noChangeArrowheads="1"/>
          </p:cNvSpPr>
          <p:nvPr>
            <p:ph type="title"/>
          </p:nvPr>
        </p:nvSpPr>
        <p:spPr>
          <a:xfrm>
            <a:off x="406400" y="95534"/>
            <a:ext cx="11582400" cy="791570"/>
          </a:xfrm>
        </p:spPr>
        <p:txBody>
          <a:bodyPr>
            <a:normAutofit/>
          </a:bodyPr>
          <a:lstStyle/>
          <a:p>
            <a:r>
              <a:rPr lang="en-US" altLang="en-US" dirty="0" smtClean="0"/>
              <a:t>Classification </a:t>
            </a:r>
            <a:r>
              <a:rPr lang="en-US" altLang="en-US" dirty="0"/>
              <a:t>Schemes for Types of Groups</a:t>
            </a:r>
          </a:p>
        </p:txBody>
      </p:sp>
      <p:pic>
        <p:nvPicPr>
          <p:cNvPr id="98325" name="Picture 21" descr="table08-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0271" y="1064526"/>
            <a:ext cx="10663517" cy="5659004"/>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6847600"/>
      </p:ext>
    </p:extLst>
  </p:cSld>
  <p:clrMapOvr>
    <a:masterClrMapping/>
  </p:clrMapOvr>
  <p:transition spd="med">
    <p:wipe dir="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3127" name="Rectangle 1031"/>
          <p:cNvSpPr>
            <a:spLocks noGrp="1" noChangeArrowheads="1"/>
          </p:cNvSpPr>
          <p:nvPr>
            <p:ph type="title"/>
          </p:nvPr>
        </p:nvSpPr>
        <p:spPr/>
        <p:txBody>
          <a:bodyPr/>
          <a:lstStyle/>
          <a:p>
            <a:r>
              <a:rPr lang="en-US" altLang="en-US" dirty="0"/>
              <a:t>Stages </a:t>
            </a:r>
            <a:r>
              <a:rPr lang="en-US" altLang="en-US" dirty="0" smtClean="0"/>
              <a:t>of Social </a:t>
            </a:r>
            <a:r>
              <a:rPr lang="en-US" altLang="en-US" dirty="0"/>
              <a:t>Group Development</a:t>
            </a:r>
          </a:p>
        </p:txBody>
      </p:sp>
      <p:sp>
        <p:nvSpPr>
          <p:cNvPr id="133128" name="Rectangle 1032"/>
          <p:cNvSpPr>
            <a:spLocks noGrp="1" noChangeArrowheads="1"/>
          </p:cNvSpPr>
          <p:nvPr>
            <p:ph type="body" idx="1"/>
          </p:nvPr>
        </p:nvSpPr>
        <p:spPr/>
        <p:txBody>
          <a:bodyPr/>
          <a:lstStyle/>
          <a:p>
            <a:pPr marL="344488" indent="-344488"/>
            <a:r>
              <a:rPr lang="en-US" altLang="en-US" dirty="0"/>
              <a:t>Groups are not static; they typically develop through a four-stage process:</a:t>
            </a:r>
          </a:p>
          <a:p>
            <a:pPr marL="1033463" lvl="1" indent="-466725">
              <a:buFontTx/>
              <a:buAutoNum type="arabicPeriod"/>
            </a:pPr>
            <a:r>
              <a:rPr lang="en-US" altLang="en-US" dirty="0"/>
              <a:t>Mutual acceptance</a:t>
            </a:r>
          </a:p>
          <a:p>
            <a:pPr marL="1033463" lvl="1" indent="-466725">
              <a:buFontTx/>
              <a:buAutoNum type="arabicPeriod"/>
            </a:pPr>
            <a:r>
              <a:rPr lang="en-US" altLang="en-US" dirty="0"/>
              <a:t>Communication and decision making</a:t>
            </a:r>
          </a:p>
          <a:p>
            <a:pPr marL="1033463" lvl="1" indent="-466725">
              <a:buFontTx/>
              <a:buAutoNum type="arabicPeriod"/>
            </a:pPr>
            <a:r>
              <a:rPr lang="en-US" altLang="en-US" dirty="0"/>
              <a:t>Motivation and productivity</a:t>
            </a:r>
          </a:p>
          <a:p>
            <a:pPr marL="1033463" lvl="1" indent="-466725">
              <a:buFontTx/>
              <a:buAutoNum type="arabicPeriod"/>
            </a:pPr>
            <a:r>
              <a:rPr lang="en-US" altLang="en-US" dirty="0"/>
              <a:t>Control and organization</a:t>
            </a:r>
          </a:p>
        </p:txBody>
      </p:sp>
      <p:pic>
        <p:nvPicPr>
          <p:cNvPr id="133126" name="Picture 1030" descr="MPj031681000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530352" y="2801470"/>
            <a:ext cx="3415553" cy="3115235"/>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93840849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3128">
                                            <p:txEl>
                                              <p:pRg st="0" end="0"/>
                                            </p:txEl>
                                          </p:spTgt>
                                        </p:tgtEl>
                                        <p:attrNameLst>
                                          <p:attrName>style.visibility</p:attrName>
                                        </p:attrNameLst>
                                      </p:cBhvr>
                                      <p:to>
                                        <p:strVal val="visible"/>
                                      </p:to>
                                    </p:set>
                                    <p:animEffect transition="in" filter="wipe(left)">
                                      <p:cBhvr>
                                        <p:cTn id="7" dur="500"/>
                                        <p:tgtEl>
                                          <p:spTgt spid="13312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3128">
                                            <p:txEl>
                                              <p:pRg st="1" end="1"/>
                                            </p:txEl>
                                          </p:spTgt>
                                        </p:tgtEl>
                                        <p:attrNameLst>
                                          <p:attrName>style.visibility</p:attrName>
                                        </p:attrNameLst>
                                      </p:cBhvr>
                                      <p:to>
                                        <p:strVal val="visible"/>
                                      </p:to>
                                    </p:set>
                                    <p:animEffect transition="in" filter="wipe(left)">
                                      <p:cBhvr>
                                        <p:cTn id="12" dur="500"/>
                                        <p:tgtEl>
                                          <p:spTgt spid="13312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3128">
                                            <p:txEl>
                                              <p:pRg st="2" end="2"/>
                                            </p:txEl>
                                          </p:spTgt>
                                        </p:tgtEl>
                                        <p:attrNameLst>
                                          <p:attrName>style.visibility</p:attrName>
                                        </p:attrNameLst>
                                      </p:cBhvr>
                                      <p:to>
                                        <p:strVal val="visible"/>
                                      </p:to>
                                    </p:set>
                                    <p:animEffect transition="in" filter="wipe(left)">
                                      <p:cBhvr>
                                        <p:cTn id="17" dur="500"/>
                                        <p:tgtEl>
                                          <p:spTgt spid="13312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3128">
                                            <p:txEl>
                                              <p:pRg st="3" end="3"/>
                                            </p:txEl>
                                          </p:spTgt>
                                        </p:tgtEl>
                                        <p:attrNameLst>
                                          <p:attrName>style.visibility</p:attrName>
                                        </p:attrNameLst>
                                      </p:cBhvr>
                                      <p:to>
                                        <p:strVal val="visible"/>
                                      </p:to>
                                    </p:set>
                                    <p:animEffect transition="in" filter="wipe(left)">
                                      <p:cBhvr>
                                        <p:cTn id="22" dur="500"/>
                                        <p:tgtEl>
                                          <p:spTgt spid="13312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3128">
                                            <p:txEl>
                                              <p:pRg st="4" end="4"/>
                                            </p:txEl>
                                          </p:spTgt>
                                        </p:tgtEl>
                                        <p:attrNameLst>
                                          <p:attrName>style.visibility</p:attrName>
                                        </p:attrNameLst>
                                      </p:cBhvr>
                                      <p:to>
                                        <p:strVal val="visible"/>
                                      </p:to>
                                    </p:set>
                                    <p:animEffect transition="in" filter="wipe(left)">
                                      <p:cBhvr>
                                        <p:cTn id="27" dur="500"/>
                                        <p:tgtEl>
                                          <p:spTgt spid="13312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28" grpId="0" build="p" bldLvl="5"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7772" name="Rectangle 12"/>
          <p:cNvSpPr>
            <a:spLocks noGrp="1" noChangeArrowheads="1"/>
          </p:cNvSpPr>
          <p:nvPr>
            <p:ph type="title"/>
          </p:nvPr>
        </p:nvSpPr>
        <p:spPr/>
        <p:txBody>
          <a:bodyPr/>
          <a:lstStyle/>
          <a:p>
            <a:r>
              <a:rPr lang="en-US" altLang="en-US"/>
              <a:t>Mutual Acceptance</a:t>
            </a:r>
          </a:p>
        </p:txBody>
      </p:sp>
      <p:sp>
        <p:nvSpPr>
          <p:cNvPr id="117773" name="Rectangle 13"/>
          <p:cNvSpPr>
            <a:spLocks noGrp="1" noChangeArrowheads="1"/>
          </p:cNvSpPr>
          <p:nvPr>
            <p:ph type="body" idx="1"/>
          </p:nvPr>
        </p:nvSpPr>
        <p:spPr>
          <a:xfrm>
            <a:off x="406400" y="1295401"/>
            <a:ext cx="11582400" cy="5320552"/>
          </a:xfrm>
        </p:spPr>
        <p:txBody>
          <a:bodyPr>
            <a:noAutofit/>
          </a:bodyPr>
          <a:lstStyle/>
          <a:p>
            <a:r>
              <a:rPr lang="en-US" altLang="en-US" dirty="0"/>
              <a:t>Mutual Acceptance</a:t>
            </a:r>
          </a:p>
          <a:p>
            <a:pPr lvl="1"/>
            <a:r>
              <a:rPr lang="en-US" altLang="en-US" sz="3200" dirty="0"/>
              <a:t>A stage of group development, in which the group forms and members get to know one another by sharing information about themselves</a:t>
            </a:r>
          </a:p>
          <a:p>
            <a:pPr lvl="2"/>
            <a:r>
              <a:rPr lang="en-US" altLang="en-US" sz="3200" dirty="0"/>
              <a:t>They often test one another’s opinions by discussing subjects that have little to do with the group, such as the weather, sports, or recent events within the organization.</a:t>
            </a:r>
          </a:p>
          <a:p>
            <a:pPr lvl="2"/>
            <a:r>
              <a:rPr lang="en-US" altLang="en-US" sz="3200" dirty="0"/>
              <a:t>As the members get to know one another, discussion may turn to more sensitive issues, such as the organization’s politics or recent controversial decisions.</a:t>
            </a:r>
          </a:p>
        </p:txBody>
      </p:sp>
    </p:spTree>
    <p:extLst>
      <p:ext uri="{BB962C8B-B14F-4D97-AF65-F5344CB8AC3E}">
        <p14:creationId xmlns:p14="http://schemas.microsoft.com/office/powerpoint/2010/main" val="174248323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7773">
                                            <p:txEl>
                                              <p:pRg st="0" end="0"/>
                                            </p:txEl>
                                          </p:spTgt>
                                        </p:tgtEl>
                                        <p:attrNameLst>
                                          <p:attrName>style.visibility</p:attrName>
                                        </p:attrNameLst>
                                      </p:cBhvr>
                                      <p:to>
                                        <p:strVal val="visible"/>
                                      </p:to>
                                    </p:set>
                                    <p:animEffect transition="in" filter="wipe(left)">
                                      <p:cBhvr>
                                        <p:cTn id="7" dur="500"/>
                                        <p:tgtEl>
                                          <p:spTgt spid="11777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7773">
                                            <p:txEl>
                                              <p:pRg st="1" end="1"/>
                                            </p:txEl>
                                          </p:spTgt>
                                        </p:tgtEl>
                                        <p:attrNameLst>
                                          <p:attrName>style.visibility</p:attrName>
                                        </p:attrNameLst>
                                      </p:cBhvr>
                                      <p:to>
                                        <p:strVal val="visible"/>
                                      </p:to>
                                    </p:set>
                                    <p:animEffect transition="in" filter="wipe(left)">
                                      <p:cBhvr>
                                        <p:cTn id="12" dur="500"/>
                                        <p:tgtEl>
                                          <p:spTgt spid="117773">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7773">
                                            <p:txEl>
                                              <p:pRg st="2" end="2"/>
                                            </p:txEl>
                                          </p:spTgt>
                                        </p:tgtEl>
                                        <p:attrNameLst>
                                          <p:attrName>style.visibility</p:attrName>
                                        </p:attrNameLst>
                                      </p:cBhvr>
                                      <p:to>
                                        <p:strVal val="visible"/>
                                      </p:to>
                                    </p:set>
                                    <p:animEffect transition="in" filter="wipe(left)">
                                      <p:cBhvr>
                                        <p:cTn id="17" dur="500"/>
                                        <p:tgtEl>
                                          <p:spTgt spid="11777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7773">
                                            <p:txEl>
                                              <p:pRg st="3" end="3"/>
                                            </p:txEl>
                                          </p:spTgt>
                                        </p:tgtEl>
                                        <p:attrNameLst>
                                          <p:attrName>style.visibility</p:attrName>
                                        </p:attrNameLst>
                                      </p:cBhvr>
                                      <p:to>
                                        <p:strVal val="visible"/>
                                      </p:to>
                                    </p:set>
                                    <p:animEffect transition="in" filter="wipe(left)">
                                      <p:cBhvr>
                                        <p:cTn id="22" dur="500"/>
                                        <p:tgtEl>
                                          <p:spTgt spid="11777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73" grpId="0" build="p" bldLvl="5"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3" name="Rectangle 5"/>
          <p:cNvSpPr>
            <a:spLocks noGrp="1" noChangeArrowheads="1"/>
          </p:cNvSpPr>
          <p:nvPr>
            <p:ph type="title"/>
          </p:nvPr>
        </p:nvSpPr>
        <p:spPr/>
        <p:txBody>
          <a:bodyPr/>
          <a:lstStyle/>
          <a:p>
            <a:r>
              <a:rPr lang="en-US" altLang="en-US" dirty="0"/>
              <a:t>Other Stages of </a:t>
            </a:r>
            <a:r>
              <a:rPr lang="en-US" altLang="en-US" dirty="0" smtClean="0"/>
              <a:t>Social Group </a:t>
            </a:r>
            <a:r>
              <a:rPr lang="en-US" altLang="en-US" dirty="0"/>
              <a:t>Development</a:t>
            </a:r>
          </a:p>
        </p:txBody>
      </p:sp>
      <p:sp>
        <p:nvSpPr>
          <p:cNvPr id="145414" name="Rectangle 6"/>
          <p:cNvSpPr>
            <a:spLocks noGrp="1" noChangeArrowheads="1"/>
          </p:cNvSpPr>
          <p:nvPr>
            <p:ph type="body" idx="1"/>
          </p:nvPr>
        </p:nvSpPr>
        <p:spPr/>
        <p:txBody>
          <a:bodyPr>
            <a:normAutofit/>
          </a:bodyPr>
          <a:lstStyle/>
          <a:p>
            <a:pPr>
              <a:lnSpc>
                <a:spcPct val="90000"/>
              </a:lnSpc>
            </a:pPr>
            <a:r>
              <a:rPr lang="en-US" altLang="en-US" dirty="0"/>
              <a:t>Communication and Decision Making</a:t>
            </a:r>
          </a:p>
          <a:p>
            <a:pPr lvl="1">
              <a:lnSpc>
                <a:spcPct val="90000"/>
              </a:lnSpc>
            </a:pPr>
            <a:r>
              <a:rPr lang="en-US" altLang="en-US" sz="3200" dirty="0"/>
              <a:t>Members discuss their feelings more openly and agree on group goals and individual roles in the group.</a:t>
            </a:r>
          </a:p>
          <a:p>
            <a:pPr>
              <a:lnSpc>
                <a:spcPct val="90000"/>
              </a:lnSpc>
            </a:pPr>
            <a:r>
              <a:rPr lang="en-US" altLang="en-US" dirty="0"/>
              <a:t>Motivation and Productivity</a:t>
            </a:r>
          </a:p>
          <a:p>
            <a:pPr lvl="1">
              <a:lnSpc>
                <a:spcPct val="90000"/>
              </a:lnSpc>
            </a:pPr>
            <a:r>
              <a:rPr lang="en-US" altLang="en-US" sz="3200" dirty="0"/>
              <a:t>The emphasis shifts away from personal concerns and viewpoints to activities that will benefit the group. </a:t>
            </a:r>
          </a:p>
          <a:p>
            <a:pPr>
              <a:lnSpc>
                <a:spcPct val="90000"/>
              </a:lnSpc>
            </a:pPr>
            <a:r>
              <a:rPr lang="en-US" altLang="en-US" dirty="0"/>
              <a:t>Control and Organization</a:t>
            </a:r>
          </a:p>
          <a:p>
            <a:pPr lvl="1">
              <a:lnSpc>
                <a:spcPct val="90000"/>
              </a:lnSpc>
            </a:pPr>
            <a:r>
              <a:rPr lang="en-US" altLang="en-US" sz="3200" dirty="0"/>
              <a:t>The group works towards accomplishing its goals.</a:t>
            </a:r>
          </a:p>
        </p:txBody>
      </p:sp>
    </p:spTree>
    <p:extLst>
      <p:ext uri="{BB962C8B-B14F-4D97-AF65-F5344CB8AC3E}">
        <p14:creationId xmlns:p14="http://schemas.microsoft.com/office/powerpoint/2010/main" val="53949678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5414">
                                            <p:txEl>
                                              <p:pRg st="0" end="0"/>
                                            </p:txEl>
                                          </p:spTgt>
                                        </p:tgtEl>
                                        <p:attrNameLst>
                                          <p:attrName>style.visibility</p:attrName>
                                        </p:attrNameLst>
                                      </p:cBhvr>
                                      <p:to>
                                        <p:strVal val="visible"/>
                                      </p:to>
                                    </p:set>
                                    <p:animEffect transition="in" filter="wipe(left)">
                                      <p:cBhvr>
                                        <p:cTn id="7" dur="500"/>
                                        <p:tgtEl>
                                          <p:spTgt spid="14541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5414">
                                            <p:txEl>
                                              <p:pRg st="1" end="1"/>
                                            </p:txEl>
                                          </p:spTgt>
                                        </p:tgtEl>
                                        <p:attrNameLst>
                                          <p:attrName>style.visibility</p:attrName>
                                        </p:attrNameLst>
                                      </p:cBhvr>
                                      <p:to>
                                        <p:strVal val="visible"/>
                                      </p:to>
                                    </p:set>
                                    <p:animEffect transition="in" filter="wipe(left)">
                                      <p:cBhvr>
                                        <p:cTn id="12" dur="500"/>
                                        <p:tgtEl>
                                          <p:spTgt spid="14541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5414">
                                            <p:txEl>
                                              <p:pRg st="2" end="2"/>
                                            </p:txEl>
                                          </p:spTgt>
                                        </p:tgtEl>
                                        <p:attrNameLst>
                                          <p:attrName>style.visibility</p:attrName>
                                        </p:attrNameLst>
                                      </p:cBhvr>
                                      <p:to>
                                        <p:strVal val="visible"/>
                                      </p:to>
                                    </p:set>
                                    <p:animEffect transition="in" filter="wipe(left)">
                                      <p:cBhvr>
                                        <p:cTn id="17" dur="500"/>
                                        <p:tgtEl>
                                          <p:spTgt spid="14541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5414">
                                            <p:txEl>
                                              <p:pRg st="3" end="3"/>
                                            </p:txEl>
                                          </p:spTgt>
                                        </p:tgtEl>
                                        <p:attrNameLst>
                                          <p:attrName>style.visibility</p:attrName>
                                        </p:attrNameLst>
                                      </p:cBhvr>
                                      <p:to>
                                        <p:strVal val="visible"/>
                                      </p:to>
                                    </p:set>
                                    <p:animEffect transition="in" filter="wipe(left)">
                                      <p:cBhvr>
                                        <p:cTn id="22" dur="500"/>
                                        <p:tgtEl>
                                          <p:spTgt spid="14541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5414">
                                            <p:txEl>
                                              <p:pRg st="4" end="4"/>
                                            </p:txEl>
                                          </p:spTgt>
                                        </p:tgtEl>
                                        <p:attrNameLst>
                                          <p:attrName>style.visibility</p:attrName>
                                        </p:attrNameLst>
                                      </p:cBhvr>
                                      <p:to>
                                        <p:strVal val="visible"/>
                                      </p:to>
                                    </p:set>
                                    <p:animEffect transition="in" filter="wipe(left)">
                                      <p:cBhvr>
                                        <p:cTn id="27" dur="500"/>
                                        <p:tgtEl>
                                          <p:spTgt spid="145414">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45414">
                                            <p:txEl>
                                              <p:pRg st="5" end="5"/>
                                            </p:txEl>
                                          </p:spTgt>
                                        </p:tgtEl>
                                        <p:attrNameLst>
                                          <p:attrName>style.visibility</p:attrName>
                                        </p:attrNameLst>
                                      </p:cBhvr>
                                      <p:to>
                                        <p:strVal val="visible"/>
                                      </p:to>
                                    </p:set>
                                    <p:animEffect transition="in" filter="wipe(left)">
                                      <p:cBhvr>
                                        <p:cTn id="32" dur="500"/>
                                        <p:tgtEl>
                                          <p:spTgt spid="14541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5414" grpId="0" build="p" bldLvl="5"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9" name="Rectangle 7"/>
          <p:cNvSpPr>
            <a:spLocks noGrp="1" noChangeArrowheads="1"/>
          </p:cNvSpPr>
          <p:nvPr>
            <p:ph type="title"/>
          </p:nvPr>
        </p:nvSpPr>
        <p:spPr/>
        <p:txBody>
          <a:bodyPr/>
          <a:lstStyle/>
          <a:p>
            <a:r>
              <a:rPr lang="en-US" altLang="en-US" dirty="0" smtClean="0"/>
              <a:t>Stages </a:t>
            </a:r>
            <a:r>
              <a:rPr lang="en-US" altLang="en-US" dirty="0"/>
              <a:t>of </a:t>
            </a:r>
            <a:r>
              <a:rPr lang="en-US" altLang="en-US" dirty="0" smtClean="0"/>
              <a:t>Social Group </a:t>
            </a:r>
            <a:r>
              <a:rPr lang="en-US" altLang="en-US" dirty="0"/>
              <a:t>Development</a:t>
            </a:r>
          </a:p>
        </p:txBody>
      </p:sp>
      <p:pic>
        <p:nvPicPr>
          <p:cNvPr id="146442" name="Picture 10" descr="320415_la_08_0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9553" y="1387474"/>
            <a:ext cx="10313894" cy="526152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7430173"/>
      </p:ext>
    </p:extLst>
  </p:cSld>
  <p:clrMapOvr>
    <a:masterClrMapping/>
  </p:clrMapOvr>
  <p:transition spd="med">
    <p:wipe dir="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63" name="Rectangle 7"/>
          <p:cNvSpPr>
            <a:spLocks noGrp="1" noChangeArrowheads="1"/>
          </p:cNvSpPr>
          <p:nvPr>
            <p:ph type="title"/>
          </p:nvPr>
        </p:nvSpPr>
        <p:spPr/>
        <p:txBody>
          <a:bodyPr/>
          <a:lstStyle/>
          <a:p>
            <a:r>
              <a:rPr lang="en-US" altLang="en-US"/>
              <a:t>Group Performance Factors</a:t>
            </a:r>
          </a:p>
        </p:txBody>
      </p:sp>
      <p:sp>
        <p:nvSpPr>
          <p:cNvPr id="147464" name="Rectangle 8"/>
          <p:cNvSpPr>
            <a:spLocks noGrp="1" noChangeArrowheads="1"/>
          </p:cNvSpPr>
          <p:nvPr>
            <p:ph type="body" idx="1"/>
          </p:nvPr>
        </p:nvSpPr>
        <p:spPr>
          <a:xfrm>
            <a:off x="406400" y="1554163"/>
            <a:ext cx="11582400" cy="5182813"/>
          </a:xfrm>
        </p:spPr>
        <p:txBody>
          <a:bodyPr>
            <a:normAutofit/>
          </a:bodyPr>
          <a:lstStyle/>
          <a:p>
            <a:r>
              <a:rPr lang="en-US" altLang="en-US" sz="3600" dirty="0"/>
              <a:t>The performance of any group is affected by four factors other than the group’s reasons for forming and the stages of its development:</a:t>
            </a:r>
          </a:p>
          <a:p>
            <a:pPr lvl="1"/>
            <a:r>
              <a:rPr lang="en-US" altLang="en-US" sz="3600" dirty="0"/>
              <a:t>Composition</a:t>
            </a:r>
          </a:p>
          <a:p>
            <a:pPr lvl="1"/>
            <a:r>
              <a:rPr lang="en-US" altLang="en-US" sz="3600" dirty="0"/>
              <a:t>Size</a:t>
            </a:r>
          </a:p>
          <a:p>
            <a:pPr lvl="1"/>
            <a:r>
              <a:rPr lang="en-US" altLang="en-US" sz="3600" dirty="0"/>
              <a:t>Norms</a:t>
            </a:r>
          </a:p>
          <a:p>
            <a:pPr lvl="1"/>
            <a:r>
              <a:rPr lang="en-US" altLang="en-US" sz="3600" dirty="0"/>
              <a:t>Cohesiveness</a:t>
            </a:r>
          </a:p>
        </p:txBody>
      </p:sp>
      <p:pic>
        <p:nvPicPr>
          <p:cNvPr id="147462" name="Picture 6" descr="MCj0390788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239000" y="3886201"/>
            <a:ext cx="1981200" cy="18462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729918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7464">
                                            <p:txEl>
                                              <p:pRg st="0" end="0"/>
                                            </p:txEl>
                                          </p:spTgt>
                                        </p:tgtEl>
                                        <p:attrNameLst>
                                          <p:attrName>style.visibility</p:attrName>
                                        </p:attrNameLst>
                                      </p:cBhvr>
                                      <p:to>
                                        <p:strVal val="visible"/>
                                      </p:to>
                                    </p:set>
                                    <p:animEffect transition="in" filter="wipe(left)">
                                      <p:cBhvr>
                                        <p:cTn id="7" dur="500"/>
                                        <p:tgtEl>
                                          <p:spTgt spid="147464">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7464">
                                            <p:txEl>
                                              <p:pRg st="1" end="1"/>
                                            </p:txEl>
                                          </p:spTgt>
                                        </p:tgtEl>
                                        <p:attrNameLst>
                                          <p:attrName>style.visibility</p:attrName>
                                        </p:attrNameLst>
                                      </p:cBhvr>
                                      <p:to>
                                        <p:strVal val="visible"/>
                                      </p:to>
                                    </p:set>
                                    <p:animEffect transition="in" filter="wipe(left)">
                                      <p:cBhvr>
                                        <p:cTn id="12" dur="500"/>
                                        <p:tgtEl>
                                          <p:spTgt spid="147464">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7464">
                                            <p:txEl>
                                              <p:pRg st="2" end="2"/>
                                            </p:txEl>
                                          </p:spTgt>
                                        </p:tgtEl>
                                        <p:attrNameLst>
                                          <p:attrName>style.visibility</p:attrName>
                                        </p:attrNameLst>
                                      </p:cBhvr>
                                      <p:to>
                                        <p:strVal val="visible"/>
                                      </p:to>
                                    </p:set>
                                    <p:animEffect transition="in" filter="wipe(left)">
                                      <p:cBhvr>
                                        <p:cTn id="17" dur="500"/>
                                        <p:tgtEl>
                                          <p:spTgt spid="147464">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7464">
                                            <p:txEl>
                                              <p:pRg st="3" end="3"/>
                                            </p:txEl>
                                          </p:spTgt>
                                        </p:tgtEl>
                                        <p:attrNameLst>
                                          <p:attrName>style.visibility</p:attrName>
                                        </p:attrNameLst>
                                      </p:cBhvr>
                                      <p:to>
                                        <p:strVal val="visible"/>
                                      </p:to>
                                    </p:set>
                                    <p:animEffect transition="in" filter="wipe(left)">
                                      <p:cBhvr>
                                        <p:cTn id="22" dur="500"/>
                                        <p:tgtEl>
                                          <p:spTgt spid="147464">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47464">
                                            <p:txEl>
                                              <p:pRg st="4" end="4"/>
                                            </p:txEl>
                                          </p:spTgt>
                                        </p:tgtEl>
                                        <p:attrNameLst>
                                          <p:attrName>style.visibility</p:attrName>
                                        </p:attrNameLst>
                                      </p:cBhvr>
                                      <p:to>
                                        <p:strVal val="visible"/>
                                      </p:to>
                                    </p:set>
                                    <p:animEffect transition="in" filter="wipe(left)">
                                      <p:cBhvr>
                                        <p:cTn id="27" dur="500"/>
                                        <p:tgtEl>
                                          <p:spTgt spid="14746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7464" grpId="0" build="p" bldLvl="5"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8" name="Rectangle 1028"/>
          <p:cNvSpPr>
            <a:spLocks noGrp="1" noChangeArrowheads="1"/>
          </p:cNvSpPr>
          <p:nvPr>
            <p:ph type="title"/>
          </p:nvPr>
        </p:nvSpPr>
        <p:spPr/>
        <p:txBody>
          <a:bodyPr/>
          <a:lstStyle/>
          <a:p>
            <a:r>
              <a:rPr lang="en-US" altLang="en-US"/>
              <a:t>Group Composition</a:t>
            </a:r>
          </a:p>
        </p:txBody>
      </p:sp>
      <p:sp>
        <p:nvSpPr>
          <p:cNvPr id="149509" name="Rectangle 1029"/>
          <p:cNvSpPr>
            <a:spLocks noGrp="1" noChangeArrowheads="1"/>
          </p:cNvSpPr>
          <p:nvPr>
            <p:ph type="body" idx="1"/>
          </p:nvPr>
        </p:nvSpPr>
        <p:spPr>
          <a:xfrm>
            <a:off x="406400" y="1554163"/>
            <a:ext cx="11582400" cy="5088684"/>
          </a:xfrm>
        </p:spPr>
        <p:txBody>
          <a:bodyPr>
            <a:noAutofit/>
          </a:bodyPr>
          <a:lstStyle/>
          <a:p>
            <a:r>
              <a:rPr lang="en-US" altLang="en-US" sz="3600" dirty="0"/>
              <a:t>The degree of similarity or difference among group members on factors important to the group’s work.</a:t>
            </a:r>
          </a:p>
          <a:p>
            <a:pPr lvl="1"/>
            <a:r>
              <a:rPr lang="en-US" altLang="en-US" sz="3600" dirty="0"/>
              <a:t>Most often described in terms of the homogeneity or heterogeneity of the members.</a:t>
            </a:r>
          </a:p>
          <a:p>
            <a:pPr lvl="2"/>
            <a:r>
              <a:rPr lang="en-US" altLang="en-US" sz="3600" dirty="0"/>
              <a:t>homogeneous if members are similar in one or several ways that are critical to the work of the group</a:t>
            </a:r>
          </a:p>
          <a:p>
            <a:pPr lvl="2"/>
            <a:r>
              <a:rPr lang="en-US" altLang="en-US" sz="3600" dirty="0"/>
              <a:t>heterogeneous if members differ in one or more ways critical to the group’s work</a:t>
            </a:r>
          </a:p>
        </p:txBody>
      </p:sp>
    </p:spTree>
    <p:extLst>
      <p:ext uri="{BB962C8B-B14F-4D97-AF65-F5344CB8AC3E}">
        <p14:creationId xmlns:p14="http://schemas.microsoft.com/office/powerpoint/2010/main" val="49733698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49509">
                                            <p:txEl>
                                              <p:pRg st="0" end="0"/>
                                            </p:txEl>
                                          </p:spTgt>
                                        </p:tgtEl>
                                        <p:attrNameLst>
                                          <p:attrName>style.visibility</p:attrName>
                                        </p:attrNameLst>
                                      </p:cBhvr>
                                      <p:to>
                                        <p:strVal val="visible"/>
                                      </p:to>
                                    </p:set>
                                    <p:animEffect transition="in" filter="wipe(left)">
                                      <p:cBhvr>
                                        <p:cTn id="7" dur="500"/>
                                        <p:tgtEl>
                                          <p:spTgt spid="14950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49509">
                                            <p:txEl>
                                              <p:pRg st="1" end="1"/>
                                            </p:txEl>
                                          </p:spTgt>
                                        </p:tgtEl>
                                        <p:attrNameLst>
                                          <p:attrName>style.visibility</p:attrName>
                                        </p:attrNameLst>
                                      </p:cBhvr>
                                      <p:to>
                                        <p:strVal val="visible"/>
                                      </p:to>
                                    </p:set>
                                    <p:animEffect transition="in" filter="wipe(left)">
                                      <p:cBhvr>
                                        <p:cTn id="12" dur="500"/>
                                        <p:tgtEl>
                                          <p:spTgt spid="14950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49509">
                                            <p:txEl>
                                              <p:pRg st="2" end="2"/>
                                            </p:txEl>
                                          </p:spTgt>
                                        </p:tgtEl>
                                        <p:attrNameLst>
                                          <p:attrName>style.visibility</p:attrName>
                                        </p:attrNameLst>
                                      </p:cBhvr>
                                      <p:to>
                                        <p:strVal val="visible"/>
                                      </p:to>
                                    </p:set>
                                    <p:animEffect transition="in" filter="wipe(left)">
                                      <p:cBhvr>
                                        <p:cTn id="17" dur="500"/>
                                        <p:tgtEl>
                                          <p:spTgt spid="14950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49509">
                                            <p:txEl>
                                              <p:pRg st="3" end="3"/>
                                            </p:txEl>
                                          </p:spTgt>
                                        </p:tgtEl>
                                        <p:attrNameLst>
                                          <p:attrName>style.visibility</p:attrName>
                                        </p:attrNameLst>
                                      </p:cBhvr>
                                      <p:to>
                                        <p:strVal val="visible"/>
                                      </p:to>
                                    </p:set>
                                    <p:animEffect transition="in" filter="wipe(left)">
                                      <p:cBhvr>
                                        <p:cTn id="22" dur="500"/>
                                        <p:tgtEl>
                                          <p:spTgt spid="14950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9509" grpId="0" build="p" bldLvl="5" autoUpdateAnimBg="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47" name="Rectangle 31"/>
          <p:cNvSpPr>
            <a:spLocks noGrp="1" noChangeArrowheads="1"/>
          </p:cNvSpPr>
          <p:nvPr>
            <p:ph type="title"/>
          </p:nvPr>
        </p:nvSpPr>
        <p:spPr/>
        <p:txBody>
          <a:bodyPr/>
          <a:lstStyle/>
          <a:p>
            <a:r>
              <a:rPr lang="en-US" altLang="en-US" dirty="0" smtClean="0"/>
              <a:t>Task </a:t>
            </a:r>
            <a:r>
              <a:rPr lang="en-US" altLang="en-US" dirty="0"/>
              <a:t>Variable and Group Composition</a:t>
            </a:r>
          </a:p>
        </p:txBody>
      </p:sp>
      <p:pic>
        <p:nvPicPr>
          <p:cNvPr id="111651" name="Picture 35" descr="table08-02"/>
          <p:cNvPicPr>
            <a:picLocks noChangeAspect="1" noChangeArrowheads="1"/>
          </p:cNvPicPr>
          <p:nvPr/>
        </p:nvPicPr>
        <p:blipFill rotWithShape="1">
          <a:blip r:embed="rId2">
            <a:extLst>
              <a:ext uri="{28A0092B-C50C-407E-A947-70E740481C1C}">
                <a14:useLocalDpi xmlns:a14="http://schemas.microsoft.com/office/drawing/2010/main" val="0"/>
              </a:ext>
            </a:extLst>
          </a:blip>
          <a:srcRect l="128" b="18689"/>
          <a:stretch/>
        </p:blipFill>
        <p:spPr bwMode="auto">
          <a:xfrm>
            <a:off x="914400" y="1640540"/>
            <a:ext cx="10515600" cy="478715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16692276"/>
      </p:ext>
    </p:extLst>
  </p:cSld>
  <p:clrMapOvr>
    <a:masterClrMapping/>
  </p:clrMapOvr>
  <p:transition spd="med">
    <p:wipe dir="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5007" name="Rectangle 15"/>
          <p:cNvSpPr>
            <a:spLocks noGrp="1" noChangeArrowheads="1"/>
          </p:cNvSpPr>
          <p:nvPr>
            <p:ph type="title"/>
          </p:nvPr>
        </p:nvSpPr>
        <p:spPr/>
        <p:txBody>
          <a:bodyPr/>
          <a:lstStyle/>
          <a:p>
            <a:r>
              <a:rPr lang="en-US" altLang="en-US"/>
              <a:t>Group Size</a:t>
            </a:r>
          </a:p>
        </p:txBody>
      </p:sp>
      <p:sp>
        <p:nvSpPr>
          <p:cNvPr id="85008" name="Rectangle 16"/>
          <p:cNvSpPr>
            <a:spLocks noGrp="1" noChangeArrowheads="1"/>
          </p:cNvSpPr>
          <p:nvPr>
            <p:ph type="body" idx="1"/>
          </p:nvPr>
        </p:nvSpPr>
        <p:spPr>
          <a:xfrm>
            <a:off x="406400" y="1554163"/>
            <a:ext cx="11582400" cy="5129025"/>
          </a:xfrm>
        </p:spPr>
        <p:txBody>
          <a:bodyPr>
            <a:noAutofit/>
          </a:bodyPr>
          <a:lstStyle/>
          <a:p>
            <a:pPr>
              <a:lnSpc>
                <a:spcPct val="90000"/>
              </a:lnSpc>
            </a:pPr>
            <a:r>
              <a:rPr lang="en-US" altLang="en-US" dirty="0"/>
              <a:t>Group Size</a:t>
            </a:r>
          </a:p>
          <a:p>
            <a:pPr lvl="1">
              <a:lnSpc>
                <a:spcPct val="90000"/>
              </a:lnSpc>
            </a:pPr>
            <a:r>
              <a:rPr lang="en-US" altLang="en-US" sz="3200" dirty="0"/>
              <a:t>The number of members of the group; affects the number of resources available to perform the task.</a:t>
            </a:r>
          </a:p>
          <a:p>
            <a:pPr lvl="2">
              <a:lnSpc>
                <a:spcPct val="90000"/>
              </a:lnSpc>
            </a:pPr>
            <a:r>
              <a:rPr lang="en-US" altLang="en-US" sz="3200" dirty="0"/>
              <a:t>In groups established to generate ideas, those with more members tend to produce more ideas, although the rate of increase in the number of ideas diminishes rapidly as the group grows.</a:t>
            </a:r>
          </a:p>
          <a:p>
            <a:pPr>
              <a:lnSpc>
                <a:spcPct val="90000"/>
              </a:lnSpc>
            </a:pPr>
            <a:r>
              <a:rPr lang="en-US" altLang="en-US" dirty="0"/>
              <a:t>Social Loafing</a:t>
            </a:r>
          </a:p>
          <a:p>
            <a:pPr lvl="1">
              <a:lnSpc>
                <a:spcPct val="90000"/>
              </a:lnSpc>
            </a:pPr>
            <a:r>
              <a:rPr lang="en-US" altLang="en-US" sz="3200" dirty="0"/>
              <a:t>The tendency of some members of groups to put forth less effort in a group than they would when working alone.</a:t>
            </a:r>
          </a:p>
        </p:txBody>
      </p:sp>
    </p:spTree>
    <p:extLst>
      <p:ext uri="{BB962C8B-B14F-4D97-AF65-F5344CB8AC3E}">
        <p14:creationId xmlns:p14="http://schemas.microsoft.com/office/powerpoint/2010/main" val="225384717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85008">
                                            <p:txEl>
                                              <p:pRg st="0" end="0"/>
                                            </p:txEl>
                                          </p:spTgt>
                                        </p:tgtEl>
                                        <p:attrNameLst>
                                          <p:attrName>style.visibility</p:attrName>
                                        </p:attrNameLst>
                                      </p:cBhvr>
                                      <p:to>
                                        <p:strVal val="visible"/>
                                      </p:to>
                                    </p:set>
                                    <p:animEffect transition="in" filter="wipe(left)">
                                      <p:cBhvr>
                                        <p:cTn id="7" dur="500"/>
                                        <p:tgtEl>
                                          <p:spTgt spid="85008">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85008">
                                            <p:txEl>
                                              <p:pRg st="1" end="1"/>
                                            </p:txEl>
                                          </p:spTgt>
                                        </p:tgtEl>
                                        <p:attrNameLst>
                                          <p:attrName>style.visibility</p:attrName>
                                        </p:attrNameLst>
                                      </p:cBhvr>
                                      <p:to>
                                        <p:strVal val="visible"/>
                                      </p:to>
                                    </p:set>
                                    <p:animEffect transition="in" filter="wipe(left)">
                                      <p:cBhvr>
                                        <p:cTn id="12" dur="500"/>
                                        <p:tgtEl>
                                          <p:spTgt spid="85008">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85008">
                                            <p:txEl>
                                              <p:pRg st="2" end="2"/>
                                            </p:txEl>
                                          </p:spTgt>
                                        </p:tgtEl>
                                        <p:attrNameLst>
                                          <p:attrName>style.visibility</p:attrName>
                                        </p:attrNameLst>
                                      </p:cBhvr>
                                      <p:to>
                                        <p:strVal val="visible"/>
                                      </p:to>
                                    </p:set>
                                    <p:animEffect transition="in" filter="wipe(left)">
                                      <p:cBhvr>
                                        <p:cTn id="17" dur="500"/>
                                        <p:tgtEl>
                                          <p:spTgt spid="85008">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85008">
                                            <p:txEl>
                                              <p:pRg st="3" end="3"/>
                                            </p:txEl>
                                          </p:spTgt>
                                        </p:tgtEl>
                                        <p:attrNameLst>
                                          <p:attrName>style.visibility</p:attrName>
                                        </p:attrNameLst>
                                      </p:cBhvr>
                                      <p:to>
                                        <p:strVal val="visible"/>
                                      </p:to>
                                    </p:set>
                                    <p:animEffect transition="in" filter="wipe(left)">
                                      <p:cBhvr>
                                        <p:cTn id="22" dur="500"/>
                                        <p:tgtEl>
                                          <p:spTgt spid="85008">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85008">
                                            <p:txEl>
                                              <p:pRg st="4" end="4"/>
                                            </p:txEl>
                                          </p:spTgt>
                                        </p:tgtEl>
                                        <p:attrNameLst>
                                          <p:attrName>style.visibility</p:attrName>
                                        </p:attrNameLst>
                                      </p:cBhvr>
                                      <p:to>
                                        <p:strVal val="visible"/>
                                      </p:to>
                                    </p:set>
                                    <p:animEffect transition="in" filter="wipe(left)">
                                      <p:cBhvr>
                                        <p:cTn id="27" dur="500"/>
                                        <p:tgtEl>
                                          <p:spTgt spid="85008">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5008" grpId="0" build="p" bldLvl="5"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Characteristics of Social Groups:</a:t>
            </a:r>
            <a:br>
              <a:rPr lang="en-US" dirty="0"/>
            </a:br>
            <a:endParaRPr lang="en-US" dirty="0"/>
          </a:p>
        </p:txBody>
      </p:sp>
      <p:sp>
        <p:nvSpPr>
          <p:cNvPr id="3" name="Content Placeholder 2"/>
          <p:cNvSpPr>
            <a:spLocks noGrp="1"/>
          </p:cNvSpPr>
          <p:nvPr>
            <p:ph idx="1"/>
          </p:nvPr>
        </p:nvSpPr>
        <p:spPr>
          <a:xfrm>
            <a:off x="406400" y="1201783"/>
            <a:ext cx="11582400" cy="5564777"/>
          </a:xfrm>
        </p:spPr>
        <p:txBody>
          <a:bodyPr>
            <a:noAutofit/>
          </a:bodyPr>
          <a:lstStyle/>
          <a:p>
            <a:pPr marL="0" indent="0">
              <a:buNone/>
            </a:pPr>
            <a:r>
              <a:rPr lang="en-US" sz="2400" dirty="0"/>
              <a:t>The main characteristics of social groups are as follows:</a:t>
            </a:r>
          </a:p>
          <a:p>
            <a:r>
              <a:rPr lang="en-US" sz="2400" b="1" dirty="0"/>
              <a:t>1. Collection of individual: </a:t>
            </a:r>
            <a:r>
              <a:rPr lang="en-US" sz="2400" dirty="0"/>
              <a:t>Social groups consists of people. Without individuals there can be no groups. Just as we cannot have a college or a university without students and teachers we cannot have a group in the absence of people.</a:t>
            </a:r>
          </a:p>
          <a:p>
            <a:r>
              <a:rPr lang="en-US" sz="2400" b="1" dirty="0"/>
              <a:t>2. Interaction among members: </a:t>
            </a:r>
            <a:r>
              <a:rPr lang="en-US" sz="2400" dirty="0"/>
              <a:t>Social interaction is the very basis of group life. Hence mere collection of individuals does not make a group. The members must have a interaction. A social group, is in fact a system of social interaction. The limits of social groups are marked by the limits of social interaction.</a:t>
            </a:r>
          </a:p>
          <a:p>
            <a:r>
              <a:rPr lang="en-US" sz="2400" b="1" dirty="0"/>
              <a:t>3. </a:t>
            </a:r>
            <a:r>
              <a:rPr lang="en-US" sz="2400" b="1" dirty="0" smtClean="0"/>
              <a:t>Mutual </a:t>
            </a:r>
            <a:r>
              <a:rPr lang="en-US" sz="2400" b="1" dirty="0"/>
              <a:t>Awareness: </a:t>
            </a:r>
            <a:r>
              <a:rPr lang="en-US" sz="2400" dirty="0"/>
              <a:t>Group life involves mutual awareness. Group members are aware of one another and their </a:t>
            </a:r>
            <a:r>
              <a:rPr lang="en-US" sz="2400" dirty="0" smtClean="0"/>
              <a:t>behavior </a:t>
            </a:r>
            <a:r>
              <a:rPr lang="en-US" sz="2400" dirty="0"/>
              <a:t>is determined by this mutual recognition.</a:t>
            </a:r>
          </a:p>
          <a:p>
            <a:r>
              <a:rPr lang="en-US" sz="2400" b="1" dirty="0"/>
              <a:t>4. ‘We – feeling’:</a:t>
            </a:r>
            <a:r>
              <a:rPr lang="en-US" sz="2400" dirty="0"/>
              <a:t> We feeling refers to the tendency on the part of the members to identify themselves with the groups. It represents group unity. ‘We – felling creates sympathy in and fosters cooperation among members. It helps group members to defend their interests collectively</a:t>
            </a:r>
          </a:p>
        </p:txBody>
      </p:sp>
    </p:spTree>
    <p:extLst>
      <p:ext uri="{BB962C8B-B14F-4D97-AF65-F5344CB8AC3E}">
        <p14:creationId xmlns:p14="http://schemas.microsoft.com/office/powerpoint/2010/main" val="85835130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1860" name="Rectangle 1028"/>
          <p:cNvSpPr>
            <a:spLocks noGrp="1" noChangeArrowheads="1"/>
          </p:cNvSpPr>
          <p:nvPr>
            <p:ph type="title"/>
          </p:nvPr>
        </p:nvSpPr>
        <p:spPr/>
        <p:txBody>
          <a:bodyPr/>
          <a:lstStyle/>
          <a:p>
            <a:r>
              <a:rPr lang="en-US" altLang="en-US"/>
              <a:t>Group Norms</a:t>
            </a:r>
          </a:p>
        </p:txBody>
      </p:sp>
      <p:sp>
        <p:nvSpPr>
          <p:cNvPr id="121861" name="Rectangle 1029"/>
          <p:cNvSpPr>
            <a:spLocks noGrp="1" noChangeArrowheads="1"/>
          </p:cNvSpPr>
          <p:nvPr>
            <p:ph type="body" idx="1"/>
          </p:nvPr>
        </p:nvSpPr>
        <p:spPr>
          <a:xfrm>
            <a:off x="406400" y="1554163"/>
            <a:ext cx="11582400" cy="5061790"/>
          </a:xfrm>
        </p:spPr>
        <p:txBody>
          <a:bodyPr>
            <a:noAutofit/>
          </a:bodyPr>
          <a:lstStyle/>
          <a:p>
            <a:r>
              <a:rPr lang="en-US" altLang="en-US" sz="3600" dirty="0"/>
              <a:t>Usually established during the second stage of group development (communication and decision making) and carried forward into the maturity stage.</a:t>
            </a:r>
          </a:p>
          <a:p>
            <a:pPr lvl="2"/>
            <a:r>
              <a:rPr lang="en-US" altLang="en-US" sz="3600" dirty="0"/>
              <a:t>By providing a basis for predicting others’ behaviors, norms enable people to behave in a manner consistent with and acceptable to the group.</a:t>
            </a:r>
          </a:p>
          <a:p>
            <a:pPr lvl="2"/>
            <a:r>
              <a:rPr lang="en-US" altLang="en-US" sz="3600" dirty="0"/>
              <a:t>Without norms, the activities in a group would be chaotic.</a:t>
            </a:r>
          </a:p>
        </p:txBody>
      </p:sp>
    </p:spTree>
    <p:extLst>
      <p:ext uri="{BB962C8B-B14F-4D97-AF65-F5344CB8AC3E}">
        <p14:creationId xmlns:p14="http://schemas.microsoft.com/office/powerpoint/2010/main" val="3448897847"/>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1861">
                                            <p:txEl>
                                              <p:pRg st="0" end="0"/>
                                            </p:txEl>
                                          </p:spTgt>
                                        </p:tgtEl>
                                        <p:attrNameLst>
                                          <p:attrName>style.visibility</p:attrName>
                                        </p:attrNameLst>
                                      </p:cBhvr>
                                      <p:to>
                                        <p:strVal val="visible"/>
                                      </p:to>
                                    </p:set>
                                    <p:animEffect transition="in" filter="wipe(left)">
                                      <p:cBhvr>
                                        <p:cTn id="7" dur="500"/>
                                        <p:tgtEl>
                                          <p:spTgt spid="12186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1861">
                                            <p:txEl>
                                              <p:pRg st="1" end="1"/>
                                            </p:txEl>
                                          </p:spTgt>
                                        </p:tgtEl>
                                        <p:attrNameLst>
                                          <p:attrName>style.visibility</p:attrName>
                                        </p:attrNameLst>
                                      </p:cBhvr>
                                      <p:to>
                                        <p:strVal val="visible"/>
                                      </p:to>
                                    </p:set>
                                    <p:animEffect transition="in" filter="wipe(left)">
                                      <p:cBhvr>
                                        <p:cTn id="12" dur="500"/>
                                        <p:tgtEl>
                                          <p:spTgt spid="12186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1861">
                                            <p:txEl>
                                              <p:pRg st="2" end="2"/>
                                            </p:txEl>
                                          </p:spTgt>
                                        </p:tgtEl>
                                        <p:attrNameLst>
                                          <p:attrName>style.visibility</p:attrName>
                                        </p:attrNameLst>
                                      </p:cBhvr>
                                      <p:to>
                                        <p:strVal val="visible"/>
                                      </p:to>
                                    </p:set>
                                    <p:animEffect transition="in" filter="wipe(left)">
                                      <p:cBhvr>
                                        <p:cTn id="17" dur="500"/>
                                        <p:tgtEl>
                                          <p:spTgt spid="12186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61" grpId="0" build="p" bldLvl="5"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6745" name="Rectangle 9"/>
          <p:cNvSpPr>
            <a:spLocks noGrp="1" noChangeArrowheads="1"/>
          </p:cNvSpPr>
          <p:nvPr>
            <p:ph type="title"/>
          </p:nvPr>
        </p:nvSpPr>
        <p:spPr/>
        <p:txBody>
          <a:bodyPr/>
          <a:lstStyle/>
          <a:p>
            <a:r>
              <a:rPr lang="en-US" altLang="en-US"/>
              <a:t>Group Cohesiveness</a:t>
            </a:r>
          </a:p>
        </p:txBody>
      </p:sp>
      <p:sp>
        <p:nvSpPr>
          <p:cNvPr id="116746" name="Rectangle 10"/>
          <p:cNvSpPr>
            <a:spLocks noGrp="1" noChangeArrowheads="1"/>
          </p:cNvSpPr>
          <p:nvPr>
            <p:ph type="body" idx="1"/>
          </p:nvPr>
        </p:nvSpPr>
        <p:spPr/>
        <p:txBody>
          <a:bodyPr>
            <a:normAutofit/>
          </a:bodyPr>
          <a:lstStyle/>
          <a:p>
            <a:r>
              <a:rPr lang="en-US" altLang="en-US" sz="3600" dirty="0"/>
              <a:t>The extent to which a group is committed to staying together.</a:t>
            </a:r>
          </a:p>
          <a:p>
            <a:pPr lvl="1"/>
            <a:r>
              <a:rPr lang="en-US" altLang="en-US" sz="3600" dirty="0"/>
              <a:t>The forces that create cohesiveness:</a:t>
            </a:r>
          </a:p>
          <a:p>
            <a:pPr lvl="2"/>
            <a:r>
              <a:rPr lang="en-US" altLang="en-US" sz="3600" dirty="0"/>
              <a:t>attraction to the group</a:t>
            </a:r>
          </a:p>
          <a:p>
            <a:pPr lvl="2"/>
            <a:r>
              <a:rPr lang="en-US" altLang="en-US" sz="3600" dirty="0"/>
              <a:t>resistance to leaving the group</a:t>
            </a:r>
          </a:p>
          <a:p>
            <a:pPr lvl="2"/>
            <a:r>
              <a:rPr lang="en-US" altLang="en-US" sz="3600" dirty="0"/>
              <a:t>motivation to remain a member.</a:t>
            </a:r>
          </a:p>
        </p:txBody>
      </p:sp>
      <p:pic>
        <p:nvPicPr>
          <p:cNvPr id="116744" name="Picture 8" descr="MPj01790100000[1]"/>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77518" y="3442447"/>
            <a:ext cx="2528046" cy="2755153"/>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41835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6746">
                                            <p:txEl>
                                              <p:pRg st="0" end="0"/>
                                            </p:txEl>
                                          </p:spTgt>
                                        </p:tgtEl>
                                        <p:attrNameLst>
                                          <p:attrName>style.visibility</p:attrName>
                                        </p:attrNameLst>
                                      </p:cBhvr>
                                      <p:to>
                                        <p:strVal val="visible"/>
                                      </p:to>
                                    </p:set>
                                    <p:animEffect transition="in" filter="wipe(left)">
                                      <p:cBhvr>
                                        <p:cTn id="7" dur="500"/>
                                        <p:tgtEl>
                                          <p:spTgt spid="1167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16746">
                                            <p:txEl>
                                              <p:pRg st="1" end="1"/>
                                            </p:txEl>
                                          </p:spTgt>
                                        </p:tgtEl>
                                        <p:attrNameLst>
                                          <p:attrName>style.visibility</p:attrName>
                                        </p:attrNameLst>
                                      </p:cBhvr>
                                      <p:to>
                                        <p:strVal val="visible"/>
                                      </p:to>
                                    </p:set>
                                    <p:animEffect transition="in" filter="wipe(left)">
                                      <p:cBhvr>
                                        <p:cTn id="12" dur="500"/>
                                        <p:tgtEl>
                                          <p:spTgt spid="1167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16746">
                                            <p:txEl>
                                              <p:pRg st="2" end="2"/>
                                            </p:txEl>
                                          </p:spTgt>
                                        </p:tgtEl>
                                        <p:attrNameLst>
                                          <p:attrName>style.visibility</p:attrName>
                                        </p:attrNameLst>
                                      </p:cBhvr>
                                      <p:to>
                                        <p:strVal val="visible"/>
                                      </p:to>
                                    </p:set>
                                    <p:animEffect transition="in" filter="wipe(left)">
                                      <p:cBhvr>
                                        <p:cTn id="17" dur="500"/>
                                        <p:tgtEl>
                                          <p:spTgt spid="11674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16746">
                                            <p:txEl>
                                              <p:pRg st="3" end="3"/>
                                            </p:txEl>
                                          </p:spTgt>
                                        </p:tgtEl>
                                        <p:attrNameLst>
                                          <p:attrName>style.visibility</p:attrName>
                                        </p:attrNameLst>
                                      </p:cBhvr>
                                      <p:to>
                                        <p:strVal val="visible"/>
                                      </p:to>
                                    </p:set>
                                    <p:animEffect transition="in" filter="wipe(left)">
                                      <p:cBhvr>
                                        <p:cTn id="22" dur="500"/>
                                        <p:tgtEl>
                                          <p:spTgt spid="11674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16746">
                                            <p:txEl>
                                              <p:pRg st="4" end="4"/>
                                            </p:txEl>
                                          </p:spTgt>
                                        </p:tgtEl>
                                        <p:attrNameLst>
                                          <p:attrName>style.visibility</p:attrName>
                                        </p:attrNameLst>
                                      </p:cBhvr>
                                      <p:to>
                                        <p:strVal val="visible"/>
                                      </p:to>
                                    </p:set>
                                    <p:animEffect transition="in" filter="wipe(left)">
                                      <p:cBhvr>
                                        <p:cTn id="27" dur="500"/>
                                        <p:tgtEl>
                                          <p:spTgt spid="11674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746" grpId="0" build="p" bldLvl="5"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885" name="Rectangle 5"/>
          <p:cNvSpPr>
            <a:spLocks noGrp="1" noChangeArrowheads="1"/>
          </p:cNvSpPr>
          <p:nvPr>
            <p:ph type="title"/>
          </p:nvPr>
        </p:nvSpPr>
        <p:spPr/>
        <p:txBody>
          <a:bodyPr/>
          <a:lstStyle/>
          <a:p>
            <a:r>
              <a:rPr lang="en-US" altLang="en-US"/>
              <a:t>Intergroup Dynamics</a:t>
            </a:r>
          </a:p>
        </p:txBody>
      </p:sp>
      <p:sp>
        <p:nvSpPr>
          <p:cNvPr id="122886" name="Rectangle 6"/>
          <p:cNvSpPr>
            <a:spLocks noGrp="1" noChangeArrowheads="1"/>
          </p:cNvSpPr>
          <p:nvPr>
            <p:ph type="body" idx="1"/>
          </p:nvPr>
        </p:nvSpPr>
        <p:spPr/>
        <p:txBody>
          <a:bodyPr>
            <a:normAutofit/>
          </a:bodyPr>
          <a:lstStyle/>
          <a:p>
            <a:r>
              <a:rPr lang="en-US" altLang="en-US" sz="3600" dirty="0"/>
              <a:t>A group’s contribution to an organization depends on its interactions with other groups as well as on its own productivity.</a:t>
            </a:r>
          </a:p>
          <a:p>
            <a:r>
              <a:rPr lang="en-US" altLang="en-US" sz="3600" dirty="0"/>
              <a:t>Intergroup Dynamics</a:t>
            </a:r>
          </a:p>
          <a:p>
            <a:pPr lvl="1"/>
            <a:r>
              <a:rPr lang="en-US" altLang="en-US" sz="3600" dirty="0"/>
              <a:t>Interactions are the key to understanding intergroup dynamics.  </a:t>
            </a:r>
          </a:p>
        </p:txBody>
      </p:sp>
    </p:spTree>
    <p:extLst>
      <p:ext uri="{BB962C8B-B14F-4D97-AF65-F5344CB8AC3E}">
        <p14:creationId xmlns:p14="http://schemas.microsoft.com/office/powerpoint/2010/main" val="3678729905"/>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2886">
                                            <p:txEl>
                                              <p:pRg st="0" end="0"/>
                                            </p:txEl>
                                          </p:spTgt>
                                        </p:tgtEl>
                                        <p:attrNameLst>
                                          <p:attrName>style.visibility</p:attrName>
                                        </p:attrNameLst>
                                      </p:cBhvr>
                                      <p:to>
                                        <p:strVal val="visible"/>
                                      </p:to>
                                    </p:set>
                                    <p:animEffect transition="in" filter="wipe(left)">
                                      <p:cBhvr>
                                        <p:cTn id="7" dur="500"/>
                                        <p:tgtEl>
                                          <p:spTgt spid="12288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2886">
                                            <p:txEl>
                                              <p:pRg st="1" end="1"/>
                                            </p:txEl>
                                          </p:spTgt>
                                        </p:tgtEl>
                                        <p:attrNameLst>
                                          <p:attrName>style.visibility</p:attrName>
                                        </p:attrNameLst>
                                      </p:cBhvr>
                                      <p:to>
                                        <p:strVal val="visible"/>
                                      </p:to>
                                    </p:set>
                                    <p:animEffect transition="in" filter="wipe(left)">
                                      <p:cBhvr>
                                        <p:cTn id="12" dur="500"/>
                                        <p:tgtEl>
                                          <p:spTgt spid="12288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2886">
                                            <p:txEl>
                                              <p:pRg st="2" end="2"/>
                                            </p:txEl>
                                          </p:spTgt>
                                        </p:tgtEl>
                                        <p:attrNameLst>
                                          <p:attrName>style.visibility</p:attrName>
                                        </p:attrNameLst>
                                      </p:cBhvr>
                                      <p:to>
                                        <p:strVal val="visible"/>
                                      </p:to>
                                    </p:set>
                                    <p:animEffect transition="in" filter="wipe(left)">
                                      <p:cBhvr>
                                        <p:cTn id="17" dur="500"/>
                                        <p:tgtEl>
                                          <p:spTgt spid="12288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886" grpId="0" build="p" bldLvl="5"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2" name="Rectangle 4"/>
          <p:cNvSpPr>
            <a:spLocks noGrp="1" noChangeArrowheads="1"/>
          </p:cNvSpPr>
          <p:nvPr>
            <p:ph type="title"/>
          </p:nvPr>
        </p:nvSpPr>
        <p:spPr>
          <a:xfrm>
            <a:off x="0" y="941295"/>
            <a:ext cx="3138985" cy="3616420"/>
          </a:xfrm>
        </p:spPr>
        <p:txBody>
          <a:bodyPr>
            <a:normAutofit/>
          </a:bodyPr>
          <a:lstStyle/>
          <a:p>
            <a:pPr algn="l"/>
            <a:r>
              <a:rPr lang="en-US" altLang="en-US" dirty="0" smtClean="0"/>
              <a:t>Factors </a:t>
            </a:r>
            <a:r>
              <a:rPr lang="en-US" altLang="en-US" dirty="0"/>
              <a:t>That Influence Intergroup Interactions</a:t>
            </a:r>
          </a:p>
        </p:txBody>
      </p:sp>
      <p:pic>
        <p:nvPicPr>
          <p:cNvPr id="150535" name="Picture 7" descr="320415_la_08_0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38985" y="0"/>
            <a:ext cx="9053015" cy="685800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41551552"/>
      </p:ext>
    </p:extLst>
  </p:cSld>
  <p:clrMapOvr>
    <a:masterClrMapping/>
  </p:clrMapOvr>
  <p:transition spd="med">
    <p:wipe dir="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38245" name="Rectangle 1029"/>
          <p:cNvSpPr>
            <a:spLocks noGrp="1" noChangeArrowheads="1"/>
          </p:cNvSpPr>
          <p:nvPr>
            <p:ph type="title"/>
          </p:nvPr>
        </p:nvSpPr>
        <p:spPr/>
        <p:txBody>
          <a:bodyPr/>
          <a:lstStyle/>
          <a:p>
            <a:r>
              <a:rPr lang="en-US" altLang="en-US"/>
              <a:t>Conflict in Groups and Organizations</a:t>
            </a:r>
          </a:p>
        </p:txBody>
      </p:sp>
      <p:sp>
        <p:nvSpPr>
          <p:cNvPr id="138246" name="Rectangle 1030"/>
          <p:cNvSpPr>
            <a:spLocks noGrp="1" noChangeArrowheads="1"/>
          </p:cNvSpPr>
          <p:nvPr>
            <p:ph type="body" idx="1"/>
          </p:nvPr>
        </p:nvSpPr>
        <p:spPr>
          <a:xfrm>
            <a:off x="406400" y="1295401"/>
            <a:ext cx="11582400" cy="5468470"/>
          </a:xfrm>
        </p:spPr>
        <p:txBody>
          <a:bodyPr>
            <a:normAutofit/>
          </a:bodyPr>
          <a:lstStyle/>
          <a:p>
            <a:pPr>
              <a:lnSpc>
                <a:spcPct val="90000"/>
              </a:lnSpc>
            </a:pPr>
            <a:r>
              <a:rPr lang="en-US" altLang="en-US" dirty="0"/>
              <a:t>Conflict often occurs when groups interact in organizations. </a:t>
            </a:r>
          </a:p>
          <a:p>
            <a:pPr lvl="2">
              <a:lnSpc>
                <a:spcPct val="90000"/>
              </a:lnSpc>
            </a:pPr>
            <a:r>
              <a:rPr lang="en-US" altLang="en-US" sz="3200" dirty="0"/>
              <a:t>In its simplest form, conflict is disagreement among parties. </a:t>
            </a:r>
          </a:p>
          <a:p>
            <a:pPr lvl="2">
              <a:lnSpc>
                <a:spcPct val="90000"/>
              </a:lnSpc>
            </a:pPr>
            <a:r>
              <a:rPr lang="en-US" altLang="en-US" sz="3200" dirty="0"/>
              <a:t>When people, groups, or organizations disagree over significant issues, conflict often results.</a:t>
            </a:r>
          </a:p>
          <a:p>
            <a:pPr>
              <a:lnSpc>
                <a:spcPct val="90000"/>
              </a:lnSpc>
            </a:pPr>
            <a:r>
              <a:rPr lang="en-US" altLang="en-US" dirty="0"/>
              <a:t>Benefits of Conflict</a:t>
            </a:r>
          </a:p>
          <a:p>
            <a:pPr lvl="1">
              <a:lnSpc>
                <a:spcPct val="90000"/>
              </a:lnSpc>
            </a:pPr>
            <a:r>
              <a:rPr lang="en-US" altLang="en-US" sz="3200" dirty="0"/>
              <a:t>Although conflict is often considered harmful and thus something to avoid, it can also have some benefits.</a:t>
            </a:r>
          </a:p>
          <a:p>
            <a:pPr lvl="1">
              <a:lnSpc>
                <a:spcPct val="90000"/>
              </a:lnSpc>
            </a:pPr>
            <a:r>
              <a:rPr lang="en-US" altLang="en-US" sz="3200" dirty="0"/>
              <a:t>A total absence of conflict can lead to apathy and lethargy. </a:t>
            </a:r>
          </a:p>
        </p:txBody>
      </p:sp>
    </p:spTree>
    <p:extLst>
      <p:ext uri="{BB962C8B-B14F-4D97-AF65-F5344CB8AC3E}">
        <p14:creationId xmlns:p14="http://schemas.microsoft.com/office/powerpoint/2010/main" val="262318964"/>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38246">
                                            <p:txEl>
                                              <p:pRg st="0" end="0"/>
                                            </p:txEl>
                                          </p:spTgt>
                                        </p:tgtEl>
                                        <p:attrNameLst>
                                          <p:attrName>style.visibility</p:attrName>
                                        </p:attrNameLst>
                                      </p:cBhvr>
                                      <p:to>
                                        <p:strVal val="visible"/>
                                      </p:to>
                                    </p:set>
                                    <p:animEffect transition="in" filter="wipe(left)">
                                      <p:cBhvr>
                                        <p:cTn id="7" dur="500"/>
                                        <p:tgtEl>
                                          <p:spTgt spid="13824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38246">
                                            <p:txEl>
                                              <p:pRg st="1" end="1"/>
                                            </p:txEl>
                                          </p:spTgt>
                                        </p:tgtEl>
                                        <p:attrNameLst>
                                          <p:attrName>style.visibility</p:attrName>
                                        </p:attrNameLst>
                                      </p:cBhvr>
                                      <p:to>
                                        <p:strVal val="visible"/>
                                      </p:to>
                                    </p:set>
                                    <p:animEffect transition="in" filter="wipe(left)">
                                      <p:cBhvr>
                                        <p:cTn id="12" dur="500"/>
                                        <p:tgtEl>
                                          <p:spTgt spid="13824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38246">
                                            <p:txEl>
                                              <p:pRg st="2" end="2"/>
                                            </p:txEl>
                                          </p:spTgt>
                                        </p:tgtEl>
                                        <p:attrNameLst>
                                          <p:attrName>style.visibility</p:attrName>
                                        </p:attrNameLst>
                                      </p:cBhvr>
                                      <p:to>
                                        <p:strVal val="visible"/>
                                      </p:to>
                                    </p:set>
                                    <p:animEffect transition="in" filter="wipe(left)">
                                      <p:cBhvr>
                                        <p:cTn id="17" dur="500"/>
                                        <p:tgtEl>
                                          <p:spTgt spid="13824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38246">
                                            <p:txEl>
                                              <p:pRg st="3" end="3"/>
                                            </p:txEl>
                                          </p:spTgt>
                                        </p:tgtEl>
                                        <p:attrNameLst>
                                          <p:attrName>style.visibility</p:attrName>
                                        </p:attrNameLst>
                                      </p:cBhvr>
                                      <p:to>
                                        <p:strVal val="visible"/>
                                      </p:to>
                                    </p:set>
                                    <p:animEffect transition="in" filter="wipe(left)">
                                      <p:cBhvr>
                                        <p:cTn id="22" dur="500"/>
                                        <p:tgtEl>
                                          <p:spTgt spid="13824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38246">
                                            <p:txEl>
                                              <p:pRg st="4" end="4"/>
                                            </p:txEl>
                                          </p:spTgt>
                                        </p:tgtEl>
                                        <p:attrNameLst>
                                          <p:attrName>style.visibility</p:attrName>
                                        </p:attrNameLst>
                                      </p:cBhvr>
                                      <p:to>
                                        <p:strVal val="visible"/>
                                      </p:to>
                                    </p:set>
                                    <p:animEffect transition="in" filter="wipe(left)">
                                      <p:cBhvr>
                                        <p:cTn id="27" dur="500"/>
                                        <p:tgtEl>
                                          <p:spTgt spid="13824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38246">
                                            <p:txEl>
                                              <p:pRg st="5" end="5"/>
                                            </p:txEl>
                                          </p:spTgt>
                                        </p:tgtEl>
                                        <p:attrNameLst>
                                          <p:attrName>style.visibility</p:attrName>
                                        </p:attrNameLst>
                                      </p:cBhvr>
                                      <p:to>
                                        <p:strVal val="visible"/>
                                      </p:to>
                                    </p:set>
                                    <p:animEffect transition="in" filter="wipe(left)">
                                      <p:cBhvr>
                                        <p:cTn id="32" dur="500"/>
                                        <p:tgtEl>
                                          <p:spTgt spid="13824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8246" grpId="0" build="p" bldLvl="5"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8025" name="Rectangle 25"/>
          <p:cNvSpPr>
            <a:spLocks noGrp="1" noChangeArrowheads="1"/>
          </p:cNvSpPr>
          <p:nvPr>
            <p:ph type="title"/>
          </p:nvPr>
        </p:nvSpPr>
        <p:spPr/>
        <p:txBody>
          <a:bodyPr/>
          <a:lstStyle/>
          <a:p>
            <a:r>
              <a:rPr lang="en-US" altLang="en-US"/>
              <a:t>Reactions to Conflict</a:t>
            </a:r>
          </a:p>
        </p:txBody>
      </p:sp>
      <p:sp>
        <p:nvSpPr>
          <p:cNvPr id="128026" name="Rectangle 26"/>
          <p:cNvSpPr>
            <a:spLocks noGrp="1" noChangeArrowheads="1"/>
          </p:cNvSpPr>
          <p:nvPr>
            <p:ph type="body" idx="1"/>
          </p:nvPr>
        </p:nvSpPr>
        <p:spPr>
          <a:xfrm>
            <a:off x="406400" y="1554163"/>
            <a:ext cx="11582400" cy="5142472"/>
          </a:xfrm>
        </p:spPr>
        <p:txBody>
          <a:bodyPr>
            <a:normAutofit/>
          </a:bodyPr>
          <a:lstStyle/>
          <a:p>
            <a:r>
              <a:rPr lang="en-US" altLang="en-US" sz="3600" dirty="0"/>
              <a:t>Avoidance</a:t>
            </a:r>
          </a:p>
          <a:p>
            <a:pPr lvl="1"/>
            <a:r>
              <a:rPr lang="en-US" altLang="en-US" sz="3600" dirty="0"/>
              <a:t>Occurs when the interacting parties’ goals are incompatible and the interaction among groups is relatively unimportant to the attainment of the goals</a:t>
            </a:r>
          </a:p>
          <a:p>
            <a:r>
              <a:rPr lang="en-US" altLang="en-US" sz="3600" dirty="0"/>
              <a:t>Accommodation</a:t>
            </a:r>
          </a:p>
          <a:p>
            <a:pPr lvl="1"/>
            <a:r>
              <a:rPr lang="en-US" altLang="en-US" sz="3600" dirty="0"/>
              <a:t>Occurs when the parties’ goals are compatible and the interaction among groups is relatively unimportant to the goals’ attainment</a:t>
            </a:r>
          </a:p>
          <a:p>
            <a:endParaRPr lang="en-US" altLang="en-US" sz="2800" dirty="0"/>
          </a:p>
          <a:p>
            <a:endParaRPr lang="en-US" altLang="en-US" sz="2800" dirty="0"/>
          </a:p>
          <a:p>
            <a:endParaRPr lang="en-US" altLang="en-US" sz="2800" dirty="0"/>
          </a:p>
        </p:txBody>
      </p:sp>
    </p:spTree>
    <p:extLst>
      <p:ext uri="{BB962C8B-B14F-4D97-AF65-F5344CB8AC3E}">
        <p14:creationId xmlns:p14="http://schemas.microsoft.com/office/powerpoint/2010/main" val="3826893360"/>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8026">
                                            <p:txEl>
                                              <p:pRg st="0" end="0"/>
                                            </p:txEl>
                                          </p:spTgt>
                                        </p:tgtEl>
                                        <p:attrNameLst>
                                          <p:attrName>style.visibility</p:attrName>
                                        </p:attrNameLst>
                                      </p:cBhvr>
                                      <p:to>
                                        <p:strVal val="visible"/>
                                      </p:to>
                                    </p:set>
                                    <p:animEffect transition="in" filter="wipe(left)">
                                      <p:cBhvr>
                                        <p:cTn id="7" dur="500"/>
                                        <p:tgtEl>
                                          <p:spTgt spid="12802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8026">
                                            <p:txEl>
                                              <p:pRg st="1" end="1"/>
                                            </p:txEl>
                                          </p:spTgt>
                                        </p:tgtEl>
                                        <p:attrNameLst>
                                          <p:attrName>style.visibility</p:attrName>
                                        </p:attrNameLst>
                                      </p:cBhvr>
                                      <p:to>
                                        <p:strVal val="visible"/>
                                      </p:to>
                                    </p:set>
                                    <p:animEffect transition="in" filter="wipe(left)">
                                      <p:cBhvr>
                                        <p:cTn id="12" dur="500"/>
                                        <p:tgtEl>
                                          <p:spTgt spid="12802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8026">
                                            <p:txEl>
                                              <p:pRg st="2" end="2"/>
                                            </p:txEl>
                                          </p:spTgt>
                                        </p:tgtEl>
                                        <p:attrNameLst>
                                          <p:attrName>style.visibility</p:attrName>
                                        </p:attrNameLst>
                                      </p:cBhvr>
                                      <p:to>
                                        <p:strVal val="visible"/>
                                      </p:to>
                                    </p:set>
                                    <p:animEffect transition="in" filter="wipe(left)">
                                      <p:cBhvr>
                                        <p:cTn id="17" dur="500"/>
                                        <p:tgtEl>
                                          <p:spTgt spid="12802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8026">
                                            <p:txEl>
                                              <p:pRg st="3" end="3"/>
                                            </p:txEl>
                                          </p:spTgt>
                                        </p:tgtEl>
                                        <p:attrNameLst>
                                          <p:attrName>style.visibility</p:attrName>
                                        </p:attrNameLst>
                                      </p:cBhvr>
                                      <p:to>
                                        <p:strVal val="visible"/>
                                      </p:to>
                                    </p:set>
                                    <p:animEffect transition="in" filter="wipe(left)">
                                      <p:cBhvr>
                                        <p:cTn id="22" dur="500"/>
                                        <p:tgtEl>
                                          <p:spTgt spid="12802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8026" grpId="0" build="p" bldLvl="5" autoUpdateAnimBg="0"/>
    </p:bldLst>
  </p:timing>
</p:sld>
</file>

<file path=ppt/slides/slide3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2595" name="Rectangle 1043"/>
          <p:cNvSpPr>
            <a:spLocks noGrp="1" noChangeArrowheads="1"/>
          </p:cNvSpPr>
          <p:nvPr>
            <p:ph type="title"/>
          </p:nvPr>
        </p:nvSpPr>
        <p:spPr/>
        <p:txBody>
          <a:bodyPr/>
          <a:lstStyle/>
          <a:p>
            <a:r>
              <a:rPr lang="en-US" altLang="en-US"/>
              <a:t>Reactions to Conflict (continued)</a:t>
            </a:r>
          </a:p>
        </p:txBody>
      </p:sp>
      <p:sp>
        <p:nvSpPr>
          <p:cNvPr id="152596" name="Rectangle 1044"/>
          <p:cNvSpPr>
            <a:spLocks noGrp="1" noChangeArrowheads="1"/>
          </p:cNvSpPr>
          <p:nvPr>
            <p:ph type="body" idx="1"/>
          </p:nvPr>
        </p:nvSpPr>
        <p:spPr>
          <a:xfrm>
            <a:off x="406399" y="1411941"/>
            <a:ext cx="11386671" cy="5446059"/>
          </a:xfrm>
        </p:spPr>
        <p:txBody>
          <a:bodyPr>
            <a:normAutofit/>
          </a:bodyPr>
          <a:lstStyle/>
          <a:p>
            <a:pPr>
              <a:lnSpc>
                <a:spcPct val="90000"/>
              </a:lnSpc>
            </a:pPr>
            <a:r>
              <a:rPr lang="en-US" altLang="en-US" dirty="0"/>
              <a:t>Competition</a:t>
            </a:r>
          </a:p>
          <a:p>
            <a:pPr lvl="1">
              <a:lnSpc>
                <a:spcPct val="90000"/>
              </a:lnSpc>
            </a:pPr>
            <a:r>
              <a:rPr lang="en-US" altLang="en-US" sz="3200" dirty="0"/>
              <a:t>Occurs when the parties’ goals are incompatible and the interactions among group are important to meeting goals</a:t>
            </a:r>
          </a:p>
          <a:p>
            <a:pPr>
              <a:lnSpc>
                <a:spcPct val="90000"/>
              </a:lnSpc>
            </a:pPr>
            <a:r>
              <a:rPr lang="en-US" altLang="en-US" dirty="0"/>
              <a:t>Collaboration</a:t>
            </a:r>
          </a:p>
          <a:p>
            <a:pPr lvl="1">
              <a:lnSpc>
                <a:spcPct val="90000"/>
              </a:lnSpc>
            </a:pPr>
            <a:r>
              <a:rPr lang="en-US" altLang="en-US" sz="3200" dirty="0"/>
              <a:t>Occurs when the interaction among groups is very important to goal attainment and the goals are compatible</a:t>
            </a:r>
          </a:p>
          <a:p>
            <a:pPr>
              <a:lnSpc>
                <a:spcPct val="90000"/>
              </a:lnSpc>
            </a:pPr>
            <a:r>
              <a:rPr lang="en-US" altLang="en-US" dirty="0"/>
              <a:t>Compromise</a:t>
            </a:r>
          </a:p>
          <a:p>
            <a:pPr lvl="1">
              <a:lnSpc>
                <a:spcPct val="90000"/>
              </a:lnSpc>
            </a:pPr>
            <a:r>
              <a:rPr lang="en-US" altLang="en-US" sz="3200" dirty="0"/>
              <a:t>Occurs when the interaction is moderately important to meeting goals, and the goals are neither completely compatible nor completely incompatible</a:t>
            </a:r>
          </a:p>
        </p:txBody>
      </p:sp>
    </p:spTree>
    <p:extLst>
      <p:ext uri="{BB962C8B-B14F-4D97-AF65-F5344CB8AC3E}">
        <p14:creationId xmlns:p14="http://schemas.microsoft.com/office/powerpoint/2010/main" val="1924936151"/>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52596">
                                            <p:txEl>
                                              <p:pRg st="0" end="0"/>
                                            </p:txEl>
                                          </p:spTgt>
                                        </p:tgtEl>
                                        <p:attrNameLst>
                                          <p:attrName>style.visibility</p:attrName>
                                        </p:attrNameLst>
                                      </p:cBhvr>
                                      <p:to>
                                        <p:strVal val="visible"/>
                                      </p:to>
                                    </p:set>
                                    <p:animEffect transition="in" filter="wipe(left)">
                                      <p:cBhvr>
                                        <p:cTn id="7" dur="500"/>
                                        <p:tgtEl>
                                          <p:spTgt spid="152596">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52596">
                                            <p:txEl>
                                              <p:pRg st="1" end="1"/>
                                            </p:txEl>
                                          </p:spTgt>
                                        </p:tgtEl>
                                        <p:attrNameLst>
                                          <p:attrName>style.visibility</p:attrName>
                                        </p:attrNameLst>
                                      </p:cBhvr>
                                      <p:to>
                                        <p:strVal val="visible"/>
                                      </p:to>
                                    </p:set>
                                    <p:animEffect transition="in" filter="wipe(left)">
                                      <p:cBhvr>
                                        <p:cTn id="12" dur="500"/>
                                        <p:tgtEl>
                                          <p:spTgt spid="152596">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52596">
                                            <p:txEl>
                                              <p:pRg st="2" end="2"/>
                                            </p:txEl>
                                          </p:spTgt>
                                        </p:tgtEl>
                                        <p:attrNameLst>
                                          <p:attrName>style.visibility</p:attrName>
                                        </p:attrNameLst>
                                      </p:cBhvr>
                                      <p:to>
                                        <p:strVal val="visible"/>
                                      </p:to>
                                    </p:set>
                                    <p:animEffect transition="in" filter="wipe(left)">
                                      <p:cBhvr>
                                        <p:cTn id="17" dur="500"/>
                                        <p:tgtEl>
                                          <p:spTgt spid="152596">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52596">
                                            <p:txEl>
                                              <p:pRg st="3" end="3"/>
                                            </p:txEl>
                                          </p:spTgt>
                                        </p:tgtEl>
                                        <p:attrNameLst>
                                          <p:attrName>style.visibility</p:attrName>
                                        </p:attrNameLst>
                                      </p:cBhvr>
                                      <p:to>
                                        <p:strVal val="visible"/>
                                      </p:to>
                                    </p:set>
                                    <p:animEffect transition="in" filter="wipe(left)">
                                      <p:cBhvr>
                                        <p:cTn id="22" dur="500"/>
                                        <p:tgtEl>
                                          <p:spTgt spid="152596">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52596">
                                            <p:txEl>
                                              <p:pRg st="4" end="4"/>
                                            </p:txEl>
                                          </p:spTgt>
                                        </p:tgtEl>
                                        <p:attrNameLst>
                                          <p:attrName>style.visibility</p:attrName>
                                        </p:attrNameLst>
                                      </p:cBhvr>
                                      <p:to>
                                        <p:strVal val="visible"/>
                                      </p:to>
                                    </p:set>
                                    <p:animEffect transition="in" filter="wipe(left)">
                                      <p:cBhvr>
                                        <p:cTn id="27" dur="500"/>
                                        <p:tgtEl>
                                          <p:spTgt spid="152596">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52596">
                                            <p:txEl>
                                              <p:pRg st="5" end="5"/>
                                            </p:txEl>
                                          </p:spTgt>
                                        </p:tgtEl>
                                        <p:attrNameLst>
                                          <p:attrName>style.visibility</p:attrName>
                                        </p:attrNameLst>
                                      </p:cBhvr>
                                      <p:to>
                                        <p:strVal val="visible"/>
                                      </p:to>
                                    </p:set>
                                    <p:animEffect transition="in" filter="wipe(left)">
                                      <p:cBhvr>
                                        <p:cTn id="32" dur="500"/>
                                        <p:tgtEl>
                                          <p:spTgt spid="152596">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2596" grpId="0" build="p" bldLvl="5" autoUpdateAnimBg="0"/>
    </p:bldLst>
  </p:timing>
</p:sld>
</file>

<file path=ppt/slides/slide3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3910" name="Rectangle 6"/>
          <p:cNvSpPr>
            <a:spLocks noGrp="1" noChangeArrowheads="1"/>
          </p:cNvSpPr>
          <p:nvPr>
            <p:ph type="title"/>
          </p:nvPr>
        </p:nvSpPr>
        <p:spPr>
          <a:xfrm>
            <a:off x="406400" y="150125"/>
            <a:ext cx="11582400" cy="764275"/>
          </a:xfrm>
        </p:spPr>
        <p:txBody>
          <a:bodyPr>
            <a:normAutofit fontScale="90000"/>
          </a:bodyPr>
          <a:lstStyle/>
          <a:p>
            <a:r>
              <a:rPr lang="en-US" altLang="en-US" dirty="0"/>
              <a:t>Managing Group and Intergroup Dynamics in Organizations</a:t>
            </a:r>
          </a:p>
        </p:txBody>
      </p:sp>
      <p:sp>
        <p:nvSpPr>
          <p:cNvPr id="123911" name="Rectangle 7"/>
          <p:cNvSpPr>
            <a:spLocks noGrp="1" noChangeArrowheads="1"/>
          </p:cNvSpPr>
          <p:nvPr>
            <p:ph type="body" idx="1"/>
          </p:nvPr>
        </p:nvSpPr>
        <p:spPr>
          <a:xfrm>
            <a:off x="406400" y="1554163"/>
            <a:ext cx="11582400" cy="5196261"/>
          </a:xfrm>
        </p:spPr>
        <p:txBody>
          <a:bodyPr>
            <a:normAutofit/>
          </a:bodyPr>
          <a:lstStyle/>
          <a:p>
            <a:pPr>
              <a:lnSpc>
                <a:spcPct val="90000"/>
              </a:lnSpc>
            </a:pPr>
            <a:r>
              <a:rPr lang="en-US" altLang="en-US" dirty="0"/>
              <a:t>Managing groups effectively requires:</a:t>
            </a:r>
          </a:p>
          <a:p>
            <a:pPr lvl="1">
              <a:lnSpc>
                <a:spcPct val="90000"/>
              </a:lnSpc>
            </a:pPr>
            <a:r>
              <a:rPr lang="en-US" altLang="en-US" sz="3200" dirty="0"/>
              <a:t>Knowing what types of groups exist in the organization</a:t>
            </a:r>
          </a:p>
          <a:p>
            <a:pPr lvl="1">
              <a:lnSpc>
                <a:spcPct val="90000"/>
              </a:lnSpc>
            </a:pPr>
            <a:r>
              <a:rPr lang="en-US" altLang="en-US" sz="3200" dirty="0"/>
              <a:t>Possibly “formalizing” some informal groups</a:t>
            </a:r>
          </a:p>
          <a:p>
            <a:pPr lvl="1">
              <a:lnSpc>
                <a:spcPct val="90000"/>
              </a:lnSpc>
            </a:pPr>
            <a:r>
              <a:rPr lang="en-US" altLang="en-US" sz="3200" dirty="0"/>
              <a:t>Breaking up groups to realign the organization and goals</a:t>
            </a:r>
          </a:p>
          <a:p>
            <a:pPr lvl="1">
              <a:lnSpc>
                <a:spcPct val="90000"/>
              </a:lnSpc>
            </a:pPr>
            <a:r>
              <a:rPr lang="en-US" altLang="en-US" sz="3200" dirty="0"/>
              <a:t>Nurturing groups through the development stage</a:t>
            </a:r>
          </a:p>
          <a:p>
            <a:pPr lvl="1">
              <a:lnSpc>
                <a:spcPct val="90000"/>
              </a:lnSpc>
            </a:pPr>
            <a:r>
              <a:rPr lang="en-US" altLang="en-US" sz="3200" dirty="0"/>
              <a:t>Encouraging the development of group norms and roles</a:t>
            </a:r>
          </a:p>
          <a:p>
            <a:pPr lvl="1">
              <a:lnSpc>
                <a:spcPct val="90000"/>
              </a:lnSpc>
            </a:pPr>
            <a:r>
              <a:rPr lang="en-US" altLang="en-US" sz="3200" dirty="0"/>
              <a:t>Developing a reward structure that fosters individual efforts to achieve group </a:t>
            </a:r>
            <a:r>
              <a:rPr lang="en-US" altLang="en-US" sz="3200" dirty="0" smtClean="0"/>
              <a:t>goals.</a:t>
            </a:r>
            <a:endParaRPr lang="en-US" altLang="en-US" sz="3200" dirty="0"/>
          </a:p>
        </p:txBody>
      </p:sp>
    </p:spTree>
    <p:extLst>
      <p:ext uri="{BB962C8B-B14F-4D97-AF65-F5344CB8AC3E}">
        <p14:creationId xmlns:p14="http://schemas.microsoft.com/office/powerpoint/2010/main" val="3387157148"/>
      </p:ext>
    </p:extLst>
  </p:cSld>
  <p:clrMapOvr>
    <a:masterClrMapping/>
  </p:clrMapOvr>
  <p:transition spd="med">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3911">
                                            <p:txEl>
                                              <p:pRg st="0" end="0"/>
                                            </p:txEl>
                                          </p:spTgt>
                                        </p:tgtEl>
                                        <p:attrNameLst>
                                          <p:attrName>style.visibility</p:attrName>
                                        </p:attrNameLst>
                                      </p:cBhvr>
                                      <p:to>
                                        <p:strVal val="visible"/>
                                      </p:to>
                                    </p:set>
                                    <p:animEffect transition="in" filter="wipe(left)">
                                      <p:cBhvr>
                                        <p:cTn id="7" dur="500"/>
                                        <p:tgtEl>
                                          <p:spTgt spid="12391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23911">
                                            <p:txEl>
                                              <p:pRg st="1" end="1"/>
                                            </p:txEl>
                                          </p:spTgt>
                                        </p:tgtEl>
                                        <p:attrNameLst>
                                          <p:attrName>style.visibility</p:attrName>
                                        </p:attrNameLst>
                                      </p:cBhvr>
                                      <p:to>
                                        <p:strVal val="visible"/>
                                      </p:to>
                                    </p:set>
                                    <p:animEffect transition="in" filter="wipe(left)">
                                      <p:cBhvr>
                                        <p:cTn id="12" dur="500"/>
                                        <p:tgtEl>
                                          <p:spTgt spid="12391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23911">
                                            <p:txEl>
                                              <p:pRg st="2" end="2"/>
                                            </p:txEl>
                                          </p:spTgt>
                                        </p:tgtEl>
                                        <p:attrNameLst>
                                          <p:attrName>style.visibility</p:attrName>
                                        </p:attrNameLst>
                                      </p:cBhvr>
                                      <p:to>
                                        <p:strVal val="visible"/>
                                      </p:to>
                                    </p:set>
                                    <p:animEffect transition="in" filter="wipe(left)">
                                      <p:cBhvr>
                                        <p:cTn id="17" dur="500"/>
                                        <p:tgtEl>
                                          <p:spTgt spid="12391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23911">
                                            <p:txEl>
                                              <p:pRg st="3" end="3"/>
                                            </p:txEl>
                                          </p:spTgt>
                                        </p:tgtEl>
                                        <p:attrNameLst>
                                          <p:attrName>style.visibility</p:attrName>
                                        </p:attrNameLst>
                                      </p:cBhvr>
                                      <p:to>
                                        <p:strVal val="visible"/>
                                      </p:to>
                                    </p:set>
                                    <p:animEffect transition="in" filter="wipe(left)">
                                      <p:cBhvr>
                                        <p:cTn id="22" dur="500"/>
                                        <p:tgtEl>
                                          <p:spTgt spid="12391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23911">
                                            <p:txEl>
                                              <p:pRg st="4" end="4"/>
                                            </p:txEl>
                                          </p:spTgt>
                                        </p:tgtEl>
                                        <p:attrNameLst>
                                          <p:attrName>style.visibility</p:attrName>
                                        </p:attrNameLst>
                                      </p:cBhvr>
                                      <p:to>
                                        <p:strVal val="visible"/>
                                      </p:to>
                                    </p:set>
                                    <p:animEffect transition="in" filter="wipe(left)">
                                      <p:cBhvr>
                                        <p:cTn id="27" dur="500"/>
                                        <p:tgtEl>
                                          <p:spTgt spid="12391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23911">
                                            <p:txEl>
                                              <p:pRg st="5" end="5"/>
                                            </p:txEl>
                                          </p:spTgt>
                                        </p:tgtEl>
                                        <p:attrNameLst>
                                          <p:attrName>style.visibility</p:attrName>
                                        </p:attrNameLst>
                                      </p:cBhvr>
                                      <p:to>
                                        <p:strVal val="visible"/>
                                      </p:to>
                                    </p:set>
                                    <p:animEffect transition="in" filter="wipe(left)">
                                      <p:cBhvr>
                                        <p:cTn id="32" dur="500"/>
                                        <p:tgtEl>
                                          <p:spTgt spid="12391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23911">
                                            <p:txEl>
                                              <p:pRg st="6" end="6"/>
                                            </p:txEl>
                                          </p:spTgt>
                                        </p:tgtEl>
                                        <p:attrNameLst>
                                          <p:attrName>style.visibility</p:attrName>
                                        </p:attrNameLst>
                                      </p:cBhvr>
                                      <p:to>
                                        <p:strVal val="visible"/>
                                      </p:to>
                                    </p:set>
                                    <p:animEffect transition="in" filter="wipe(left)">
                                      <p:cBhvr>
                                        <p:cTn id="37" dur="500"/>
                                        <p:tgtEl>
                                          <p:spTgt spid="123911">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911" grpId="0" build="p" bldLvl="5"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Characteristics of Social Groups:</a:t>
            </a:r>
            <a:br>
              <a:rPr lang="en-US" dirty="0"/>
            </a:br>
            <a:endParaRPr lang="en-US" dirty="0"/>
          </a:p>
        </p:txBody>
      </p:sp>
      <p:sp>
        <p:nvSpPr>
          <p:cNvPr id="3" name="Content Placeholder 2"/>
          <p:cNvSpPr>
            <a:spLocks noGrp="1"/>
          </p:cNvSpPr>
          <p:nvPr>
            <p:ph idx="1"/>
          </p:nvPr>
        </p:nvSpPr>
        <p:spPr>
          <a:xfrm>
            <a:off x="406400" y="1123406"/>
            <a:ext cx="11582400" cy="5734593"/>
          </a:xfrm>
        </p:spPr>
        <p:txBody>
          <a:bodyPr>
            <a:normAutofit fontScale="92500" lnSpcReduction="10000"/>
          </a:bodyPr>
          <a:lstStyle/>
          <a:p>
            <a:r>
              <a:rPr lang="en-US" b="1" dirty="0"/>
              <a:t>5. Group Unity and solidarity: </a:t>
            </a:r>
            <a:r>
              <a:rPr lang="en-US" dirty="0"/>
              <a:t>Group members are tied by the sense of unity. The solidarity or integration of a group is largely dependent upon the frequency, the variety, and the emotional quality of the interactions of its members. A family or a friends group, or a religious group is highly united and integrated, because its members are related by several common interests and have frequent social contacts with one another and express a high degree of morale and of loyalty. Unity is maintained more often by conscious efforts.</a:t>
            </a:r>
          </a:p>
          <a:p>
            <a:r>
              <a:rPr lang="en-US" b="1" dirty="0"/>
              <a:t>6. Common Interests:</a:t>
            </a:r>
            <a:r>
              <a:rPr lang="en-US" dirty="0"/>
              <a:t> the interests and ideals of group are common. Groups are mostly formed or established for the fulfillment of certain interests. Form of groups differs depending upon the common interests of the group. Hence are political groups, religious groups, economic groups, and so on.</a:t>
            </a:r>
          </a:p>
        </p:txBody>
      </p:sp>
    </p:spTree>
    <p:extLst>
      <p:ext uri="{BB962C8B-B14F-4D97-AF65-F5344CB8AC3E}">
        <p14:creationId xmlns:p14="http://schemas.microsoft.com/office/powerpoint/2010/main" val="12178792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535577"/>
            <a:ext cx="11582400" cy="472439"/>
          </a:xfrm>
        </p:spPr>
        <p:txBody>
          <a:bodyPr>
            <a:normAutofit fontScale="90000"/>
          </a:bodyPr>
          <a:lstStyle/>
          <a:p>
            <a:r>
              <a:rPr lang="en-US" dirty="0"/>
              <a:t>Characteristics of Social Groups:</a:t>
            </a:r>
            <a:br>
              <a:rPr lang="en-US" dirty="0"/>
            </a:br>
            <a:endParaRPr lang="en-US" dirty="0"/>
          </a:p>
        </p:txBody>
      </p:sp>
      <p:sp>
        <p:nvSpPr>
          <p:cNvPr id="3" name="Content Placeholder 2"/>
          <p:cNvSpPr>
            <a:spLocks noGrp="1"/>
          </p:cNvSpPr>
          <p:nvPr>
            <p:ph idx="1"/>
          </p:nvPr>
        </p:nvSpPr>
        <p:spPr>
          <a:xfrm>
            <a:off x="406400" y="1149531"/>
            <a:ext cx="11582400" cy="5708469"/>
          </a:xfrm>
        </p:spPr>
        <p:txBody>
          <a:bodyPr>
            <a:normAutofit fontScale="85000" lnSpcReduction="20000"/>
          </a:bodyPr>
          <a:lstStyle/>
          <a:p>
            <a:r>
              <a:rPr lang="en-US" b="1" dirty="0"/>
              <a:t>7. Group Norms:</a:t>
            </a:r>
            <a:r>
              <a:rPr lang="en-US" dirty="0"/>
              <a:t> Every group has its own rules or norms which the members are supposed to follow. These norms may be in the form of customs, folkways, mores, traditions etc. They may be written or unwritten norms or standards. Every group has its own ways and means of punishing or correcting those who go against the rules.</a:t>
            </a:r>
          </a:p>
          <a:p>
            <a:r>
              <a:rPr lang="en-US" b="1" dirty="0"/>
              <a:t>8. Size of the groups: </a:t>
            </a:r>
            <a:r>
              <a:rPr lang="en-US" dirty="0"/>
              <a:t>Social groups vary in size. A group may be small as that of dyad (two members’ group e.g. husband and wife family) or as big as that of a political party having lakhs of members.</a:t>
            </a:r>
          </a:p>
          <a:p>
            <a:r>
              <a:rPr lang="en-US" b="1" dirty="0"/>
              <a:t>9. Groups are Dynamic: </a:t>
            </a:r>
            <a:r>
              <a:rPr lang="en-US" dirty="0"/>
              <a:t>Social groups are not static but dynamic. They are subject to change whether slow or fast. Old members die and new members are born. Whether due to internal or normal pressures, groups undergo changes.</a:t>
            </a:r>
          </a:p>
          <a:p>
            <a:r>
              <a:rPr lang="en-US" b="1" dirty="0"/>
              <a:t>10. Stability: </a:t>
            </a:r>
            <a:r>
              <a:rPr lang="en-US" dirty="0"/>
              <a:t>Groups are stable or unstable; permanent or temporary in character. Some groups like the crowd, mob, audience, spectators’ group </a:t>
            </a:r>
            <a:r>
              <a:rPr lang="en-US" dirty="0" err="1"/>
              <a:t>etc</a:t>
            </a:r>
            <a:r>
              <a:rPr lang="en-US" dirty="0"/>
              <a:t> are temporary and unstable. But many groups are relatively permanent and stable in character.</a:t>
            </a:r>
          </a:p>
          <a:p>
            <a:endParaRPr lang="en-US" dirty="0"/>
          </a:p>
        </p:txBody>
      </p:sp>
    </p:spTree>
    <p:extLst>
      <p:ext uri="{BB962C8B-B14F-4D97-AF65-F5344CB8AC3E}">
        <p14:creationId xmlns:p14="http://schemas.microsoft.com/office/powerpoint/2010/main" val="1498376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43691"/>
            <a:ext cx="11582400" cy="1045029"/>
          </a:xfrm>
        </p:spPr>
        <p:txBody>
          <a:bodyPr/>
          <a:lstStyle/>
          <a:p>
            <a:r>
              <a:rPr lang="en-US" dirty="0"/>
              <a:t> IMPORTANCE OF SOCIAL GROUPS</a:t>
            </a:r>
          </a:p>
        </p:txBody>
      </p:sp>
      <p:sp>
        <p:nvSpPr>
          <p:cNvPr id="3" name="Content Placeholder 2"/>
          <p:cNvSpPr>
            <a:spLocks noGrp="1"/>
          </p:cNvSpPr>
          <p:nvPr>
            <p:ph idx="1"/>
          </p:nvPr>
        </p:nvSpPr>
        <p:spPr>
          <a:xfrm>
            <a:off x="406400" y="1045029"/>
            <a:ext cx="11582400" cy="5656218"/>
          </a:xfrm>
        </p:spPr>
        <p:txBody>
          <a:bodyPr>
            <a:normAutofit fontScale="85000" lnSpcReduction="10000"/>
          </a:bodyPr>
          <a:lstStyle/>
          <a:p>
            <a:r>
              <a:rPr lang="en-US" dirty="0"/>
              <a:t>The study of human society is essentially the study of human groups. No man exists without a society and no society exists without groups. Groups have become a part and parcel of our life.</a:t>
            </a:r>
          </a:p>
          <a:p>
            <a:r>
              <a:rPr lang="en-US" dirty="0"/>
              <a:t>1. Survival becomes problematic without Groups: Groups have become so necessary that our very survival becomes problematic and doubtful in their absence. Man by birth itself has the biological potentiality of becoming man the social being.</a:t>
            </a:r>
          </a:p>
          <a:p>
            <a:r>
              <a:rPr lang="en-US" dirty="0"/>
              <a:t>2. Man becomes man only among men: Various studies have convincingly proved that man fails to develop human qualities in the absence of human environment. The biologically blossoms only in the context of groups.</a:t>
            </a:r>
          </a:p>
          <a:p>
            <a:r>
              <a:rPr lang="en-US" dirty="0"/>
              <a:t>3. Groups help Social survival also: Man by engaging himself in constant relations with others he learns things and mends his ways. In brief, from birth to death, man s engaged in the process of socialization which helps him to develop a personality of his own.</a:t>
            </a:r>
          </a:p>
          <a:p>
            <a:endParaRPr lang="en-US" dirty="0"/>
          </a:p>
        </p:txBody>
      </p:sp>
    </p:spTree>
    <p:extLst>
      <p:ext uri="{BB962C8B-B14F-4D97-AF65-F5344CB8AC3E}">
        <p14:creationId xmlns:p14="http://schemas.microsoft.com/office/powerpoint/2010/main" val="30876350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457200"/>
            <a:ext cx="11582400" cy="600891"/>
          </a:xfrm>
        </p:spPr>
        <p:txBody>
          <a:bodyPr>
            <a:normAutofit fontScale="90000"/>
          </a:bodyPr>
          <a:lstStyle/>
          <a:p>
            <a:r>
              <a:rPr lang="en-US" dirty="0"/>
              <a:t>CLASSIFICATION OF SOCIAL GROUPS</a:t>
            </a:r>
            <a:br>
              <a:rPr lang="en-US" dirty="0"/>
            </a:br>
            <a:endParaRPr lang="en-US" dirty="0"/>
          </a:p>
        </p:txBody>
      </p:sp>
      <p:sp>
        <p:nvSpPr>
          <p:cNvPr id="3" name="Content Placeholder 2"/>
          <p:cNvSpPr>
            <a:spLocks noGrp="1"/>
          </p:cNvSpPr>
          <p:nvPr>
            <p:ph idx="1"/>
          </p:nvPr>
        </p:nvSpPr>
        <p:spPr>
          <a:xfrm>
            <a:off x="406400" y="1058091"/>
            <a:ext cx="11582400" cy="5630092"/>
          </a:xfrm>
        </p:spPr>
        <p:txBody>
          <a:bodyPr/>
          <a:lstStyle/>
          <a:p>
            <a:r>
              <a:rPr lang="en-US" dirty="0"/>
              <a:t>Social groups have been classified in various ways. Some classifications are simple and some are elaborate. Various writers have chosen different bases of classifying groups such as racial features, religious beliefs, territory, nature of government, size, caste, </a:t>
            </a:r>
            <a:r>
              <a:rPr lang="en-US" dirty="0" smtClean="0"/>
              <a:t>gender, </a:t>
            </a:r>
            <a:r>
              <a:rPr lang="en-US" dirty="0"/>
              <a:t>age, class, occupation, blood relationships, nature of social interaction, range of group interests, permanent or temporary nature, degree of mobility and so on.</a:t>
            </a:r>
          </a:p>
          <a:p>
            <a:endParaRPr lang="en-US" dirty="0"/>
          </a:p>
        </p:txBody>
      </p:sp>
    </p:spTree>
    <p:extLst>
      <p:ext uri="{BB962C8B-B14F-4D97-AF65-F5344CB8AC3E}">
        <p14:creationId xmlns:p14="http://schemas.microsoft.com/office/powerpoint/2010/main" val="2505364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457200"/>
            <a:ext cx="11582400" cy="470263"/>
          </a:xfrm>
        </p:spPr>
        <p:txBody>
          <a:bodyPr>
            <a:normAutofit fontScale="90000"/>
          </a:bodyPr>
          <a:lstStyle/>
          <a:p>
            <a:r>
              <a:rPr lang="en-US" dirty="0"/>
              <a:t>IN GROUP AND OUT GROUP</a:t>
            </a:r>
            <a:br>
              <a:rPr lang="en-US" dirty="0"/>
            </a:br>
            <a:endParaRPr lang="en-US" dirty="0"/>
          </a:p>
        </p:txBody>
      </p:sp>
      <p:sp>
        <p:nvSpPr>
          <p:cNvPr id="3" name="Content Placeholder 2"/>
          <p:cNvSpPr>
            <a:spLocks noGrp="1"/>
          </p:cNvSpPr>
          <p:nvPr>
            <p:ph idx="1"/>
          </p:nvPr>
        </p:nvSpPr>
        <p:spPr>
          <a:xfrm>
            <a:off x="406400" y="1058091"/>
            <a:ext cx="11582400" cy="5682343"/>
          </a:xfrm>
        </p:spPr>
        <p:txBody>
          <a:bodyPr/>
          <a:lstStyle/>
          <a:p>
            <a:r>
              <a:rPr lang="en-US" dirty="0"/>
              <a:t>American Sociologist W. G. Sumner in his book “Folkways” has classified groups into “in groups” and “out groups”. This classification defends more on psychological factors rather that external physical factors. </a:t>
            </a:r>
            <a:endParaRPr lang="en-US" dirty="0" smtClean="0"/>
          </a:p>
          <a:p>
            <a:r>
              <a:rPr lang="en-US" dirty="0" smtClean="0"/>
              <a:t>The </a:t>
            </a:r>
            <a:r>
              <a:rPr lang="en-US" dirty="0"/>
              <a:t>groups which an individual belongs (or feels that he belongs) is an “in group” and the rest of the groups are “out groups”. Example: One’s own family, peer group, friendship group, religious groups, caste group, linguistic group </a:t>
            </a:r>
            <a:r>
              <a:rPr lang="en-US" dirty="0" err="1"/>
              <a:t>etc</a:t>
            </a:r>
            <a:r>
              <a:rPr lang="en-US" dirty="0"/>
              <a:t> ‘in groups” and other groups are “out groups”.</a:t>
            </a:r>
          </a:p>
          <a:p>
            <a:endParaRPr lang="en-US" dirty="0"/>
          </a:p>
        </p:txBody>
      </p:sp>
    </p:spTree>
    <p:extLst>
      <p:ext uri="{BB962C8B-B14F-4D97-AF65-F5344CB8AC3E}">
        <p14:creationId xmlns:p14="http://schemas.microsoft.com/office/powerpoint/2010/main" val="832604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6400" y="156754"/>
            <a:ext cx="11582400" cy="1138646"/>
          </a:xfrm>
        </p:spPr>
        <p:txBody>
          <a:bodyPr>
            <a:normAutofit fontScale="90000"/>
          </a:bodyPr>
          <a:lstStyle/>
          <a:p>
            <a:r>
              <a:rPr lang="en-US" dirty="0"/>
              <a:t>In group and out group relationship are overlapping</a:t>
            </a:r>
          </a:p>
        </p:txBody>
      </p:sp>
      <p:sp>
        <p:nvSpPr>
          <p:cNvPr id="3" name="Content Placeholder 2"/>
          <p:cNvSpPr>
            <a:spLocks noGrp="1"/>
          </p:cNvSpPr>
          <p:nvPr>
            <p:ph idx="1"/>
          </p:nvPr>
        </p:nvSpPr>
        <p:spPr>
          <a:xfrm>
            <a:off x="406400" y="1097280"/>
            <a:ext cx="11582400" cy="5603965"/>
          </a:xfrm>
        </p:spPr>
        <p:txBody>
          <a:bodyPr>
            <a:normAutofit fontScale="85000" lnSpcReduction="10000"/>
          </a:bodyPr>
          <a:lstStyle/>
          <a:p>
            <a:r>
              <a:rPr lang="en-US" dirty="0"/>
              <a:t>In the simple tribal societies ‘in and out group; relationships are very simple and direct as those who belong to the same class or totemic group, or kin group are identified as members of in groups and others as outsiders.</a:t>
            </a:r>
          </a:p>
          <a:p>
            <a:r>
              <a:rPr lang="en-US" dirty="0"/>
              <a:t>In modern society, people belong to so many group that a number of their in group and out group relationship may overlap. For example, a person in the urban neighborhood may consider the people (who belong to different social classes, caste groups, religious groups, political groups linguistic groups </a:t>
            </a:r>
            <a:r>
              <a:rPr lang="en-US" dirty="0" err="1"/>
              <a:t>etc</a:t>
            </a:r>
            <a:r>
              <a:rPr lang="en-US" dirty="0"/>
              <a:t>) living in his neighborhood as member of his ‘in group’ for some limited purposes. when the question of his caste interest or religious interest arises the same person may consider people who belong to his own caste or linguistic or religious interest </a:t>
            </a:r>
            <a:r>
              <a:rPr lang="en-US" dirty="0" smtClean="0"/>
              <a:t>arises </a:t>
            </a:r>
            <a:r>
              <a:rPr lang="en-US" dirty="0"/>
              <a:t>the same person may consider people who belong to his own caste or linguistic or religious group members of his in group and other as outsiders.</a:t>
            </a:r>
          </a:p>
          <a:p>
            <a:endParaRPr lang="en-US" dirty="0"/>
          </a:p>
        </p:txBody>
      </p:sp>
    </p:spTree>
    <p:extLst>
      <p:ext uri="{BB962C8B-B14F-4D97-AF65-F5344CB8AC3E}">
        <p14:creationId xmlns:p14="http://schemas.microsoft.com/office/powerpoint/2010/main" val="95231871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Theme1">
  <a:themeElements>
    <a:clrScheme name="Trek">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Trek">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Trek">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extLst>
    <a:ext uri="{05A4C25C-085E-4340-85A3-A5531E510DB2}">
      <thm15:themeFamily xmlns:thm15="http://schemas.microsoft.com/office/thememl/2012/main" name="Theme1" id="{CF91D6C3-0C20-42AC-AE44-A61E96E80F26}" vid="{46C0D749-B41C-4761-A5B5-1747DF89AFA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151</TotalTime>
  <Words>3220</Words>
  <Application>Microsoft Office PowerPoint</Application>
  <PresentationFormat>Widescreen</PresentationFormat>
  <Paragraphs>160</Paragraphs>
  <Slides>37</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 Unicode MS</vt:lpstr>
      <vt:lpstr>Arial</vt:lpstr>
      <vt:lpstr>Calibri</vt:lpstr>
      <vt:lpstr>Franklin Gothic Book</vt:lpstr>
      <vt:lpstr>Franklin Gothic Medium</vt:lpstr>
      <vt:lpstr>Times New Roman</vt:lpstr>
      <vt:lpstr>Wingdings 2</vt:lpstr>
      <vt:lpstr>Theme1</vt:lpstr>
      <vt:lpstr> Resource Person  Ms Mahwish Talib</vt:lpstr>
      <vt:lpstr>SOCIAL GROUPS</vt:lpstr>
      <vt:lpstr>Characteristics of Social Groups: </vt:lpstr>
      <vt:lpstr>Characteristics of Social Groups: </vt:lpstr>
      <vt:lpstr>Characteristics of Social Groups: </vt:lpstr>
      <vt:lpstr> IMPORTANCE OF SOCIAL GROUPS</vt:lpstr>
      <vt:lpstr>CLASSIFICATION OF SOCIAL GROUPS </vt:lpstr>
      <vt:lpstr>IN GROUP AND OUT GROUP </vt:lpstr>
      <vt:lpstr>In group and out group relationship are overlapping</vt:lpstr>
      <vt:lpstr>PRIMARY GROUPS </vt:lpstr>
      <vt:lpstr>Chief Characteristics of Primary Groups</vt:lpstr>
      <vt:lpstr>Chief Characteristics of Primary Groups</vt:lpstr>
      <vt:lpstr>Chief Characteristics of Primary Groups</vt:lpstr>
      <vt:lpstr> secondary groups:</vt:lpstr>
      <vt:lpstr>Characteristics of the Secondary Groups</vt:lpstr>
      <vt:lpstr>Characteristics of the Secondary Groups</vt:lpstr>
      <vt:lpstr>Characteristics of the Secondary Groups</vt:lpstr>
      <vt:lpstr>  A General Model of Group Dynamics</vt:lpstr>
      <vt:lpstr>Types of Groups</vt:lpstr>
      <vt:lpstr>Types of Groups (continued)</vt:lpstr>
      <vt:lpstr>Classification Schemes for Types of Groups</vt:lpstr>
      <vt:lpstr>Stages of Social Group Development</vt:lpstr>
      <vt:lpstr>Mutual Acceptance</vt:lpstr>
      <vt:lpstr>Other Stages of Social Group Development</vt:lpstr>
      <vt:lpstr>Stages of Social Group Development</vt:lpstr>
      <vt:lpstr>Group Performance Factors</vt:lpstr>
      <vt:lpstr>Group Composition</vt:lpstr>
      <vt:lpstr>Task Variable and Group Composition</vt:lpstr>
      <vt:lpstr>Group Size</vt:lpstr>
      <vt:lpstr>Group Norms</vt:lpstr>
      <vt:lpstr>Group Cohesiveness</vt:lpstr>
      <vt:lpstr>Intergroup Dynamics</vt:lpstr>
      <vt:lpstr>Factors That Influence Intergroup Interactions</vt:lpstr>
      <vt:lpstr>Conflict in Groups and Organizations</vt:lpstr>
      <vt:lpstr>Reactions to Conflict</vt:lpstr>
      <vt:lpstr>Reactions to Conflict (continued)</vt:lpstr>
      <vt:lpstr>Managing Group and Intergroup Dynamics in Organizations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Resource Person  Ms Mahwish Talib</dc:title>
  <dc:creator>Mr. Atta Ullah</dc:creator>
  <cp:lastModifiedBy>Mehwish Talib</cp:lastModifiedBy>
  <cp:revision>30</cp:revision>
  <dcterms:created xsi:type="dcterms:W3CDTF">2018-04-03T05:42:18Z</dcterms:created>
  <dcterms:modified xsi:type="dcterms:W3CDTF">2020-05-30T18:59:44Z</dcterms:modified>
</cp:coreProperties>
</file>