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6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B7637-97E6-44EE-BE10-13F700A5197E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60750-893F-4157-BBE1-BA57933CC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6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6B87B1-943D-4E6F-9915-2A95A47CAF51}" type="slidenum">
              <a:rPr lang="en-US"/>
              <a:pPr/>
              <a:t>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9708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t>Sociology</a:t>
            </a:r>
          </a:p>
        </p:txBody>
      </p:sp>
      <p:sp>
        <p:nvSpPr>
          <p:cNvPr id="522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fld id="{01C0096F-6FB8-445A-8A15-CC8BCC680E97}" type="datetime1"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6/8/2020</a:t>
            </a:fld>
            <a:endParaRPr lang="en-US" altLang="en-US" sz="1200" b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t>Chapter 4</a:t>
            </a:r>
          </a:p>
        </p:txBody>
      </p:sp>
      <p:sp>
        <p:nvSpPr>
          <p:cNvPr id="522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fld id="{9CFB3CE3-A853-4CCA-B85E-0193CD15C9A9}" type="slidenum">
              <a:rPr lang="en-US" altLang="en-U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822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t>Sociology</a:t>
            </a:r>
          </a:p>
        </p:txBody>
      </p:sp>
      <p:sp>
        <p:nvSpPr>
          <p:cNvPr id="542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fld id="{03F74993-ADAC-45E5-876E-73737C51F446}" type="datetime1"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6/8/2020</a:t>
            </a:fld>
            <a:endParaRPr lang="en-US" altLang="en-US" sz="1200" b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 b="0" smtClean="0">
                <a:solidFill>
                  <a:schemeClr val="tx1"/>
                </a:solidFill>
                <a:latin typeface="Times New Roman" panose="02020603050405020304" pitchFamily="18" charset="0"/>
              </a:rPr>
              <a:t>Chapter 4</a:t>
            </a:r>
          </a:p>
        </p:txBody>
      </p:sp>
      <p:sp>
        <p:nvSpPr>
          <p:cNvPr id="542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 defTabSz="930275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fld id="{DA7481C3-3E1A-4134-87D9-FA4D71AEF5CA}" type="slidenum">
              <a:rPr lang="en-US" altLang="en-U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28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1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0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73869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45020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0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7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888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F92969-CF91-4A25-A93D-BD201ED38A50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4DEDC3-CC40-4843-9B36-147BC11D36D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77054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3030583"/>
            <a:ext cx="6248400" cy="168510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0" dirty="0" smtClean="0"/>
              <a:t>	</a:t>
            </a:r>
            <a:r>
              <a:rPr lang="en-US" cap="none" dirty="0" smtClean="0"/>
              <a:t>Resource Person</a:t>
            </a:r>
            <a:br>
              <a:rPr lang="en-US" cap="none" dirty="0" smtClean="0"/>
            </a:br>
            <a:r>
              <a:rPr lang="en-US" cap="none" dirty="0" smtClean="0"/>
              <a:t>	Ms </a:t>
            </a:r>
            <a:r>
              <a:rPr lang="en-US" cap="none" dirty="0" err="1" smtClean="0"/>
              <a:t>Mahwish</a:t>
            </a:r>
            <a:r>
              <a:rPr lang="en-US" cap="none" dirty="0" smtClean="0"/>
              <a:t> </a:t>
            </a:r>
            <a:r>
              <a:rPr lang="en-US" cap="none" dirty="0" err="1" smtClean="0"/>
              <a:t>Talib</a:t>
            </a:r>
            <a:endParaRPr lang="en-US" b="0" dirty="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533400"/>
            <a:ext cx="6400800" cy="2286000"/>
          </a:xfrm>
        </p:spPr>
        <p:txBody>
          <a:bodyPr>
            <a:normAutofit fontScale="92500" lnSpcReduction="10000"/>
          </a:bodyPr>
          <a:lstStyle/>
          <a:p>
            <a:pPr algn="ctr">
              <a:defRPr/>
            </a:pPr>
            <a:r>
              <a:rPr lang="en-US" sz="4800" b="1" dirty="0"/>
              <a:t>Introduction</a:t>
            </a:r>
            <a:r>
              <a:rPr lang="en-US" sz="4800" b="1" dirty="0">
                <a:solidFill>
                  <a:srgbClr val="008080"/>
                </a:solidFill>
              </a:rPr>
              <a:t> </a:t>
            </a:r>
            <a:r>
              <a:rPr lang="en-US" sz="4800" b="1" dirty="0"/>
              <a:t>to Sociology</a:t>
            </a:r>
          </a:p>
          <a:p>
            <a:pPr algn="ctr">
              <a:defRPr/>
            </a:pPr>
            <a:r>
              <a:rPr lang="en-US" sz="3500" b="1" dirty="0">
                <a:solidFill>
                  <a:srgbClr val="336699"/>
                </a:solidFill>
                <a:latin typeface="Arial" charset="0"/>
              </a:rPr>
              <a:t>Chapter </a:t>
            </a:r>
            <a:r>
              <a:rPr lang="en-US" sz="3500" b="1" dirty="0" smtClean="0">
                <a:solidFill>
                  <a:srgbClr val="336699"/>
                </a:solidFill>
                <a:latin typeface="Arial" charset="0"/>
              </a:rPr>
              <a:t>3</a:t>
            </a:r>
          </a:p>
          <a:p>
            <a:pPr algn="ctr">
              <a:defRPr/>
            </a:pPr>
            <a:r>
              <a:rPr lang="en-US" sz="3500" b="1" dirty="0" smtClean="0">
                <a:solidFill>
                  <a:srgbClr val="336699"/>
                </a:solidFill>
                <a:latin typeface="Arial" charset="0"/>
              </a:rPr>
              <a:t>Social Structure and Social Interaction</a:t>
            </a:r>
            <a:endParaRPr lang="en-US" sz="3500" b="1" dirty="0">
              <a:solidFill>
                <a:srgbClr val="336699"/>
              </a:solidFill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505200" y="5562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99FF"/>
                </a:solidFill>
                <a:latin typeface="Times New Roman" pitchFamily="18" charset="0"/>
              </a:rPr>
              <a:t>Prepared </a:t>
            </a:r>
            <a:r>
              <a:rPr lang="en-US" sz="2400" b="1">
                <a:solidFill>
                  <a:srgbClr val="0099FF"/>
                </a:solidFill>
                <a:latin typeface="Times New Roman" pitchFamily="18" charset="0"/>
              </a:rPr>
              <a:t>For </a:t>
            </a:r>
            <a:r>
              <a:rPr lang="en-US" sz="2400" b="1" smtClean="0">
                <a:solidFill>
                  <a:srgbClr val="0099FF"/>
                </a:solidFill>
                <a:latin typeface="Times New Roman" pitchFamily="18" charset="0"/>
              </a:rPr>
              <a:t>BPA 2</a:t>
            </a:r>
            <a:r>
              <a:rPr lang="en-US" sz="2400" b="1" baseline="30000" smtClean="0">
                <a:solidFill>
                  <a:srgbClr val="0099FF"/>
                </a:solidFill>
                <a:latin typeface="Times New Roman" pitchFamily="18" charset="0"/>
              </a:rPr>
              <a:t>nd</a:t>
            </a:r>
            <a:r>
              <a:rPr lang="en-US" sz="2400" b="1" smtClean="0">
                <a:solidFill>
                  <a:srgbClr val="0099FF"/>
                </a:solidFill>
                <a:latin typeface="Times New Roman" pitchFamily="18" charset="0"/>
              </a:rPr>
              <a:t> Semester</a:t>
            </a:r>
            <a:endParaRPr lang="en-US" sz="2800" b="1" dirty="0">
              <a:solidFill>
                <a:srgbClr val="0099FF"/>
              </a:solidFill>
              <a:latin typeface="Arial Unicode MS" pitchFamily="34" charset="-128"/>
            </a:endParaRPr>
          </a:p>
        </p:txBody>
      </p:sp>
      <p:pic>
        <p:nvPicPr>
          <p:cNvPr id="5" name="Picture 1028" descr="popula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6624" y="1676400"/>
            <a:ext cx="1905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7363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7585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Role Conflict &amp; Role Strain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55" y="1295401"/>
            <a:ext cx="5590902" cy="52117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Role Conflict: </a:t>
            </a:r>
            <a:r>
              <a:rPr lang="en-US" dirty="0" smtClean="0"/>
              <a:t>conflict between statuses. Example: working fulltime and having young children at home.</a:t>
            </a:r>
          </a:p>
          <a:p>
            <a:r>
              <a:rPr lang="en-US" b="1" dirty="0" smtClean="0"/>
              <a:t>Role Strain: </a:t>
            </a:r>
            <a:r>
              <a:rPr lang="en-US" dirty="0" smtClean="0"/>
              <a:t>difficulty meeting the role of a single status. Example: Boss trying to motivate employees while having to lower their salaries.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514" y="1295401"/>
            <a:ext cx="402336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28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6"/>
          <p:cNvSpPr>
            <a:spLocks noChangeArrowheads="1"/>
          </p:cNvSpPr>
          <p:nvPr/>
        </p:nvSpPr>
        <p:spPr bwMode="auto">
          <a:xfrm>
            <a:off x="927463" y="1524000"/>
            <a:ext cx="10476411" cy="4267200"/>
          </a:xfrm>
          <a:prstGeom prst="roundRect">
            <a:avLst>
              <a:gd name="adj" fmla="val 0"/>
            </a:avLst>
          </a:prstGeom>
          <a:solidFill>
            <a:srgbClr val="99CCFF"/>
          </a:solidFill>
          <a:ln w="28575">
            <a:solidFill>
              <a:srgbClr val="429C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 sz="1700" b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8435" name="AutoShape 7"/>
          <p:cNvSpPr>
            <a:spLocks noChangeArrowheads="1"/>
          </p:cNvSpPr>
          <p:nvPr/>
        </p:nvSpPr>
        <p:spPr bwMode="auto">
          <a:xfrm>
            <a:off x="927463" y="2819399"/>
            <a:ext cx="10476411" cy="39079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429C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8436" name="Line 8"/>
          <p:cNvSpPr>
            <a:spLocks noChangeShapeType="1"/>
          </p:cNvSpPr>
          <p:nvPr/>
        </p:nvSpPr>
        <p:spPr bwMode="auto">
          <a:xfrm flipH="1">
            <a:off x="4038600" y="1676400"/>
            <a:ext cx="0" cy="4191000"/>
          </a:xfrm>
          <a:prstGeom prst="line">
            <a:avLst/>
          </a:prstGeom>
          <a:noFill/>
          <a:ln w="28575">
            <a:solidFill>
              <a:srgbClr val="429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9"/>
          <p:cNvSpPr>
            <a:spLocks noChangeShapeType="1"/>
          </p:cNvSpPr>
          <p:nvPr/>
        </p:nvSpPr>
        <p:spPr bwMode="auto">
          <a:xfrm flipH="1">
            <a:off x="6629400" y="1676400"/>
            <a:ext cx="0" cy="4191000"/>
          </a:xfrm>
          <a:prstGeom prst="line">
            <a:avLst/>
          </a:prstGeom>
          <a:noFill/>
          <a:ln w="28575">
            <a:solidFill>
              <a:srgbClr val="429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Line 10"/>
          <p:cNvSpPr>
            <a:spLocks noChangeShapeType="1"/>
          </p:cNvSpPr>
          <p:nvPr/>
        </p:nvSpPr>
        <p:spPr bwMode="auto">
          <a:xfrm flipV="1">
            <a:off x="2286000" y="3733800"/>
            <a:ext cx="7696200" cy="0"/>
          </a:xfrm>
          <a:prstGeom prst="line">
            <a:avLst/>
          </a:prstGeom>
          <a:noFill/>
          <a:ln w="28575">
            <a:solidFill>
              <a:srgbClr val="429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11"/>
          <p:cNvSpPr>
            <a:spLocks noChangeShapeType="1"/>
          </p:cNvSpPr>
          <p:nvPr/>
        </p:nvSpPr>
        <p:spPr bwMode="auto">
          <a:xfrm>
            <a:off x="2286000" y="4953000"/>
            <a:ext cx="7696200" cy="0"/>
          </a:xfrm>
          <a:prstGeom prst="line">
            <a:avLst/>
          </a:prstGeom>
          <a:noFill/>
          <a:ln w="28575">
            <a:solidFill>
              <a:srgbClr val="429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12"/>
          <p:cNvSpPr txBox="1">
            <a:spLocks noChangeArrowheads="1"/>
          </p:cNvSpPr>
          <p:nvPr/>
        </p:nvSpPr>
        <p:spPr bwMode="auto">
          <a:xfrm>
            <a:off x="2362200" y="17526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800080"/>
                </a:solidFill>
              </a:rPr>
              <a:t>Status</a:t>
            </a:r>
          </a:p>
        </p:txBody>
      </p:sp>
      <p:sp>
        <p:nvSpPr>
          <p:cNvPr id="18441" name="Text Box 13"/>
          <p:cNvSpPr txBox="1">
            <a:spLocks noChangeArrowheads="1"/>
          </p:cNvSpPr>
          <p:nvPr/>
        </p:nvSpPr>
        <p:spPr bwMode="auto">
          <a:xfrm>
            <a:off x="4114800" y="1752601"/>
            <a:ext cx="2438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800080"/>
                </a:solidFill>
              </a:rPr>
              <a:t>Examples of Roles</a:t>
            </a:r>
          </a:p>
        </p:txBody>
      </p:sp>
      <p:sp>
        <p:nvSpPr>
          <p:cNvPr id="18442" name="Text Box 14"/>
          <p:cNvSpPr txBox="1">
            <a:spLocks noChangeArrowheads="1"/>
          </p:cNvSpPr>
          <p:nvPr/>
        </p:nvSpPr>
        <p:spPr bwMode="auto">
          <a:xfrm>
            <a:off x="6705600" y="1752601"/>
            <a:ext cx="320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800080"/>
                </a:solidFill>
              </a:rPr>
              <a:t>Examples of </a:t>
            </a:r>
            <a:br>
              <a:rPr lang="en-US" altLang="en-US">
                <a:solidFill>
                  <a:srgbClr val="800080"/>
                </a:solidFill>
              </a:rPr>
            </a:br>
            <a:r>
              <a:rPr lang="en-US" altLang="en-US">
                <a:solidFill>
                  <a:srgbClr val="800080"/>
                </a:solidFill>
              </a:rPr>
              <a:t>Conflict / Strain</a:t>
            </a:r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2286000" y="3048001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>
                <a:solidFill>
                  <a:schemeClr val="tx1"/>
                </a:solidFill>
              </a:rPr>
              <a:t>Firefighter</a:t>
            </a:r>
          </a:p>
        </p:txBody>
      </p:sp>
      <p:sp>
        <p:nvSpPr>
          <p:cNvPr id="18444" name="Text Box 16"/>
          <p:cNvSpPr txBox="1">
            <a:spLocks noChangeArrowheads="1"/>
          </p:cNvSpPr>
          <p:nvPr/>
        </p:nvSpPr>
        <p:spPr bwMode="auto">
          <a:xfrm>
            <a:off x="2286000" y="4114801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>
                <a:solidFill>
                  <a:schemeClr val="tx1"/>
                </a:solidFill>
              </a:rPr>
              <a:t>Mother</a:t>
            </a:r>
          </a:p>
        </p:txBody>
      </p:sp>
      <p:sp>
        <p:nvSpPr>
          <p:cNvPr id="18445" name="Text Box 17"/>
          <p:cNvSpPr txBox="1">
            <a:spLocks noChangeArrowheads="1"/>
          </p:cNvSpPr>
          <p:nvPr/>
        </p:nvSpPr>
        <p:spPr bwMode="auto">
          <a:xfrm>
            <a:off x="2286000" y="5029201"/>
            <a:ext cx="1752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000" dirty="0" smtClean="0">
                <a:solidFill>
                  <a:schemeClr val="tx1"/>
                </a:solidFill>
              </a:rPr>
              <a:t>CEO of a company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4114800" y="2819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 dirty="0">
                <a:solidFill>
                  <a:schemeClr val="tx1"/>
                </a:solidFill>
              </a:rPr>
              <a:t>Put out fires, save lives, wear a uniform</a:t>
            </a: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6705600" y="2819401"/>
            <a:ext cx="3200400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>
                <a:solidFill>
                  <a:schemeClr val="tx1"/>
                </a:solidFill>
              </a:rPr>
              <a:t>Voluntarily puts self in danger, but has loved ones who need him or her</a:t>
            </a:r>
          </a:p>
        </p:txBody>
      </p:sp>
      <p:sp>
        <p:nvSpPr>
          <p:cNvPr id="53268" name="Text Box 20"/>
          <p:cNvSpPr txBox="1">
            <a:spLocks noChangeArrowheads="1"/>
          </p:cNvSpPr>
          <p:nvPr/>
        </p:nvSpPr>
        <p:spPr bwMode="auto">
          <a:xfrm>
            <a:off x="6705600" y="3733801"/>
            <a:ext cx="3200400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>
                <a:solidFill>
                  <a:schemeClr val="tx1"/>
                </a:solidFill>
              </a:rPr>
              <a:t>Fatigue and long shifts make household tasks and interactions difficult</a:t>
            </a:r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4114800" y="3733801"/>
            <a:ext cx="24384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>
                <a:solidFill>
                  <a:schemeClr val="tx1"/>
                </a:solidFill>
              </a:rPr>
              <a:t>Provide food and shelter, nurture family, discipline children</a:t>
            </a: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4114800" y="4953001"/>
            <a:ext cx="2438400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>
                <a:solidFill>
                  <a:schemeClr val="tx1"/>
                </a:solidFill>
              </a:rPr>
              <a:t>Run meetings, recruit new members, plan activities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6705600" y="4953001"/>
            <a:ext cx="3200400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algn="l"/>
            <a:r>
              <a:rPr lang="en-US" altLang="en-US" sz="1700">
                <a:solidFill>
                  <a:schemeClr val="tx1"/>
                </a:solidFill>
              </a:rPr>
              <a:t>Has trouble getting members to attend and follow through on promises</a:t>
            </a:r>
          </a:p>
        </p:txBody>
      </p:sp>
      <p:sp>
        <p:nvSpPr>
          <p:cNvPr id="18452" name="Rectangle 24"/>
          <p:cNvSpPr>
            <a:spLocks noChangeArrowheads="1"/>
          </p:cNvSpPr>
          <p:nvPr/>
        </p:nvSpPr>
        <p:spPr bwMode="auto">
          <a:xfrm>
            <a:off x="235131" y="685800"/>
            <a:ext cx="1116874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smtClean="0">
                <a:solidFill>
                  <a:srgbClr val="0099FF"/>
                </a:solidFill>
                <a:latin typeface="Arial" panose="020B0604020202020204" pitchFamily="34" charset="0"/>
              </a:rPr>
              <a:t>Building </a:t>
            </a:r>
            <a:r>
              <a:rPr lang="en-US" altLang="en-US" sz="3200" dirty="0">
                <a:solidFill>
                  <a:srgbClr val="0099FF"/>
                </a:solidFill>
                <a:latin typeface="Arial" panose="020B0604020202020204" pitchFamily="34" charset="0"/>
              </a:rPr>
              <a:t>Blocks of </a:t>
            </a:r>
            <a:r>
              <a:rPr lang="en-US" altLang="en-US" sz="3200" dirty="0" smtClean="0">
                <a:solidFill>
                  <a:srgbClr val="0099FF"/>
                </a:solidFill>
                <a:latin typeface="Arial" panose="020B0604020202020204" pitchFamily="34" charset="0"/>
              </a:rPr>
              <a:t> Social </a:t>
            </a:r>
            <a:r>
              <a:rPr lang="en-US" altLang="en-US" sz="3200" dirty="0">
                <a:solidFill>
                  <a:srgbClr val="0099FF"/>
                </a:solidFill>
                <a:latin typeface="Arial" panose="020B0604020202020204" pitchFamily="34" charset="0"/>
              </a:rPr>
              <a:t>Structure</a:t>
            </a:r>
            <a:endParaRPr lang="en-US" altLang="en-US" sz="3200" b="0" dirty="0">
              <a:solidFill>
                <a:srgbClr val="0099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6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6" grpId="0"/>
      <p:bldP spid="53267" grpId="0"/>
      <p:bldP spid="53268" grpId="0"/>
      <p:bldP spid="53269" grpId="0"/>
      <p:bldP spid="53270" grpId="0"/>
      <p:bldP spid="532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30630"/>
            <a:ext cx="11582400" cy="1554480"/>
          </a:xfrm>
        </p:spPr>
        <p:txBody>
          <a:bodyPr>
            <a:normAutofit/>
          </a:bodyPr>
          <a:lstStyle/>
          <a:p>
            <a:r>
              <a:rPr lang="en-US" altLang="en-US" sz="2700" dirty="0">
                <a:solidFill>
                  <a:schemeClr val="tx1"/>
                </a:solidFill>
                <a:latin typeface="Arial" panose="020B0604020202020204" pitchFamily="34" charset="0"/>
              </a:rPr>
              <a:t>How do these two components of social structure affect </a:t>
            </a:r>
            <a:r>
              <a:rPr lang="en-US" altLang="en-US" sz="2700" dirty="0" smtClean="0">
                <a:solidFill>
                  <a:schemeClr val="tx1"/>
                </a:solidFill>
                <a:latin typeface="Arial" panose="020B0604020202020204" pitchFamily="34" charset="0"/>
              </a:rPr>
              <a:t> human </a:t>
            </a:r>
            <a:r>
              <a:rPr lang="en-US" altLang="en-US" sz="2700" dirty="0">
                <a:solidFill>
                  <a:schemeClr val="tx1"/>
                </a:solidFill>
                <a:latin typeface="Arial" panose="020B0604020202020204" pitchFamily="34" charset="0"/>
              </a:rPr>
              <a:t>interaction?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1036" name="Rectangle 1035"/>
          <p:cNvSpPr/>
          <p:nvPr/>
        </p:nvSpPr>
        <p:spPr>
          <a:xfrm>
            <a:off x="653144" y="1554480"/>
            <a:ext cx="108087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People’s particular roles and statuses affect how they relate to one </a:t>
            </a:r>
            <a:r>
              <a:rPr lang="en-US" altLang="en-US" sz="3200" dirty="0" smtClean="0"/>
              <a:t>another.</a:t>
            </a: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Statuses are ways of defining where individuals fit in society and how they relate to others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Most roles have reciprocal roles that define the patterns of interaction between related statuses, such as husband and wife or teacher and student</a:t>
            </a:r>
          </a:p>
        </p:txBody>
      </p:sp>
    </p:spTree>
    <p:extLst>
      <p:ext uri="{BB962C8B-B14F-4D97-AF65-F5344CB8AC3E}">
        <p14:creationId xmlns:p14="http://schemas.microsoft.com/office/powerpoint/2010/main" val="3354368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9269" y="1423851"/>
            <a:ext cx="5264331" cy="52357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Social Structure: </a:t>
            </a:r>
            <a:r>
              <a:rPr lang="en-US" dirty="0"/>
              <a:t>network of interrelated statuses and </a:t>
            </a:r>
            <a:r>
              <a:rPr lang="en-US" dirty="0" smtClean="0"/>
              <a:t>roles\</a:t>
            </a:r>
          </a:p>
          <a:p>
            <a:r>
              <a:rPr lang="en-US" b="1" dirty="0" smtClean="0"/>
              <a:t>Status: </a:t>
            </a:r>
            <a:r>
              <a:rPr lang="en-US" dirty="0" smtClean="0"/>
              <a:t>Defines </a:t>
            </a:r>
            <a:r>
              <a:rPr lang="en-US" dirty="0"/>
              <a:t>where you fit in society</a:t>
            </a:r>
          </a:p>
          <a:p>
            <a:r>
              <a:rPr lang="en-US" b="1" dirty="0"/>
              <a:t>Ascribed Status</a:t>
            </a:r>
            <a:r>
              <a:rPr lang="en-US" dirty="0"/>
              <a:t>: assigned </a:t>
            </a:r>
            <a:endParaRPr lang="en-US" dirty="0" smtClean="0"/>
          </a:p>
          <a:p>
            <a:r>
              <a:rPr lang="en-US" b="1" dirty="0" smtClean="0"/>
              <a:t>Achieved </a:t>
            </a:r>
            <a:r>
              <a:rPr lang="en-US" b="1" dirty="0"/>
              <a:t>Status</a:t>
            </a:r>
            <a:r>
              <a:rPr lang="en-US" dirty="0"/>
              <a:t>: role you achieve through your own </a:t>
            </a:r>
            <a:r>
              <a:rPr lang="en-US" dirty="0" smtClean="0"/>
              <a:t>efforts</a:t>
            </a:r>
          </a:p>
          <a:p>
            <a:r>
              <a:rPr lang="en-US" b="1" dirty="0" smtClean="0"/>
              <a:t>Master </a:t>
            </a:r>
            <a:r>
              <a:rPr lang="en-US" b="1" dirty="0"/>
              <a:t>Status</a:t>
            </a:r>
            <a:r>
              <a:rPr lang="en-US" dirty="0"/>
              <a:t>: One rank that determines your social identity.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9" y="1423851"/>
            <a:ext cx="5242561" cy="525915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Role</a:t>
            </a:r>
            <a:r>
              <a:rPr lang="en-US" dirty="0" smtClean="0"/>
              <a:t>: you play - bring </a:t>
            </a:r>
            <a:r>
              <a:rPr lang="en-US" dirty="0"/>
              <a:t>statuses to life</a:t>
            </a:r>
          </a:p>
          <a:p>
            <a:r>
              <a:rPr lang="en-US" b="1" dirty="0"/>
              <a:t>Reciprocal Roles: </a:t>
            </a:r>
            <a:r>
              <a:rPr lang="en-US" dirty="0"/>
              <a:t>define interaction with </a:t>
            </a:r>
            <a:r>
              <a:rPr lang="en-US" dirty="0" smtClean="0"/>
              <a:t>others</a:t>
            </a:r>
          </a:p>
          <a:p>
            <a:r>
              <a:rPr lang="en-US" b="1" dirty="0"/>
              <a:t>Role </a:t>
            </a:r>
            <a:r>
              <a:rPr lang="en-US" b="1" dirty="0" smtClean="0"/>
              <a:t>Expectations: </a:t>
            </a:r>
            <a:r>
              <a:rPr lang="en-US" dirty="0" smtClean="0"/>
              <a:t>Socially </a:t>
            </a:r>
            <a:r>
              <a:rPr lang="en-US" dirty="0"/>
              <a:t>determined </a:t>
            </a:r>
            <a:r>
              <a:rPr lang="en-US" dirty="0" smtClean="0"/>
              <a:t>expected behaviors</a:t>
            </a:r>
          </a:p>
          <a:p>
            <a:r>
              <a:rPr lang="en-US" b="1" dirty="0"/>
              <a:t>Role Conflict: </a:t>
            </a:r>
            <a:r>
              <a:rPr lang="en-US" dirty="0"/>
              <a:t>conflict between statuses</a:t>
            </a:r>
            <a:r>
              <a:rPr lang="en-US" dirty="0" smtClean="0"/>
              <a:t>.</a:t>
            </a:r>
          </a:p>
          <a:p>
            <a:r>
              <a:rPr lang="en-US" b="1" dirty="0"/>
              <a:t>Role Strain: </a:t>
            </a:r>
            <a:r>
              <a:rPr lang="en-US" dirty="0"/>
              <a:t>difficulty meeting the role of a single status.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239414"/>
            <a:ext cx="2720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Wrap Up</a:t>
            </a:r>
          </a:p>
        </p:txBody>
      </p:sp>
    </p:spTree>
    <p:extLst>
      <p:ext uri="{BB962C8B-B14F-4D97-AF65-F5344CB8AC3E}">
        <p14:creationId xmlns:p14="http://schemas.microsoft.com/office/powerpoint/2010/main" val="2829184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word structure meant originally, the construction of a building.  Gradually, structure began to imply inter-relations between the parts of any whole. </a:t>
            </a:r>
          </a:p>
          <a:p>
            <a:r>
              <a:rPr lang="en-US" dirty="0" smtClean="0"/>
              <a:t>Generally </a:t>
            </a:r>
            <a:r>
              <a:rPr lang="en-US" dirty="0"/>
              <a:t>speaking, anything whether an object or an idea has a structure.  It is only through the enduring aspects of a structure that we comprehend its existence.  </a:t>
            </a:r>
            <a:endParaRPr lang="en-US" dirty="0" smtClean="0"/>
          </a:p>
          <a:p>
            <a:r>
              <a:rPr lang="en-US" dirty="0" smtClean="0"/>
              <a:t>Similarly</a:t>
            </a:r>
            <a:r>
              <a:rPr lang="en-US" dirty="0"/>
              <a:t>, we can say that each society in the world has a structure, which can be called its social structure.  We can understand a society through the permanent and enduring aspects of its </a:t>
            </a:r>
            <a:r>
              <a:rPr lang="en-US" dirty="0" smtClean="0"/>
              <a:t>structure.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82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Social Structure and </a:t>
            </a:r>
            <a:r>
              <a:rPr lang="en-US"/>
              <a:t>Social </a:t>
            </a:r>
            <a:r>
              <a:rPr lang="en-US" smtClean="0"/>
              <a:t>Organization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Raymond Firth, regards both social organization and social </a:t>
            </a:r>
            <a:r>
              <a:rPr lang="en-US" dirty="0" smtClean="0"/>
              <a:t>structure as distinct concepts.</a:t>
            </a:r>
          </a:p>
          <a:p>
            <a:r>
              <a:rPr lang="en-US" dirty="0"/>
              <a:t>According to him, social </a:t>
            </a:r>
            <a:r>
              <a:rPr lang="en-US" dirty="0" smtClean="0"/>
              <a:t>organization </a:t>
            </a:r>
            <a:r>
              <a:rPr lang="en-US" dirty="0"/>
              <a:t>is concerned with the choices and decisions involved in actual social relations; while the concept of social structure deals with the more fundamental social relations, which give a society its basic form, and which provide limits to the range of action </a:t>
            </a:r>
            <a:r>
              <a:rPr lang="en-US" dirty="0" smtClean="0"/>
              <a:t>organizationally </a:t>
            </a:r>
            <a:r>
              <a:rPr lang="en-US" dirty="0"/>
              <a:t>possible within it. </a:t>
            </a:r>
          </a:p>
        </p:txBody>
      </p:sp>
    </p:spTree>
    <p:extLst>
      <p:ext uri="{BB962C8B-B14F-4D97-AF65-F5344CB8AC3E}">
        <p14:creationId xmlns:p14="http://schemas.microsoft.com/office/powerpoint/2010/main" val="336098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508" y="1672046"/>
            <a:ext cx="6805749" cy="51859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Structure helps us know what is expected of us</a:t>
            </a:r>
          </a:p>
          <a:p>
            <a:r>
              <a:rPr lang="en-US" dirty="0" smtClean="0"/>
              <a:t>Ensures stability from one generation to the next – even though the actual society changes</a:t>
            </a:r>
          </a:p>
          <a:p>
            <a:r>
              <a:rPr lang="en-US" b="1" dirty="0" smtClean="0"/>
              <a:t>Social Structure</a:t>
            </a:r>
            <a:r>
              <a:rPr lang="en-US" dirty="0" smtClean="0"/>
              <a:t>: network of interrelated statuses and roles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4" y="2171349"/>
            <a:ext cx="4062413" cy="341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3954" y="341366"/>
            <a:ext cx="100540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Social Structure</a:t>
            </a:r>
          </a:p>
        </p:txBody>
      </p:sp>
    </p:spTree>
    <p:extLst>
      <p:ext uri="{BB962C8B-B14F-4D97-AF65-F5344CB8AC3E}">
        <p14:creationId xmlns:p14="http://schemas.microsoft.com/office/powerpoint/2010/main" val="205884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00375" y="2438400"/>
            <a:ext cx="61722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</a:tabLs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Question</a:t>
            </a:r>
          </a:p>
          <a:p>
            <a:endParaRPr lang="en-US" altLang="en-US" sz="2800" b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r>
              <a:rPr lang="en-US" altLang="en-US" sz="2800" b="0">
                <a:solidFill>
                  <a:schemeClr val="tx1"/>
                </a:solidFill>
                <a:latin typeface="Arial" panose="020B0604020202020204" pitchFamily="34" charset="0"/>
              </a:rPr>
              <a:t>What are the two major components of social structure?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045029" y="195943"/>
            <a:ext cx="9165771" cy="1175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1pPr>
            <a:lvl2pPr marL="742950" indent="-28575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2pPr>
            <a:lvl3pPr marL="11430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3pPr>
            <a:lvl4pPr marL="16002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4pPr>
            <a:lvl5pPr marL="2057400" indent="-228600"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CC00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99FF"/>
                </a:solidFill>
                <a:latin typeface="Arial" panose="020B0604020202020204" pitchFamily="34" charset="0"/>
              </a:rPr>
              <a:t>Section 1: Building Blocks of </a:t>
            </a:r>
            <a:br>
              <a:rPr lang="en-US" altLang="en-US" sz="3200" dirty="0">
                <a:solidFill>
                  <a:srgbClr val="0099FF"/>
                </a:solidFill>
                <a:latin typeface="Arial" panose="020B0604020202020204" pitchFamily="34" charset="0"/>
              </a:rPr>
            </a:br>
            <a:r>
              <a:rPr lang="en-US" altLang="en-US" sz="3200" dirty="0">
                <a:solidFill>
                  <a:srgbClr val="0099FF"/>
                </a:solidFill>
                <a:latin typeface="Arial" panose="020B0604020202020204" pitchFamily="34" charset="0"/>
              </a:rPr>
              <a:t>Social Structure</a:t>
            </a:r>
            <a:endParaRPr lang="en-US" altLang="en-US" sz="3200" b="0" dirty="0">
              <a:solidFill>
                <a:srgbClr val="0099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17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5850" y="1476103"/>
            <a:ext cx="7427475" cy="522949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Defines where you fit in society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Ascribed Status</a:t>
            </a:r>
            <a:r>
              <a:rPr lang="en-US" dirty="0" smtClean="0"/>
              <a:t>: assigned according to things outside your control. (age, gender, etc.)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Achieved Status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 smtClean="0"/>
              <a:t>role you achieve through your own efforts. ( occupation, college graduate, basketball player, wife, mother, etc.)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Master Status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dirty="0" smtClean="0"/>
              <a:t>One rank that determines your social identity. Can change throughout life. (Fulltime Mom, Police Officer, Grandparent, etc.)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99" y="1188719"/>
            <a:ext cx="4061752" cy="518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414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7497" y="1371601"/>
            <a:ext cx="6570616" cy="4602164"/>
          </a:xfrm>
        </p:spPr>
        <p:txBody>
          <a:bodyPr>
            <a:normAutofit/>
          </a:bodyPr>
          <a:lstStyle/>
          <a:p>
            <a:r>
              <a:rPr lang="en-US" sz="4400" dirty="0"/>
              <a:t>Statuses are social categories – but roles bring statuses to life</a:t>
            </a:r>
          </a:p>
          <a:p>
            <a:r>
              <a:rPr lang="en-US" sz="4400" dirty="0"/>
              <a:t>You occupy a status </a:t>
            </a:r>
            <a:r>
              <a:rPr lang="en-US" sz="4400" b="1" dirty="0"/>
              <a:t>– you play a role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70" y="1371601"/>
            <a:ext cx="4069237" cy="4602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69552" y="-117396"/>
            <a:ext cx="307772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Roles</a:t>
            </a:r>
          </a:p>
        </p:txBody>
      </p:sp>
    </p:spTree>
    <p:extLst>
      <p:ext uri="{BB962C8B-B14F-4D97-AF65-F5344CB8AC3E}">
        <p14:creationId xmlns:p14="http://schemas.microsoft.com/office/powerpoint/2010/main" val="131826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9" y="1254033"/>
            <a:ext cx="8875039" cy="323897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Reciprocal Roles: </a:t>
            </a:r>
            <a:r>
              <a:rPr lang="en-US" dirty="0" smtClean="0"/>
              <a:t>define interaction with others. Can’t be fulfilled alone. Example: you can’t perform the role of husband without a wife.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Examples of reciprocal roles:</a:t>
            </a:r>
          </a:p>
          <a:p>
            <a:pPr marL="0" indent="0">
              <a:buNone/>
            </a:pPr>
            <a:r>
              <a:rPr lang="en-US" dirty="0" smtClean="0"/>
              <a:t>Teacher – Student, Doctor-Patient, Athlete – Coach	 </a:t>
            </a:r>
          </a:p>
          <a:p>
            <a:pPr marL="0" indent="0">
              <a:buNone/>
            </a:pPr>
            <a:r>
              <a:rPr lang="en-US" dirty="0" smtClean="0"/>
              <a:t>Employee – Boss  , Friend – Friend.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39916" y="11723"/>
            <a:ext cx="4351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Types of Roles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5074" y="2039984"/>
            <a:ext cx="2209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672" y="4464703"/>
            <a:ext cx="1521229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139" y="4464703"/>
            <a:ext cx="3188369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9944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1236839"/>
            <a:ext cx="7667897" cy="5392561"/>
          </a:xfrm>
        </p:spPr>
        <p:txBody>
          <a:bodyPr>
            <a:normAutofit/>
          </a:bodyPr>
          <a:lstStyle/>
          <a:p>
            <a:r>
              <a:rPr lang="en-US" sz="2400" b="1" dirty="0"/>
              <a:t>Socially determined behaviors expected are Role Expectations</a:t>
            </a:r>
          </a:p>
          <a:p>
            <a:pPr marL="0" indent="0">
              <a:buNone/>
            </a:pPr>
            <a:r>
              <a:rPr lang="en-US" sz="2400" i="1" dirty="0">
                <a:solidFill>
                  <a:schemeClr val="accent6">
                    <a:lumMod val="50000"/>
                  </a:schemeClr>
                </a:solidFill>
              </a:rPr>
              <a:t>Example: </a:t>
            </a:r>
            <a:r>
              <a:rPr lang="en-US" sz="2400" i="1" dirty="0"/>
              <a:t>Doctors treat their patients with skill</a:t>
            </a:r>
          </a:p>
          <a:p>
            <a:pPr marL="0" indent="0">
              <a:buNone/>
            </a:pPr>
            <a:r>
              <a:rPr lang="en-US" sz="2400" i="1" dirty="0"/>
              <a:t>Parents provide for their children, Police uphold the law.</a:t>
            </a:r>
          </a:p>
          <a:p>
            <a:r>
              <a:rPr lang="en-US" sz="2400" i="1" dirty="0"/>
              <a:t>Role Performance: actual role behavior that doesn’t always match what society expects.</a:t>
            </a:r>
          </a:p>
          <a:p>
            <a:pPr marL="0" indent="0">
              <a:buNone/>
            </a:pPr>
            <a:r>
              <a:rPr lang="en-US" sz="2400" i="1" dirty="0">
                <a:solidFill>
                  <a:schemeClr val="accent6">
                    <a:lumMod val="50000"/>
                  </a:schemeClr>
                </a:solidFill>
              </a:rPr>
              <a:t>Example: </a:t>
            </a:r>
            <a:r>
              <a:rPr lang="en-US" sz="2400" i="1" dirty="0"/>
              <a:t>Doctor neglects patient, Parent fails to provide for child.</a:t>
            </a:r>
          </a:p>
          <a:p>
            <a:r>
              <a:rPr lang="en-US" sz="2400" b="1" dirty="0"/>
              <a:t>Problems: even when performing expected role does not meet expectations – this is because we play many roles</a:t>
            </a:r>
          </a:p>
          <a:p>
            <a:r>
              <a:rPr lang="en-US" sz="2400" b="1" dirty="0"/>
              <a:t>Sometimes roles contradict each other.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172" y="1619794"/>
            <a:ext cx="3581400" cy="444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44091" y="313509"/>
            <a:ext cx="59044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Role Expectations</a:t>
            </a:r>
          </a:p>
        </p:txBody>
      </p:sp>
    </p:spTree>
    <p:extLst>
      <p:ext uri="{BB962C8B-B14F-4D97-AF65-F5344CB8AC3E}">
        <p14:creationId xmlns:p14="http://schemas.microsoft.com/office/powerpoint/2010/main" val="3386620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CF91D6C3-0C20-42AC-AE44-A61E96E80F26}" vid="{46C0D749-B41C-4761-A5B5-1747DF89AF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201</TotalTime>
  <Words>753</Words>
  <Application>Microsoft Office PowerPoint</Application>
  <PresentationFormat>Widescreen</PresentationFormat>
  <Paragraphs>80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 Unicode MS</vt:lpstr>
      <vt:lpstr>Arial</vt:lpstr>
      <vt:lpstr>Calibri</vt:lpstr>
      <vt:lpstr>Franklin Gothic Book</vt:lpstr>
      <vt:lpstr>Franklin Gothic Medium</vt:lpstr>
      <vt:lpstr>Helvetica</vt:lpstr>
      <vt:lpstr>Times</vt:lpstr>
      <vt:lpstr>Times New Roman</vt:lpstr>
      <vt:lpstr>Wingdings 2</vt:lpstr>
      <vt:lpstr>Theme1</vt:lpstr>
      <vt:lpstr> Resource Person  Ms Mahwish Talib</vt:lpstr>
      <vt:lpstr>Social Structure</vt:lpstr>
      <vt:lpstr>Social Structure and Social Organization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Role Conflict &amp; Role Strain</vt:lpstr>
      <vt:lpstr>PowerPoint Presentation</vt:lpstr>
      <vt:lpstr>How do these two components of social structure affect  human interaction?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 Person  Ms Mahwish Talib</dc:title>
  <dc:creator>Mr. Atta Ullah</dc:creator>
  <cp:lastModifiedBy>Mehwish Talib</cp:lastModifiedBy>
  <cp:revision>15</cp:revision>
  <dcterms:created xsi:type="dcterms:W3CDTF">2018-03-06T06:14:40Z</dcterms:created>
  <dcterms:modified xsi:type="dcterms:W3CDTF">2020-06-09T05:56:37Z</dcterms:modified>
</cp:coreProperties>
</file>