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9" r:id="rId23"/>
    <p:sldId id="277" r:id="rId24"/>
    <p:sldId id="278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309" r:id="rId38"/>
    <p:sldId id="292" r:id="rId39"/>
    <p:sldId id="293" r:id="rId40"/>
    <p:sldId id="294" r:id="rId41"/>
    <p:sldId id="296" r:id="rId42"/>
    <p:sldId id="297" r:id="rId43"/>
    <p:sldId id="298" r:id="rId44"/>
    <p:sldId id="299" r:id="rId45"/>
    <p:sldId id="300" r:id="rId46"/>
    <p:sldId id="301" r:id="rId47"/>
    <p:sldId id="310" r:id="rId48"/>
    <p:sldId id="312" r:id="rId49"/>
    <p:sldId id="313" r:id="rId50"/>
    <p:sldId id="314" r:id="rId51"/>
    <p:sldId id="315" r:id="rId52"/>
    <p:sldId id="311" r:id="rId53"/>
    <p:sldId id="316" r:id="rId54"/>
    <p:sldId id="317" r:id="rId55"/>
    <p:sldId id="318" r:id="rId56"/>
    <p:sldId id="319" r:id="rId57"/>
    <p:sldId id="302" r:id="rId58"/>
    <p:sldId id="303" r:id="rId59"/>
    <p:sldId id="304" r:id="rId60"/>
    <p:sldId id="305" r:id="rId61"/>
    <p:sldId id="306" r:id="rId62"/>
    <p:sldId id="307" r:id="rId6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05-Nov-19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05-Nov-19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05-Nov-19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05-Nov-19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05-Nov-19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05-Nov-19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05-Nov-19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05-Nov-19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05-Nov-19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05-Nov-19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05-Nov-19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05-Nov-19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emf"/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data of Macroeconomics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Watan Yar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61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Investment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6038" y="2382592"/>
            <a:ext cx="5724774" cy="4301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33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8295" y="1867437"/>
            <a:ext cx="5415090" cy="3718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8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Investment vs capital spending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6225" y="2331076"/>
            <a:ext cx="6632620" cy="413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418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Stocks vs flows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0913" y="2084832"/>
            <a:ext cx="5679583" cy="40697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0496" y="2664381"/>
            <a:ext cx="4108308" cy="3165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274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time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3042" y="2305318"/>
            <a:ext cx="6503831" cy="4211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106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 spending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0924" y="2202287"/>
            <a:ext cx="5631315" cy="382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431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US spends its money 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9713" y="2421228"/>
            <a:ext cx="5524137" cy="3606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1609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exports of USA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4107" y="2266681"/>
            <a:ext cx="6211301" cy="4243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2580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time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7594" y="2318197"/>
            <a:ext cx="5344733" cy="368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9684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can be thought in a different way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1837" y="2382592"/>
            <a:ext cx="6065949" cy="3913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702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GDP or Gross domestic product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4127" y="2445062"/>
            <a:ext cx="6123647" cy="409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0996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9561" y="2562896"/>
            <a:ext cx="5635899" cy="366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02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GNp</a:t>
            </a:r>
            <a:r>
              <a:rPr lang="en-US" dirty="0" smtClean="0"/>
              <a:t>, AN ALTERNATE MEASURE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1369" y="2318199"/>
            <a:ext cx="5718220" cy="369277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5525" y="2865447"/>
            <a:ext cx="3587350" cy="259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36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672" y="1899633"/>
            <a:ext cx="9720073" cy="4307983"/>
          </a:xfrm>
        </p:spPr>
        <p:txBody>
          <a:bodyPr/>
          <a:lstStyle/>
          <a:p>
            <a:r>
              <a:rPr lang="en-US" dirty="0"/>
              <a:t>GDP measures the value of goods and services produced within a country's borders, while GNP measures the value of goods and services produced by a country's citizens domestically and abroad. GDP is an important figure because it shows whether an economy is growing or contracting</a:t>
            </a:r>
            <a:r>
              <a:rPr lang="en-U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11111"/>
                </a:solidFill>
                <a:latin typeface="SourceSansPro"/>
              </a:rPr>
              <a:t>Gross domestic product and gross national product are both metrics used to measure a country's economic output.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11111"/>
                </a:solidFill>
                <a:latin typeface="SourceSansPro"/>
              </a:rPr>
              <a:t>GDP measures the value of goods and services produced within a country's borders, while GNP measures the value of goods and services produced by a country's citizens domestically and abroad.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11111"/>
                </a:solidFill>
                <a:latin typeface="SourceSansPro"/>
              </a:rPr>
              <a:t>GDP is an important figure because it shows whether an economy is growing or contracting.</a:t>
            </a:r>
          </a:p>
          <a:p>
            <a:pPr marL="457200" indent="-457200">
              <a:buFont typeface="+mj-lt"/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9402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4259" y="1335024"/>
            <a:ext cx="6078828" cy="4393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35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vs nominal GDP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94715" y="2434107"/>
            <a:ext cx="5120745" cy="3879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9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it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50017" y="2335127"/>
            <a:ext cx="5228823" cy="3984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1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8349" y="2343955"/>
            <a:ext cx="5377448" cy="3824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7819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Nominal GDP could be increased by inflation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5318" y="2395470"/>
            <a:ext cx="5834130" cy="388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3678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Pakistan Real GDP growth </a:t>
            </a:r>
            <a:r>
              <a:rPr lang="en-US" dirty="0" err="1" smtClean="0"/>
              <a:t>yoy</a:t>
            </a:r>
            <a:r>
              <a:rPr lang="en-US" dirty="0" smtClean="0"/>
              <a:t> basis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6799" y="2286000"/>
            <a:ext cx="9654540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984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Nominal GDP in billions of US$ (Pakistan)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0917" y="2678111"/>
            <a:ext cx="8796271" cy="4096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0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measure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096" y="1803042"/>
            <a:ext cx="10010105" cy="4506318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There are two ways to view this statistic.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One way to view GDP is as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the total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income of everyone in the economy</a:t>
            </a:r>
            <a:r>
              <a:rPr lang="en-US" dirty="0">
                <a:latin typeface="Calibri" panose="020F0502020204030204" pitchFamily="34" charset="0"/>
              </a:rPr>
              <a:t>;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another way is as the total expenditure on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the economy’s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output of goods and services.</a:t>
            </a:r>
            <a:r>
              <a:rPr lang="en-US" dirty="0">
                <a:latin typeface="Calibri" panose="020F0502020204030204" pitchFamily="34" charset="0"/>
              </a:rPr>
              <a:t> From either viewpoint, it is clear why </a:t>
            </a:r>
            <a:r>
              <a:rPr lang="en-US" dirty="0" smtClean="0">
                <a:latin typeface="Calibri" panose="020F0502020204030204" pitchFamily="34" charset="0"/>
              </a:rPr>
              <a:t>GDP is </a:t>
            </a:r>
            <a:r>
              <a:rPr lang="en-US" dirty="0">
                <a:latin typeface="Calibri" panose="020F0502020204030204" pitchFamily="34" charset="0"/>
              </a:rPr>
              <a:t>a gauge of economic performance. GDP measures something people </a:t>
            </a:r>
            <a:r>
              <a:rPr lang="en-US" dirty="0" smtClean="0">
                <a:latin typeface="Calibri" panose="020F0502020204030204" pitchFamily="34" charset="0"/>
              </a:rPr>
              <a:t>care about—their </a:t>
            </a:r>
            <a:r>
              <a:rPr lang="en-US" dirty="0">
                <a:latin typeface="Calibri" panose="020F0502020204030204" pitchFamily="34" charset="0"/>
              </a:rPr>
              <a:t>incomes</a:t>
            </a:r>
            <a:r>
              <a:rPr lang="en-US" dirty="0" smtClean="0">
                <a:latin typeface="Calibri" panose="020F0502020204030204" pitchFamily="34" charset="0"/>
              </a:rPr>
              <a:t>.</a:t>
            </a:r>
          </a:p>
          <a:p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</a:rPr>
              <a:t>How can GDP measure both the economy’s income and its 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expenditure on output? </a:t>
            </a:r>
            <a:r>
              <a:rPr lang="en-US" dirty="0" smtClean="0">
                <a:latin typeface="Calibri" panose="020F0502020204030204" pitchFamily="34" charset="0"/>
              </a:rPr>
              <a:t>The </a:t>
            </a:r>
            <a:r>
              <a:rPr lang="en-US" dirty="0">
                <a:latin typeface="Calibri" panose="020F0502020204030204" pitchFamily="34" charset="0"/>
              </a:rPr>
              <a:t>reason is that these two quantities are really the same: for </a:t>
            </a:r>
            <a:r>
              <a:rPr lang="en-US" dirty="0" smtClean="0">
                <a:latin typeface="Calibri" panose="020F0502020204030204" pitchFamily="34" charset="0"/>
              </a:rPr>
              <a:t>the economy </a:t>
            </a:r>
            <a:r>
              <a:rPr lang="en-US" dirty="0">
                <a:latin typeface="Calibri" panose="020F0502020204030204" pitchFamily="34" charset="0"/>
              </a:rPr>
              <a:t>as a whole, income must equal expenditure. That fact, in turn, </a:t>
            </a:r>
            <a:r>
              <a:rPr lang="en-US" dirty="0" smtClean="0">
                <a:latin typeface="Calibri" panose="020F0502020204030204" pitchFamily="34" charset="0"/>
              </a:rPr>
              <a:t>follows from </a:t>
            </a:r>
            <a:r>
              <a:rPr lang="en-US" dirty="0">
                <a:latin typeface="Calibri" panose="020F0502020204030204" pitchFamily="34" charset="0"/>
              </a:rPr>
              <a:t>an even more fundamental one: because every transaction has a buyer and </a:t>
            </a:r>
            <a:r>
              <a:rPr lang="en-US" dirty="0" smtClean="0">
                <a:latin typeface="Calibri" panose="020F0502020204030204" pitchFamily="34" charset="0"/>
              </a:rPr>
              <a:t>a seller</a:t>
            </a:r>
            <a:r>
              <a:rPr lang="en-US" dirty="0">
                <a:latin typeface="Calibri" panose="020F0502020204030204" pitchFamily="34" charset="0"/>
              </a:rPr>
              <a:t>, every dollar of expenditure by a buyer must become a dollar of income </a:t>
            </a:r>
            <a:r>
              <a:rPr lang="en-US" dirty="0" smtClean="0">
                <a:latin typeface="Calibri" panose="020F0502020204030204" pitchFamily="34" charset="0"/>
              </a:rPr>
              <a:t>to a </a:t>
            </a:r>
            <a:r>
              <a:rPr lang="en-US" dirty="0">
                <a:latin typeface="Calibri" panose="020F0502020204030204" pitchFamily="34" charset="0"/>
              </a:rPr>
              <a:t>seller. When Jack paints Jill’s house for $10,000, that $10,000 is income to </a:t>
            </a:r>
            <a:r>
              <a:rPr lang="en-US" dirty="0" smtClean="0">
                <a:latin typeface="Calibri" panose="020F0502020204030204" pitchFamily="34" charset="0"/>
              </a:rPr>
              <a:t>Jack and </a:t>
            </a:r>
            <a:r>
              <a:rPr lang="en-US" dirty="0">
                <a:latin typeface="Calibri" panose="020F0502020204030204" pitchFamily="34" charset="0"/>
              </a:rPr>
              <a:t>expenditure by Jill. The transaction contributes $10,000 to GDP, </a:t>
            </a:r>
            <a:r>
              <a:rPr lang="en-US" dirty="0" smtClean="0">
                <a:latin typeface="Calibri" panose="020F0502020204030204" pitchFamily="34" charset="0"/>
              </a:rPr>
              <a:t>regardless of </a:t>
            </a:r>
            <a:r>
              <a:rPr lang="en-US" dirty="0">
                <a:latin typeface="Calibri" panose="020F0502020204030204" pitchFamily="34" charset="0"/>
              </a:rPr>
              <a:t>whether we are adding up all income or all expenditure.</a:t>
            </a:r>
          </a:p>
        </p:txBody>
      </p:sp>
    </p:spTree>
    <p:extLst>
      <p:ext uri="{BB962C8B-B14F-4D97-AF65-F5344CB8AC3E}">
        <p14:creationId xmlns:p14="http://schemas.microsoft.com/office/powerpoint/2010/main" val="50874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066" y="250365"/>
            <a:ext cx="9720072" cy="1499616"/>
          </a:xfrm>
        </p:spPr>
        <p:txBody>
          <a:bodyPr/>
          <a:lstStyle/>
          <a:p>
            <a:r>
              <a:rPr lang="en-US" dirty="0" err="1" smtClean="0"/>
              <a:t>GDp</a:t>
            </a:r>
            <a:r>
              <a:rPr lang="en-US" dirty="0" smtClean="0"/>
              <a:t> Deflator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0226" y="1749981"/>
            <a:ext cx="5257828" cy="39796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8068" y="1957589"/>
            <a:ext cx="53060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Nominal GDP measures the current dollar value of the output of the economy. Real </a:t>
            </a:r>
            <a:r>
              <a:rPr lang="en-US" sz="2800" i="1" dirty="0" smtClean="0"/>
              <a:t>GDP measures </a:t>
            </a:r>
            <a:r>
              <a:rPr lang="en-US" sz="2800" i="1" dirty="0"/>
              <a:t>output valued at constant prices. The GDP deflator measures the price of output</a:t>
            </a:r>
          </a:p>
          <a:p>
            <a:r>
              <a:rPr lang="en-US" sz="2800" i="1" dirty="0"/>
              <a:t>relative to its price in the base year.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7358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4128" y="2084832"/>
            <a:ext cx="5447764" cy="417828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1486" y="2934132"/>
            <a:ext cx="3933119" cy="247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15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GDP deflator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308" y="2084832"/>
            <a:ext cx="9720073" cy="4023360"/>
          </a:xfrm>
        </p:spPr>
        <p:txBody>
          <a:bodyPr>
            <a:normAutofit/>
          </a:bodyPr>
          <a:lstStyle/>
          <a:p>
            <a:r>
              <a:rPr lang="en-US" sz="2600" b="1" dirty="0"/>
              <a:t>The GDP deflator reflects what’s happening to the overall level of prices in </a:t>
            </a:r>
            <a:r>
              <a:rPr lang="en-US" sz="2600" b="1" dirty="0" smtClean="0"/>
              <a:t>the economy</a:t>
            </a:r>
            <a:r>
              <a:rPr lang="en-US" sz="2600" b="1" dirty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definition of the GDP deflator allows us to separate nominal GDP </a:t>
            </a:r>
            <a:r>
              <a:rPr lang="en-US" dirty="0" smtClean="0"/>
              <a:t>into two </a:t>
            </a:r>
            <a:r>
              <a:rPr lang="en-US" dirty="0"/>
              <a:t>parts: one part measures quantities (real GDP) and the other measures </a:t>
            </a:r>
            <a:r>
              <a:rPr lang="en-US" dirty="0" smtClean="0"/>
              <a:t>prices (the </a:t>
            </a:r>
            <a:r>
              <a:rPr lang="en-US" dirty="0"/>
              <a:t>GDP deflator). That is</a:t>
            </a:r>
            <a:r>
              <a:rPr lang="en-US" dirty="0" smtClean="0"/>
              <a:t>,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-26000" contrast="19000"/>
          </a:blip>
          <a:stretch>
            <a:fillRect/>
          </a:stretch>
        </p:blipFill>
        <p:spPr>
          <a:xfrm>
            <a:off x="901521" y="3977785"/>
            <a:ext cx="9610860" cy="2616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41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lum bright="-33000" contrast="37000"/>
          </a:blip>
          <a:stretch>
            <a:fillRect/>
          </a:stretch>
        </p:blipFill>
        <p:spPr>
          <a:xfrm>
            <a:off x="1871003" y="585216"/>
            <a:ext cx="8285871" cy="601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06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Measures of </a:t>
            </a:r>
            <a:r>
              <a:rPr lang="en-US" dirty="0" smtClean="0"/>
              <a:t>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national income accounts include other measures of income that </a:t>
            </a:r>
            <a:r>
              <a:rPr lang="en-US" dirty="0" smtClean="0"/>
              <a:t>differ slightly </a:t>
            </a:r>
            <a:r>
              <a:rPr lang="en-US" dirty="0"/>
              <a:t>in definition from GDP. It is important to be aware of the various </a:t>
            </a:r>
            <a:r>
              <a:rPr lang="en-US" dirty="0" smtClean="0"/>
              <a:t>measures, because </a:t>
            </a:r>
            <a:r>
              <a:rPr lang="en-US" dirty="0"/>
              <a:t>economists and the media often refer to them.</a:t>
            </a:r>
          </a:p>
          <a:p>
            <a:r>
              <a:rPr lang="en-US" dirty="0"/>
              <a:t>To see how the alternative measures of income relate to one another, </a:t>
            </a:r>
            <a:r>
              <a:rPr lang="en-US" dirty="0" smtClean="0"/>
              <a:t>we start </a:t>
            </a:r>
            <a:r>
              <a:rPr lang="en-US" dirty="0"/>
              <a:t>with GDP and modify it in various ways. To obtain </a:t>
            </a:r>
            <a:r>
              <a:rPr lang="en-US" i="1" dirty="0"/>
              <a:t>gross national </a:t>
            </a:r>
            <a:r>
              <a:rPr lang="en-US" i="1" dirty="0" smtClean="0"/>
              <a:t>product (GNP</a:t>
            </a:r>
            <a:r>
              <a:rPr lang="en-US" i="1" dirty="0"/>
              <a:t>)</a:t>
            </a:r>
            <a:r>
              <a:rPr lang="en-US" dirty="0"/>
              <a:t>, we add to GDP receipts of factor income (wages, profit, and </a:t>
            </a:r>
            <a:r>
              <a:rPr lang="en-US" dirty="0" smtClean="0"/>
              <a:t>rent) from </a:t>
            </a:r>
            <a:r>
              <a:rPr lang="en-US" dirty="0"/>
              <a:t>the rest of the world and subtract payments of factor income to the </a:t>
            </a:r>
            <a:r>
              <a:rPr lang="en-US" dirty="0" smtClean="0"/>
              <a:t>rest of </a:t>
            </a:r>
            <a:r>
              <a:rPr lang="en-US" dirty="0"/>
              <a:t>the world: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593" y="4933143"/>
            <a:ext cx="6349285" cy="694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78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national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obtain </a:t>
            </a:r>
            <a:r>
              <a:rPr lang="en-US" i="1" dirty="0"/>
              <a:t>net national product (NNP)</a:t>
            </a:r>
            <a:r>
              <a:rPr lang="en-US" dirty="0"/>
              <a:t>, we subtract from GNP the </a:t>
            </a:r>
            <a:r>
              <a:rPr lang="en-US" dirty="0" smtClean="0"/>
              <a:t>depreciation of </a:t>
            </a:r>
            <a:r>
              <a:rPr lang="en-US" dirty="0"/>
              <a:t>capital—the amount of the economy’s stock of plants, equipment, and </a:t>
            </a:r>
            <a:r>
              <a:rPr lang="en-US" dirty="0" smtClean="0"/>
              <a:t>residential structures </a:t>
            </a:r>
            <a:r>
              <a:rPr lang="en-US" dirty="0"/>
              <a:t>that wears out during the year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/>
              <a:t>In the national income accounts, depreciation is called the consumption of </a:t>
            </a:r>
            <a:r>
              <a:rPr lang="en-US" dirty="0" smtClean="0"/>
              <a:t>fixed capital</a:t>
            </a:r>
            <a:r>
              <a:rPr lang="en-US" dirty="0"/>
              <a:t>. It equals about 16 percent of GNP. Because the depreciation of capital </a:t>
            </a:r>
            <a:r>
              <a:rPr lang="en-US" dirty="0" smtClean="0"/>
              <a:t>is a </a:t>
            </a:r>
            <a:r>
              <a:rPr lang="en-US" dirty="0"/>
              <a:t>cost of producing the output of the economy, subtracting depreciation </a:t>
            </a:r>
            <a:r>
              <a:rPr lang="en-US" dirty="0" smtClean="0"/>
              <a:t>shows the </a:t>
            </a:r>
            <a:r>
              <a:rPr lang="en-US" dirty="0"/>
              <a:t>net result of economic activity.</a:t>
            </a:r>
          </a:p>
          <a:p>
            <a:r>
              <a:rPr lang="en-US" dirty="0"/>
              <a:t>Net national product is approximately equal to another measure called </a:t>
            </a:r>
            <a:r>
              <a:rPr lang="en-US" dirty="0" smtClean="0"/>
              <a:t>national income</a:t>
            </a:r>
            <a:r>
              <a:rPr lang="en-US" dirty="0"/>
              <a:t>. The two differ by a small correction called the statistical discrepancy, </a:t>
            </a:r>
            <a:r>
              <a:rPr lang="en-US" dirty="0" smtClean="0"/>
              <a:t>which arises </a:t>
            </a:r>
            <a:r>
              <a:rPr lang="en-US" dirty="0"/>
              <a:t>because different data sources may not be completely consistent.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0485" y="3299625"/>
            <a:ext cx="2612821" cy="55115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1" y="6309360"/>
            <a:ext cx="3475706" cy="352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12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550" y="1957589"/>
            <a:ext cx="9720073" cy="460934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National income measures how much everyone in the economy has </a:t>
            </a:r>
            <a:r>
              <a:rPr lang="en-US" dirty="0" smtClean="0"/>
              <a:t>earned. The </a:t>
            </a:r>
            <a:r>
              <a:rPr lang="en-US" dirty="0"/>
              <a:t>national income accounts divide national income into six </a:t>
            </a:r>
            <a:r>
              <a:rPr lang="en-US" dirty="0" smtClean="0"/>
              <a:t>components, depending </a:t>
            </a:r>
            <a:r>
              <a:rPr lang="en-US" dirty="0"/>
              <a:t>on who earns the income. The six categories, and the percentage </a:t>
            </a:r>
            <a:r>
              <a:rPr lang="en-US" dirty="0" smtClean="0"/>
              <a:t>of national </a:t>
            </a:r>
            <a:r>
              <a:rPr lang="en-US" dirty="0"/>
              <a:t>income paid in each category in 2013, are the following</a:t>
            </a:r>
            <a:r>
              <a:rPr lang="en-US" dirty="0" smtClean="0"/>
              <a:t>:</a:t>
            </a:r>
          </a:p>
          <a:p>
            <a:r>
              <a:rPr lang="en-US" i="1" dirty="0"/>
              <a:t>Compensation of employees </a:t>
            </a:r>
            <a:r>
              <a:rPr lang="en-US" dirty="0"/>
              <a:t>(61%). The wages and fringe benefits earned </a:t>
            </a:r>
            <a:r>
              <a:rPr lang="en-US" dirty="0" smtClean="0"/>
              <a:t>by workers. n </a:t>
            </a:r>
            <a:r>
              <a:rPr lang="en-US" i="1" dirty="0"/>
              <a:t>Proprietors’ income </a:t>
            </a:r>
            <a:r>
              <a:rPr lang="en-US" dirty="0"/>
              <a:t>(9%). The income of </a:t>
            </a:r>
            <a:r>
              <a:rPr lang="en-US" dirty="0" smtClean="0"/>
              <a:t>non-corporate </a:t>
            </a:r>
            <a:r>
              <a:rPr lang="en-US" dirty="0"/>
              <a:t>businesses, such </a:t>
            </a:r>
            <a:r>
              <a:rPr lang="en-US" dirty="0" smtClean="0"/>
              <a:t>as small </a:t>
            </a:r>
            <a:r>
              <a:rPr lang="en-US" dirty="0"/>
              <a:t>farms, mom-and-pop stores, and law partnerships.</a:t>
            </a:r>
          </a:p>
          <a:p>
            <a:r>
              <a:rPr lang="en-US" i="1" dirty="0" smtClean="0"/>
              <a:t>Rental </a:t>
            </a:r>
            <a:r>
              <a:rPr lang="en-US" i="1" dirty="0"/>
              <a:t>income </a:t>
            </a:r>
            <a:r>
              <a:rPr lang="en-US" dirty="0"/>
              <a:t>(4%). The income that landlords receive, including </a:t>
            </a:r>
            <a:r>
              <a:rPr lang="en-US" dirty="0" smtClean="0"/>
              <a:t>the imputed </a:t>
            </a:r>
            <a:r>
              <a:rPr lang="en-US" dirty="0"/>
              <a:t>rent that homeowners “pay” to themselves, less expenses, such </a:t>
            </a:r>
            <a:r>
              <a:rPr lang="en-US" dirty="0" smtClean="0"/>
              <a:t>as depreciation</a:t>
            </a:r>
            <a:r>
              <a:rPr lang="en-US" dirty="0"/>
              <a:t>.</a:t>
            </a:r>
          </a:p>
          <a:p>
            <a:r>
              <a:rPr lang="en-US" i="1" dirty="0" smtClean="0"/>
              <a:t>Corporate </a:t>
            </a:r>
            <a:r>
              <a:rPr lang="en-US" i="1" dirty="0"/>
              <a:t>profits </a:t>
            </a:r>
            <a:r>
              <a:rPr lang="en-US" dirty="0"/>
              <a:t>(15%). The income of corporations after payments </a:t>
            </a:r>
            <a:r>
              <a:rPr lang="en-US" dirty="0" smtClean="0"/>
              <a:t>to their </a:t>
            </a:r>
            <a:r>
              <a:rPr lang="en-US" dirty="0"/>
              <a:t>workers and creditors.</a:t>
            </a:r>
          </a:p>
          <a:p>
            <a:r>
              <a:rPr lang="en-US" i="1" dirty="0" smtClean="0"/>
              <a:t>Net </a:t>
            </a:r>
            <a:r>
              <a:rPr lang="en-US" i="1" dirty="0"/>
              <a:t>interest </a:t>
            </a:r>
            <a:r>
              <a:rPr lang="en-US" dirty="0"/>
              <a:t>(3%). The interest domestic businesses pay minus the </a:t>
            </a:r>
            <a:r>
              <a:rPr lang="en-US" dirty="0" smtClean="0"/>
              <a:t>interest they </a:t>
            </a:r>
            <a:r>
              <a:rPr lang="en-US" dirty="0"/>
              <a:t>receive, plus interest earned from foreigners.</a:t>
            </a:r>
          </a:p>
          <a:p>
            <a:r>
              <a:rPr lang="en-US" i="1" dirty="0" smtClean="0"/>
              <a:t>Taxes </a:t>
            </a:r>
            <a:r>
              <a:rPr lang="en-US" i="1" dirty="0"/>
              <a:t>on production and imports </a:t>
            </a:r>
            <a:r>
              <a:rPr lang="en-US" dirty="0"/>
              <a:t>(8%). Certain taxes on businesses, such </a:t>
            </a:r>
            <a:r>
              <a:rPr lang="en-US" dirty="0" smtClean="0"/>
              <a:t>as sales </a:t>
            </a:r>
            <a:r>
              <a:rPr lang="en-US" dirty="0"/>
              <a:t>taxes, </a:t>
            </a:r>
            <a:r>
              <a:rPr lang="en-US" dirty="0" smtClean="0"/>
              <a:t>less offsetting </a:t>
            </a:r>
            <a:r>
              <a:rPr lang="en-US" dirty="0"/>
              <a:t>business subsidies. These taxes place a </a:t>
            </a:r>
            <a:r>
              <a:rPr lang="en-US" dirty="0" smtClean="0"/>
              <a:t>wedge between </a:t>
            </a:r>
            <a:r>
              <a:rPr lang="en-US" dirty="0"/>
              <a:t>the price that consumers pay for a good and the price </a:t>
            </a:r>
            <a:r>
              <a:rPr lang="en-US" dirty="0" smtClean="0"/>
              <a:t>that firms </a:t>
            </a:r>
            <a:r>
              <a:rPr lang="en-US" dirty="0"/>
              <a:t>receive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45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interested in disposable personal income because it is the amount </a:t>
            </a:r>
            <a:r>
              <a:rPr lang="en-US" dirty="0" smtClean="0"/>
              <a:t>households and </a:t>
            </a:r>
            <a:r>
              <a:rPr lang="en-US" dirty="0" err="1"/>
              <a:t>noncorporate</a:t>
            </a:r>
            <a:r>
              <a:rPr lang="en-US" dirty="0"/>
              <a:t> businesses have available to spend after satisfying </a:t>
            </a:r>
            <a:r>
              <a:rPr lang="en-US" dirty="0" smtClean="0"/>
              <a:t>their tax obligations </a:t>
            </a:r>
            <a:r>
              <a:rPr lang="en-US" dirty="0"/>
              <a:t>to the government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7119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672" y="2324636"/>
            <a:ext cx="9720073" cy="4023360"/>
          </a:xfrm>
        </p:spPr>
        <p:txBody>
          <a:bodyPr>
            <a:normAutofit/>
          </a:bodyPr>
          <a:lstStyle/>
          <a:p>
            <a:r>
              <a:rPr lang="en-US" dirty="0"/>
              <a:t>A series of adjustments take us from national income to personal income, </a:t>
            </a:r>
            <a:r>
              <a:rPr lang="en-US" dirty="0" smtClean="0"/>
              <a:t>the amount </a:t>
            </a:r>
            <a:r>
              <a:rPr lang="en-US" dirty="0"/>
              <a:t>of income that households and </a:t>
            </a:r>
            <a:r>
              <a:rPr lang="en-US" dirty="0" smtClean="0"/>
              <a:t>non-corporate </a:t>
            </a:r>
            <a:r>
              <a:rPr lang="en-US" dirty="0"/>
              <a:t>businesses receive. </a:t>
            </a:r>
            <a:r>
              <a:rPr lang="en-US" dirty="0" smtClean="0"/>
              <a:t>Four of </a:t>
            </a:r>
            <a:r>
              <a:rPr lang="en-US" dirty="0"/>
              <a:t>these adjustments are most important</a:t>
            </a:r>
            <a:r>
              <a:rPr lang="en-US" dirty="0" smtClean="0"/>
              <a:t>.</a:t>
            </a:r>
          </a:p>
          <a:p>
            <a:r>
              <a:rPr lang="en-US" dirty="0"/>
              <a:t>First, we subtract taxes on </a:t>
            </a:r>
            <a:r>
              <a:rPr lang="en-US" dirty="0" smtClean="0"/>
              <a:t>production and </a:t>
            </a:r>
            <a:r>
              <a:rPr lang="en-US" dirty="0"/>
              <a:t>imports because these taxes never enter anyone’s income. Second, we </a:t>
            </a:r>
            <a:r>
              <a:rPr lang="en-US" dirty="0" smtClean="0"/>
              <a:t>reduce national </a:t>
            </a:r>
            <a:r>
              <a:rPr lang="en-US" dirty="0"/>
              <a:t>income by the amount that corporations earn but do not pay </a:t>
            </a:r>
            <a:r>
              <a:rPr lang="en-US" dirty="0" smtClean="0"/>
              <a:t>out, either </a:t>
            </a:r>
            <a:r>
              <a:rPr lang="en-US" dirty="0"/>
              <a:t>because the corporations are retaining earnings or because they are </a:t>
            </a:r>
            <a:r>
              <a:rPr lang="en-US" dirty="0" smtClean="0"/>
              <a:t>paying taxes </a:t>
            </a:r>
            <a:r>
              <a:rPr lang="en-US" dirty="0"/>
              <a:t>to the government. This adjustment is made </a:t>
            </a:r>
            <a:r>
              <a:rPr lang="en-US" dirty="0" smtClean="0"/>
              <a:t>by subtracting corporate profits </a:t>
            </a:r>
            <a:r>
              <a:rPr lang="en-US" dirty="0"/>
              <a:t>(which equal the sum of corporate taxes, dividends, and retained </a:t>
            </a:r>
            <a:r>
              <a:rPr lang="en-US" dirty="0" smtClean="0"/>
              <a:t>earnings) and </a:t>
            </a:r>
            <a:r>
              <a:rPr lang="en-US" dirty="0"/>
              <a:t>adding back dividends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5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672" y="2084831"/>
            <a:ext cx="9720073" cy="4625061"/>
          </a:xfrm>
        </p:spPr>
        <p:txBody>
          <a:bodyPr>
            <a:normAutofit/>
          </a:bodyPr>
          <a:lstStyle/>
          <a:p>
            <a:r>
              <a:rPr lang="en-US" dirty="0"/>
              <a:t>Third, we increase national income by the </a:t>
            </a:r>
            <a:r>
              <a:rPr lang="en-US" dirty="0" smtClean="0"/>
              <a:t>net amount </a:t>
            </a:r>
            <a:r>
              <a:rPr lang="en-US" dirty="0"/>
              <a:t>the government pays out in transfer payments. This adjustment </a:t>
            </a:r>
            <a:r>
              <a:rPr lang="en-US" dirty="0" smtClean="0"/>
              <a:t>equals government </a:t>
            </a:r>
            <a:r>
              <a:rPr lang="en-US" dirty="0"/>
              <a:t>transfers to individuals minus social insurance contributions paid </a:t>
            </a:r>
            <a:r>
              <a:rPr lang="en-US" dirty="0" smtClean="0"/>
              <a:t>to the </a:t>
            </a:r>
            <a:r>
              <a:rPr lang="en-US" dirty="0"/>
              <a:t>government. Fourth, we adjust national income to include the interest </a:t>
            </a:r>
            <a:r>
              <a:rPr lang="en-US" dirty="0" smtClean="0"/>
              <a:t>that households </a:t>
            </a:r>
            <a:r>
              <a:rPr lang="en-US" dirty="0"/>
              <a:t>earn rather than the interest that businesses pay. This adjustment </a:t>
            </a:r>
            <a:r>
              <a:rPr lang="en-US" dirty="0" smtClean="0"/>
              <a:t>is made </a:t>
            </a:r>
            <a:r>
              <a:rPr lang="en-US" dirty="0"/>
              <a:t>by adding personal interest income and subtracting net interest. (The </a:t>
            </a:r>
            <a:r>
              <a:rPr lang="en-US" dirty="0" smtClean="0"/>
              <a:t>difference between </a:t>
            </a:r>
            <a:r>
              <a:rPr lang="en-US" dirty="0"/>
              <a:t>personal interest and net interest arises in part because </a:t>
            </a:r>
            <a:r>
              <a:rPr lang="en-US" dirty="0" smtClean="0"/>
              <a:t>interest on </a:t>
            </a:r>
            <a:r>
              <a:rPr lang="en-US" dirty="0"/>
              <a:t>the government debt is part of the interest that households earn but is </a:t>
            </a:r>
            <a:r>
              <a:rPr lang="en-US" dirty="0" smtClean="0"/>
              <a:t>not part </a:t>
            </a:r>
            <a:r>
              <a:rPr lang="en-US" dirty="0"/>
              <a:t>of the interest that businesses pay out.) Thus,</a:t>
            </a:r>
          </a:p>
        </p:txBody>
      </p:sp>
    </p:spTree>
    <p:extLst>
      <p:ext uri="{BB962C8B-B14F-4D97-AF65-F5344CB8AC3E}">
        <p14:creationId xmlns:p14="http://schemas.microsoft.com/office/powerpoint/2010/main" val="118351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Calibri" panose="020F0502020204030204" pitchFamily="34" charset="0"/>
              </a:rPr>
              <a:t>How the money moves?</a:t>
            </a:r>
            <a:endParaRPr lang="en-US" sz="4400" dirty="0">
              <a:latin typeface="Calibri" panose="020F050202020403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6682" y="1906073"/>
            <a:ext cx="6748529" cy="454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3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income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4862" y="2343955"/>
            <a:ext cx="6503831" cy="3139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97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Seasonal Adjustment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real GDP and the other measures of income reflect how well the </a:t>
            </a:r>
            <a:r>
              <a:rPr lang="en-US" dirty="0" smtClean="0"/>
              <a:t>economy is </a:t>
            </a:r>
            <a:r>
              <a:rPr lang="en-US" dirty="0"/>
              <a:t>performing, economists are interested in studying the </a:t>
            </a:r>
            <a:r>
              <a:rPr lang="en-US" dirty="0" smtClean="0"/>
              <a:t>quarter-to-quarter fluctuations </a:t>
            </a:r>
            <a:r>
              <a:rPr lang="en-US" dirty="0"/>
              <a:t>in these variables. Yet when we start to do so, one fact leaps out: </a:t>
            </a:r>
            <a:r>
              <a:rPr lang="en-US" dirty="0" smtClean="0"/>
              <a:t>all these </a:t>
            </a:r>
            <a:r>
              <a:rPr lang="en-US" dirty="0"/>
              <a:t>measures of income exhibit a regular seasonal pattern. The output of </a:t>
            </a:r>
            <a:r>
              <a:rPr lang="en-US" dirty="0" smtClean="0"/>
              <a:t>the economy </a:t>
            </a:r>
            <a:r>
              <a:rPr lang="en-US" dirty="0"/>
              <a:t>rises during the year, reaching a peak in the fourth quarter (</a:t>
            </a:r>
            <a:r>
              <a:rPr lang="en-US" dirty="0" smtClean="0"/>
              <a:t>October, November</a:t>
            </a:r>
            <a:r>
              <a:rPr lang="en-US" dirty="0"/>
              <a:t>, and December) and then falling in the first quarter (January, </a:t>
            </a:r>
            <a:r>
              <a:rPr lang="en-US" dirty="0" smtClean="0"/>
              <a:t>February, and </a:t>
            </a:r>
            <a:r>
              <a:rPr lang="en-US" dirty="0"/>
              <a:t>March) of the next year. These regular seasonal changes are substantial. </a:t>
            </a:r>
            <a:r>
              <a:rPr lang="en-US" dirty="0" smtClean="0"/>
              <a:t>From the </a:t>
            </a:r>
            <a:r>
              <a:rPr lang="en-US" dirty="0"/>
              <a:t>fourth quarter to the first quarter, real GDP falls on average about 8 percent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17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Measuring the Cost of Living:</a:t>
            </a:r>
            <a:br>
              <a:rPr lang="en-US" b="1" dirty="0"/>
            </a:br>
            <a:r>
              <a:rPr lang="en-US" b="1" dirty="0"/>
              <a:t>The Consumer Price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792" y="2084832"/>
            <a:ext cx="9720073" cy="4612182"/>
          </a:xfrm>
        </p:spPr>
        <p:txBody>
          <a:bodyPr/>
          <a:lstStyle/>
          <a:p>
            <a:r>
              <a:rPr lang="en-US" dirty="0"/>
              <a:t>The most commonly used measure of the level of prices is the consumer </a:t>
            </a:r>
            <a:r>
              <a:rPr lang="en-US" dirty="0" smtClean="0"/>
              <a:t>price index </a:t>
            </a:r>
            <a:r>
              <a:rPr lang="en-US" dirty="0"/>
              <a:t>(CPI). The Bureau </a:t>
            </a:r>
            <a:r>
              <a:rPr lang="en-US" dirty="0" smtClean="0"/>
              <a:t>of statistics has </a:t>
            </a:r>
            <a:r>
              <a:rPr lang="en-US" dirty="0"/>
              <a:t>the job of computing the CPI. It begins by collecting </a:t>
            </a:r>
            <a:r>
              <a:rPr lang="en-US" dirty="0" smtClean="0"/>
              <a:t>the prices </a:t>
            </a:r>
            <a:r>
              <a:rPr lang="en-US" dirty="0"/>
              <a:t>of thousands of goods and services. Just as GDP turns the quantities </a:t>
            </a:r>
            <a:r>
              <a:rPr lang="en-US" dirty="0" smtClean="0"/>
              <a:t>of many </a:t>
            </a:r>
            <a:r>
              <a:rPr lang="en-US" dirty="0"/>
              <a:t>goods and services into a single number measuring the value of </a:t>
            </a:r>
            <a:r>
              <a:rPr lang="en-US" dirty="0" smtClean="0"/>
              <a:t>production, the </a:t>
            </a:r>
            <a:r>
              <a:rPr lang="en-US" dirty="0"/>
              <a:t>CPI turns the prices of many goods and services into a single </a:t>
            </a:r>
            <a:r>
              <a:rPr lang="en-US" dirty="0" smtClean="0"/>
              <a:t>index measuring </a:t>
            </a:r>
            <a:r>
              <a:rPr lang="en-US" dirty="0"/>
              <a:t>the overall level of prices</a:t>
            </a:r>
            <a:r>
              <a:rPr lang="en-US" dirty="0" smtClean="0"/>
              <a:t>.</a:t>
            </a:r>
          </a:p>
          <a:p>
            <a:r>
              <a:rPr lang="en-US" dirty="0"/>
              <a:t>For example, suppose that the typical consumer buys five apples and </a:t>
            </a:r>
            <a:r>
              <a:rPr lang="en-US" dirty="0" smtClean="0"/>
              <a:t>two oranges </a:t>
            </a:r>
            <a:r>
              <a:rPr lang="en-US" dirty="0"/>
              <a:t>every month. Then the basket of goods consists of five apples and </a:t>
            </a:r>
            <a:r>
              <a:rPr lang="en-US" dirty="0" smtClean="0"/>
              <a:t>two oranges</a:t>
            </a:r>
            <a:r>
              <a:rPr lang="en-US" dirty="0"/>
              <a:t>, and the CPI is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3954" y="5048517"/>
            <a:ext cx="7152282" cy="1017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81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29" y="1828800"/>
            <a:ext cx="9720073" cy="4416165"/>
          </a:xfrm>
        </p:spPr>
        <p:txBody>
          <a:bodyPr>
            <a:normAutofit/>
          </a:bodyPr>
          <a:lstStyle/>
          <a:p>
            <a:r>
              <a:rPr lang="en-US" dirty="0"/>
              <a:t>In this CPI, 2014 is the base year. The index tells us how much it costs now </a:t>
            </a:r>
            <a:r>
              <a:rPr lang="en-US" dirty="0" smtClean="0"/>
              <a:t>to buy </a:t>
            </a:r>
            <a:r>
              <a:rPr lang="en-US" dirty="0"/>
              <a:t>five apples and two oranges relative to how much it cost to buy the </a:t>
            </a:r>
            <a:r>
              <a:rPr lang="en-US" dirty="0" smtClean="0"/>
              <a:t>same basket </a:t>
            </a:r>
            <a:r>
              <a:rPr lang="en-US" dirty="0"/>
              <a:t>of fruit in 2014</a:t>
            </a:r>
            <a:r>
              <a:rPr lang="en-US" dirty="0" smtClean="0"/>
              <a:t>.</a:t>
            </a:r>
          </a:p>
          <a:p>
            <a:r>
              <a:rPr lang="en-US" dirty="0"/>
              <a:t>The consumer price index is the most closely watched index of prices, </a:t>
            </a:r>
            <a:r>
              <a:rPr lang="en-US" dirty="0" smtClean="0"/>
              <a:t>but it </a:t>
            </a:r>
            <a:r>
              <a:rPr lang="en-US" dirty="0"/>
              <a:t>is not the only such index. Another is the producer price index, which </a:t>
            </a:r>
            <a:r>
              <a:rPr lang="en-US" dirty="0" smtClean="0"/>
              <a:t>measures the </a:t>
            </a:r>
            <a:r>
              <a:rPr lang="en-US" dirty="0"/>
              <a:t>price of a typical basket of goods bought by firms rather than </a:t>
            </a:r>
            <a:r>
              <a:rPr lang="en-US" dirty="0" smtClean="0"/>
              <a:t>consumers. In </a:t>
            </a:r>
            <a:r>
              <a:rPr lang="en-US" dirty="0"/>
              <a:t>addition to these overall price indexes, the Bureau of Labor Statistics </a:t>
            </a:r>
            <a:r>
              <a:rPr lang="en-US" dirty="0" smtClean="0"/>
              <a:t>computes price </a:t>
            </a:r>
            <a:r>
              <a:rPr lang="en-US" dirty="0"/>
              <a:t>indexes for specific types of goods, such as food, housing, and energy.</a:t>
            </a:r>
          </a:p>
          <a:p>
            <a:r>
              <a:rPr lang="en-US" dirty="0"/>
              <a:t>Another statistic, sometimes called core inflation, measures the increase in </a:t>
            </a:r>
            <a:r>
              <a:rPr lang="en-US" dirty="0" smtClean="0"/>
              <a:t>price of </a:t>
            </a:r>
            <a:r>
              <a:rPr lang="en-US" dirty="0"/>
              <a:t>a consumer basket that excludes food and energy products. Because food </a:t>
            </a:r>
            <a:r>
              <a:rPr lang="en-US" dirty="0" smtClean="0"/>
              <a:t>and energy </a:t>
            </a:r>
            <a:r>
              <a:rPr lang="en-US" dirty="0"/>
              <a:t>prices exhibit substantial short-run volatility, core inflation is </a:t>
            </a:r>
            <a:r>
              <a:rPr lang="en-US" dirty="0" smtClean="0"/>
              <a:t>sometimes viewed </a:t>
            </a:r>
            <a:r>
              <a:rPr lang="en-US" dirty="0"/>
              <a:t>as a better gauge of ongoing inflation trends.</a:t>
            </a:r>
          </a:p>
        </p:txBody>
      </p:sp>
    </p:spTree>
    <p:extLst>
      <p:ext uri="{BB962C8B-B14F-4D97-AF65-F5344CB8AC3E}">
        <p14:creationId xmlns:p14="http://schemas.microsoft.com/office/powerpoint/2010/main" val="71111010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000187" cy="1499616"/>
          </a:xfrm>
        </p:spPr>
        <p:txBody>
          <a:bodyPr>
            <a:normAutofit/>
          </a:bodyPr>
          <a:lstStyle/>
          <a:p>
            <a:r>
              <a:rPr lang="en-US" sz="4400" dirty="0"/>
              <a:t>How the CPI Compares to the GDP and PCE Deflators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2156" y="2084832"/>
            <a:ext cx="10000187" cy="402336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dirty="0" smtClean="0"/>
              <a:t>GDP deflator </a:t>
            </a:r>
            <a:r>
              <a:rPr lang="en-US" dirty="0"/>
              <a:t>and the CPI give somewhat different information about what’s </a:t>
            </a:r>
            <a:r>
              <a:rPr lang="en-US" dirty="0" smtClean="0"/>
              <a:t>happening to </a:t>
            </a:r>
            <a:r>
              <a:rPr lang="en-US" dirty="0"/>
              <a:t>the overall level of prices in the economy. There are three key </a:t>
            </a:r>
            <a:r>
              <a:rPr lang="en-US" dirty="0" smtClean="0"/>
              <a:t>differences between </a:t>
            </a:r>
            <a:r>
              <a:rPr lang="en-US" dirty="0"/>
              <a:t>the two measures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The first difference is that the GDP deflator measures the prices of </a:t>
            </a:r>
            <a:r>
              <a:rPr lang="en-US" dirty="0" smtClean="0"/>
              <a:t>all goods </a:t>
            </a:r>
            <a:r>
              <a:rPr lang="en-US" dirty="0"/>
              <a:t>and services produced, whereas the CPI measures the prices of only </a:t>
            </a:r>
            <a:r>
              <a:rPr lang="en-US" dirty="0" smtClean="0"/>
              <a:t>the goods </a:t>
            </a:r>
            <a:r>
              <a:rPr lang="en-US" dirty="0"/>
              <a:t>and services bought by consumers. Thus, an increase in the price of </a:t>
            </a:r>
            <a:r>
              <a:rPr lang="en-US" dirty="0" smtClean="0"/>
              <a:t>goods bought </a:t>
            </a:r>
            <a:r>
              <a:rPr lang="en-US" dirty="0"/>
              <a:t>only by firms or the government will show up in the GDP deflator </a:t>
            </a:r>
            <a:r>
              <a:rPr lang="en-US" dirty="0" smtClean="0"/>
              <a:t>but not </a:t>
            </a:r>
            <a:r>
              <a:rPr lang="en-US" dirty="0"/>
              <a:t>in the CPI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The </a:t>
            </a:r>
            <a:r>
              <a:rPr lang="en-US" dirty="0"/>
              <a:t>second difference is that the GDP deflator includes only those </a:t>
            </a:r>
            <a:r>
              <a:rPr lang="en-US" dirty="0" smtClean="0"/>
              <a:t>goods produced </a:t>
            </a:r>
            <a:r>
              <a:rPr lang="en-US" dirty="0"/>
              <a:t>domestically. Imported goods are not part of GDP and do not </a:t>
            </a:r>
            <a:r>
              <a:rPr lang="en-US" dirty="0" smtClean="0"/>
              <a:t>show up </a:t>
            </a:r>
            <a:r>
              <a:rPr lang="en-US" dirty="0"/>
              <a:t>in the GDP deflator. Hence, an increase in the price of Toyotas made </a:t>
            </a:r>
            <a:r>
              <a:rPr lang="en-US" dirty="0" smtClean="0"/>
              <a:t>in Japan </a:t>
            </a:r>
            <a:r>
              <a:rPr lang="en-US" dirty="0"/>
              <a:t>and sold in this country affects the CPI, because the Toyotas are bought </a:t>
            </a:r>
            <a:r>
              <a:rPr lang="en-US" dirty="0" smtClean="0"/>
              <a:t>by consumers</a:t>
            </a:r>
            <a:r>
              <a:rPr lang="en-US" dirty="0"/>
              <a:t>, but it does not affect the GDP deflator.</a:t>
            </a:r>
          </a:p>
        </p:txBody>
      </p:sp>
    </p:spTree>
    <p:extLst>
      <p:ext uri="{BB962C8B-B14F-4D97-AF65-F5344CB8AC3E}">
        <p14:creationId xmlns:p14="http://schemas.microsoft.com/office/powerpoint/2010/main" val="196415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CPI comparison with GDP and Deflator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3. The </a:t>
            </a:r>
            <a:r>
              <a:rPr lang="en-US" dirty="0"/>
              <a:t>third and most subtle difference results from the way the two </a:t>
            </a:r>
            <a:r>
              <a:rPr lang="en-US" dirty="0" smtClean="0"/>
              <a:t>measures aggregate </a:t>
            </a:r>
            <a:r>
              <a:rPr lang="en-US" dirty="0"/>
              <a:t>the many prices in the economy. The CPI assigns fixed </a:t>
            </a:r>
            <a:r>
              <a:rPr lang="en-US" dirty="0" smtClean="0"/>
              <a:t>weights to </a:t>
            </a:r>
            <a:r>
              <a:rPr lang="en-US" dirty="0"/>
              <a:t>the prices of different goods, whereas the GDP deflator assigns </a:t>
            </a:r>
            <a:r>
              <a:rPr lang="en-US" dirty="0" smtClean="0"/>
              <a:t>changing weights</a:t>
            </a:r>
            <a:r>
              <a:rPr lang="en-US" dirty="0"/>
              <a:t>. In other words, the CPI is computed using a fixed basket of </a:t>
            </a:r>
            <a:r>
              <a:rPr lang="en-US" dirty="0" smtClean="0"/>
              <a:t>goods, whereas </a:t>
            </a:r>
            <a:r>
              <a:rPr lang="en-US" dirty="0"/>
              <a:t>the GDP deflator allows the basket of goods to change over time </a:t>
            </a:r>
            <a:r>
              <a:rPr lang="en-US" dirty="0" smtClean="0"/>
              <a:t>as the </a:t>
            </a:r>
            <a:r>
              <a:rPr lang="en-US" dirty="0"/>
              <a:t>composition of GDP changes. The following example shows how </a:t>
            </a:r>
            <a:r>
              <a:rPr lang="en-US" dirty="0" smtClean="0"/>
              <a:t>these approaches </a:t>
            </a:r>
            <a:r>
              <a:rPr lang="en-US" dirty="0"/>
              <a:t>differ.</a:t>
            </a:r>
          </a:p>
        </p:txBody>
      </p:sp>
    </p:spTree>
    <p:extLst>
      <p:ext uri="{BB962C8B-B14F-4D97-AF65-F5344CB8AC3E}">
        <p14:creationId xmlns:p14="http://schemas.microsoft.com/office/powerpoint/2010/main" val="366076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that major frosts destroy the nation’s orange </a:t>
            </a:r>
            <a:r>
              <a:rPr lang="en-US" dirty="0" smtClean="0"/>
              <a:t>crop. The </a:t>
            </a:r>
            <a:r>
              <a:rPr lang="en-US" dirty="0"/>
              <a:t>quantity of oranges produced falls to zero, and the price of the few </a:t>
            </a:r>
            <a:r>
              <a:rPr lang="en-US" dirty="0" smtClean="0"/>
              <a:t>oranges that </a:t>
            </a:r>
            <a:r>
              <a:rPr lang="en-US" dirty="0"/>
              <a:t>remain on grocers’ shelves is driven sky-high. Because oranges are no </a:t>
            </a:r>
            <a:r>
              <a:rPr lang="en-US" dirty="0" smtClean="0"/>
              <a:t>longer part </a:t>
            </a:r>
            <a:r>
              <a:rPr lang="en-US" dirty="0"/>
              <a:t>of GDP, the increase in the price of oranges does not show up in </a:t>
            </a:r>
            <a:r>
              <a:rPr lang="en-US" dirty="0" smtClean="0"/>
              <a:t>the GDP </a:t>
            </a:r>
            <a:r>
              <a:rPr lang="en-US" dirty="0"/>
              <a:t>deflator. But because the CPI is computed with a fixed basket of </a:t>
            </a:r>
            <a:r>
              <a:rPr lang="en-US" dirty="0" smtClean="0"/>
              <a:t>goods that </a:t>
            </a:r>
            <a:r>
              <a:rPr lang="en-US" dirty="0"/>
              <a:t>includes oranges, the increase in the price of oranges causes a </a:t>
            </a:r>
            <a:r>
              <a:rPr lang="en-US" dirty="0" smtClean="0"/>
              <a:t>substantial rise </a:t>
            </a:r>
            <a:r>
              <a:rPr lang="en-US" dirty="0"/>
              <a:t>in the CPI.</a:t>
            </a:r>
          </a:p>
        </p:txBody>
      </p:sp>
    </p:spTree>
    <p:extLst>
      <p:ext uri="{BB962C8B-B14F-4D97-AF65-F5344CB8AC3E}">
        <p14:creationId xmlns:p14="http://schemas.microsoft.com/office/powerpoint/2010/main" val="334820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Consider an economy </a:t>
            </a:r>
            <a:r>
              <a:rPr lang="en-US" dirty="0" smtClean="0"/>
              <a:t>that produces </a:t>
            </a:r>
            <a:r>
              <a:rPr lang="en-US" dirty="0"/>
              <a:t>and consumes hot dogs and </a:t>
            </a:r>
            <a:r>
              <a:rPr lang="en-US" dirty="0" smtClean="0"/>
              <a:t>hamburgers. In </a:t>
            </a:r>
            <a:r>
              <a:rPr lang="en-US" dirty="0"/>
              <a:t>the following table are data for </a:t>
            </a:r>
            <a:r>
              <a:rPr lang="en-US" dirty="0" smtClean="0"/>
              <a:t>two different </a:t>
            </a:r>
            <a:r>
              <a:rPr lang="en-US" dirty="0"/>
              <a:t>years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/>
              <a:t>a. </a:t>
            </a:r>
            <a:r>
              <a:rPr lang="en-US" dirty="0"/>
              <a:t>Using 2010 as the base year, compute </a:t>
            </a:r>
            <a:r>
              <a:rPr lang="en-US" dirty="0" smtClean="0"/>
              <a:t>the following </a:t>
            </a:r>
            <a:r>
              <a:rPr lang="en-US" dirty="0"/>
              <a:t>statistics for each year: </a:t>
            </a:r>
            <a:r>
              <a:rPr lang="en-US" dirty="0" smtClean="0"/>
              <a:t>nominal GDP</a:t>
            </a:r>
            <a:r>
              <a:rPr lang="en-US" dirty="0"/>
              <a:t>, real GDP, the implicit price deflator </a:t>
            </a:r>
            <a:r>
              <a:rPr lang="en-US" dirty="0" smtClean="0"/>
              <a:t>for GDP</a:t>
            </a:r>
            <a:r>
              <a:rPr lang="en-US" dirty="0"/>
              <a:t>, and a fixed-weight price index such </a:t>
            </a:r>
            <a:r>
              <a:rPr lang="en-US" dirty="0" smtClean="0"/>
              <a:t>as the </a:t>
            </a:r>
            <a:r>
              <a:rPr lang="en-US" dirty="0"/>
              <a:t>CPI.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-28000" contrast="34000"/>
          </a:blip>
          <a:stretch>
            <a:fillRect/>
          </a:stretch>
        </p:blipFill>
        <p:spPr>
          <a:xfrm>
            <a:off x="2962141" y="2970796"/>
            <a:ext cx="5048518" cy="157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13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90163"/>
            <a:ext cx="9720073" cy="451919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Nominal GDP is the total value of goods and services measured at </a:t>
            </a:r>
            <a:r>
              <a:rPr lang="en-US" dirty="0" smtClean="0"/>
              <a:t>current prices</a:t>
            </a:r>
            <a:r>
              <a:rPr lang="en-US" dirty="0"/>
              <a:t>. Therefore</a:t>
            </a:r>
            <a:r>
              <a:rPr lang="en-US" dirty="0" smtClean="0"/>
              <a:t>,</a:t>
            </a:r>
          </a:p>
          <a:p>
            <a:r>
              <a:rPr lang="en-US" dirty="0" smtClean="0"/>
              <a:t>Nominal GDP= (Price of hot dogs (2010) * Quantity of Hot dogs (2010)</a:t>
            </a:r>
          </a:p>
          <a:p>
            <a:r>
              <a:rPr lang="en-US" dirty="0" smtClean="0"/>
              <a:t>                                                           +</a:t>
            </a:r>
          </a:p>
          <a:p>
            <a:r>
              <a:rPr lang="en-US" dirty="0" smtClean="0"/>
              <a:t>                      (Price of hamburgers (2010) * Quantity of hamburgers (2010)</a:t>
            </a:r>
          </a:p>
          <a:p>
            <a:r>
              <a:rPr lang="en-US" dirty="0" smtClean="0"/>
              <a:t>                      = (200*2) + (200*3) = 400 + 600= 1000</a:t>
            </a:r>
          </a:p>
          <a:p>
            <a:r>
              <a:rPr lang="en-US" dirty="0" smtClean="0"/>
              <a:t>Nominal GDP (2015) = </a:t>
            </a:r>
            <a:r>
              <a:rPr lang="en-US" dirty="0"/>
              <a:t>(Price of hot dogs (</a:t>
            </a:r>
            <a:r>
              <a:rPr lang="en-US" dirty="0" smtClean="0"/>
              <a:t>2015) </a:t>
            </a:r>
            <a:r>
              <a:rPr lang="en-US" dirty="0"/>
              <a:t>* </a:t>
            </a:r>
            <a:r>
              <a:rPr lang="en-US" dirty="0" smtClean="0"/>
              <a:t>Quantity </a:t>
            </a:r>
            <a:r>
              <a:rPr lang="en-US" dirty="0"/>
              <a:t>of Hot dogs (</a:t>
            </a:r>
            <a:r>
              <a:rPr lang="en-US" dirty="0" smtClean="0"/>
              <a:t>2015)</a:t>
            </a:r>
            <a:endParaRPr lang="en-US" dirty="0"/>
          </a:p>
          <a:p>
            <a:r>
              <a:rPr lang="en-US" dirty="0"/>
              <a:t>                                                           +</a:t>
            </a:r>
          </a:p>
          <a:p>
            <a:r>
              <a:rPr lang="en-US" dirty="0"/>
              <a:t>                     </a:t>
            </a:r>
            <a:r>
              <a:rPr lang="en-US" dirty="0" smtClean="0"/>
              <a:t>         (</a:t>
            </a:r>
            <a:r>
              <a:rPr lang="en-US" dirty="0"/>
              <a:t>Price of hamburgers (</a:t>
            </a:r>
            <a:r>
              <a:rPr lang="en-US" dirty="0" smtClean="0"/>
              <a:t>2015) </a:t>
            </a:r>
            <a:r>
              <a:rPr lang="en-US" dirty="0"/>
              <a:t>* Quantity of hamburgers (</a:t>
            </a:r>
            <a:r>
              <a:rPr lang="en-US" dirty="0" smtClean="0"/>
              <a:t>2015)</a:t>
            </a:r>
            <a:endParaRPr lang="en-US" dirty="0"/>
          </a:p>
          <a:p>
            <a:r>
              <a:rPr lang="en-US" dirty="0"/>
              <a:t>                      = (</a:t>
            </a:r>
            <a:r>
              <a:rPr lang="en-US" dirty="0" smtClean="0"/>
              <a:t>250*4) </a:t>
            </a:r>
            <a:r>
              <a:rPr lang="en-US" dirty="0"/>
              <a:t>+ </a:t>
            </a:r>
            <a:r>
              <a:rPr lang="en-US" dirty="0" smtClean="0"/>
              <a:t>(500*4) </a:t>
            </a:r>
            <a:r>
              <a:rPr lang="en-US" dirty="0"/>
              <a:t>= </a:t>
            </a:r>
            <a:r>
              <a:rPr lang="en-US" dirty="0" smtClean="0"/>
              <a:t>1000+2000= 3000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11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GDP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580" y="1803041"/>
            <a:ext cx="10061621" cy="4881093"/>
          </a:xfrm>
        </p:spPr>
        <p:txBody>
          <a:bodyPr/>
          <a:lstStyle/>
          <a:p>
            <a:r>
              <a:rPr lang="en-US" dirty="0"/>
              <a:t>Real GDP is the total value of goods and services measured at </a:t>
            </a:r>
            <a:r>
              <a:rPr lang="en-US" dirty="0" smtClean="0"/>
              <a:t>constant prices. Therefore</a:t>
            </a:r>
            <a:r>
              <a:rPr lang="en-US" dirty="0"/>
              <a:t>, to calculate real GDP in </a:t>
            </a:r>
            <a:r>
              <a:rPr lang="en-US" dirty="0" smtClean="0"/>
              <a:t>2015 </a:t>
            </a:r>
            <a:r>
              <a:rPr lang="en-US" dirty="0"/>
              <a:t>(with base year </a:t>
            </a:r>
            <a:r>
              <a:rPr lang="en-US" dirty="0" smtClean="0"/>
              <a:t>2010), multiply the </a:t>
            </a:r>
            <a:r>
              <a:rPr lang="en-US" dirty="0"/>
              <a:t>quantities purchased in the year </a:t>
            </a:r>
            <a:r>
              <a:rPr lang="en-US" dirty="0" smtClean="0"/>
              <a:t>2015 </a:t>
            </a:r>
            <a:r>
              <a:rPr lang="en-US" dirty="0"/>
              <a:t>by the </a:t>
            </a:r>
            <a:r>
              <a:rPr lang="en-US" dirty="0" smtClean="0"/>
              <a:t>2010 </a:t>
            </a:r>
            <a:r>
              <a:rPr lang="en-US" dirty="0"/>
              <a:t>prices</a:t>
            </a:r>
            <a:r>
              <a:rPr lang="en-US" dirty="0" smtClean="0"/>
              <a:t>:</a:t>
            </a:r>
          </a:p>
          <a:p>
            <a:r>
              <a:rPr lang="en-US" dirty="0" smtClean="0"/>
              <a:t>Real GDP (2015) = (price of hot dogs (2010) * Quantity of hot dogs (2015)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                   +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(Price of hamburgers (2010) * quantity of hamburgers (2015)</a:t>
            </a:r>
          </a:p>
          <a:p>
            <a:r>
              <a:rPr lang="en-US" dirty="0"/>
              <a:t> </a:t>
            </a:r>
            <a:r>
              <a:rPr lang="en-US" dirty="0" smtClean="0"/>
              <a:t> Real GDP (2015) = 2*250 + 3*500 = 750+1500 = 2200 </a:t>
            </a:r>
          </a:p>
          <a:p>
            <a:r>
              <a:rPr lang="en-US" dirty="0"/>
              <a:t>Real GDP for </a:t>
            </a:r>
            <a:r>
              <a:rPr lang="en-US" dirty="0" smtClean="0"/>
              <a:t>2010 </a:t>
            </a:r>
            <a:r>
              <a:rPr lang="en-US" dirty="0"/>
              <a:t>is calculated by multiplying the quantities in </a:t>
            </a:r>
            <a:r>
              <a:rPr lang="en-US" dirty="0" smtClean="0"/>
              <a:t>2010 </a:t>
            </a:r>
            <a:r>
              <a:rPr lang="en-US" dirty="0"/>
              <a:t>by </a:t>
            </a:r>
            <a:r>
              <a:rPr lang="en-US" dirty="0" smtClean="0"/>
              <a:t>the prices </a:t>
            </a:r>
            <a:r>
              <a:rPr lang="en-US" dirty="0"/>
              <a:t>in </a:t>
            </a:r>
            <a:r>
              <a:rPr lang="en-US" dirty="0" smtClean="0"/>
              <a:t>2010</a:t>
            </a:r>
            <a:r>
              <a:rPr lang="en-US" dirty="0"/>
              <a:t>. Since the base year is </a:t>
            </a:r>
            <a:r>
              <a:rPr lang="en-US" dirty="0" smtClean="0"/>
              <a:t>2010</a:t>
            </a:r>
            <a:r>
              <a:rPr lang="en-US" dirty="0"/>
              <a:t>, real </a:t>
            </a:r>
            <a:r>
              <a:rPr lang="en-US" dirty="0" smtClean="0"/>
              <a:t>GDP</a:t>
            </a:r>
            <a:r>
              <a:rPr lang="en-US" sz="1200" dirty="0" smtClean="0"/>
              <a:t>2010</a:t>
            </a:r>
            <a:r>
              <a:rPr lang="en-US" dirty="0" smtClean="0"/>
              <a:t> </a:t>
            </a:r>
            <a:r>
              <a:rPr lang="en-US" dirty="0"/>
              <a:t>equals </a:t>
            </a:r>
            <a:r>
              <a:rPr lang="en-US" dirty="0" smtClean="0"/>
              <a:t>nominal GDP</a:t>
            </a:r>
            <a:r>
              <a:rPr lang="en-US" sz="1400" dirty="0" smtClean="0"/>
              <a:t>2010</a:t>
            </a:r>
            <a:r>
              <a:rPr lang="en-US" dirty="0" smtClean="0"/>
              <a:t>, </a:t>
            </a:r>
            <a:r>
              <a:rPr lang="en-US" dirty="0"/>
              <a:t>which is $</a:t>
            </a:r>
            <a:r>
              <a:rPr lang="en-US" dirty="0" smtClean="0"/>
              <a:t>1000. </a:t>
            </a:r>
            <a:r>
              <a:rPr lang="en-US" dirty="0"/>
              <a:t>Hence, real GDP stayed the same </a:t>
            </a:r>
            <a:r>
              <a:rPr lang="en-US" dirty="0" smtClean="0"/>
              <a:t>between 2000 </a:t>
            </a:r>
            <a:r>
              <a:rPr lang="en-US" dirty="0"/>
              <a:t>and 2010.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77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 of value addition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4129" y="2492382"/>
            <a:ext cx="4269088" cy="36503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1288" y="2376204"/>
            <a:ext cx="5112912" cy="388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81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price Deflator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732" y="1803042"/>
            <a:ext cx="9971469" cy="4506318"/>
          </a:xfrm>
        </p:spPr>
        <p:txBody>
          <a:bodyPr>
            <a:normAutofit/>
          </a:bodyPr>
          <a:lstStyle/>
          <a:p>
            <a:r>
              <a:rPr lang="en-US" dirty="0"/>
              <a:t>The implicit price deflator for GDP compares the current prices of all </a:t>
            </a:r>
            <a:r>
              <a:rPr lang="en-US" dirty="0" smtClean="0"/>
              <a:t>goods and </a:t>
            </a:r>
            <a:r>
              <a:rPr lang="en-US" dirty="0"/>
              <a:t>services produced to the prices of the same goods and services in a </a:t>
            </a:r>
            <a:r>
              <a:rPr lang="en-US" dirty="0" smtClean="0"/>
              <a:t>base year</a:t>
            </a:r>
            <a:r>
              <a:rPr lang="en-US" dirty="0"/>
              <a:t>. It is calculated as follows</a:t>
            </a:r>
            <a:r>
              <a:rPr lang="en-US" dirty="0" smtClean="0"/>
              <a:t>:</a:t>
            </a:r>
          </a:p>
          <a:p>
            <a:r>
              <a:rPr lang="en-US" dirty="0" smtClean="0"/>
              <a:t>Implicit price deflator 2015 = (</a:t>
            </a:r>
            <a:r>
              <a:rPr lang="en-US" sz="2400" dirty="0" smtClean="0"/>
              <a:t>Nominal GDP</a:t>
            </a:r>
            <a:r>
              <a:rPr lang="en-US" sz="1600" dirty="0" smtClean="0"/>
              <a:t>2015 </a:t>
            </a:r>
            <a:r>
              <a:rPr lang="en-US" sz="3200" dirty="0" smtClean="0"/>
              <a:t>/</a:t>
            </a:r>
            <a:r>
              <a:rPr lang="en-US" sz="2400" dirty="0" smtClean="0"/>
              <a:t> Real GDP </a:t>
            </a:r>
            <a:r>
              <a:rPr lang="en-US" sz="1600" dirty="0" smtClean="0"/>
              <a:t>2015 </a:t>
            </a:r>
            <a:r>
              <a:rPr lang="en-US" sz="2800" dirty="0" smtClean="0"/>
              <a:t>)</a:t>
            </a:r>
            <a:r>
              <a:rPr lang="en-US" sz="1600" dirty="0" smtClean="0"/>
              <a:t> </a:t>
            </a:r>
            <a:r>
              <a:rPr lang="en-US" sz="2800" dirty="0" smtClean="0"/>
              <a:t>- 1</a:t>
            </a:r>
            <a:endParaRPr lang="en-US" sz="1600" dirty="0" smtClean="0"/>
          </a:p>
          <a:p>
            <a:r>
              <a:rPr lang="en-US" sz="2000" dirty="0" smtClean="0"/>
              <a:t>                                                = (3000 / 2200)  -  1 = .3636 or 36% increase </a:t>
            </a:r>
          </a:p>
          <a:p>
            <a:r>
              <a:rPr lang="en-US" sz="2400" dirty="0"/>
              <a:t>This calculation reveals that prices of the goods produced in the year </a:t>
            </a:r>
            <a:r>
              <a:rPr lang="en-US" sz="2400" dirty="0" smtClean="0"/>
              <a:t>2015 increased </a:t>
            </a:r>
            <a:r>
              <a:rPr lang="en-US" sz="2400" dirty="0"/>
              <a:t>by </a:t>
            </a:r>
            <a:r>
              <a:rPr lang="en-US" sz="2400" dirty="0" smtClean="0"/>
              <a:t>36% </a:t>
            </a:r>
            <a:r>
              <a:rPr lang="en-US" sz="2400" dirty="0"/>
              <a:t>percent compared to the prices that the goods in the </a:t>
            </a:r>
            <a:r>
              <a:rPr lang="en-US" sz="2400" dirty="0" smtClean="0"/>
              <a:t>economy sold </a:t>
            </a:r>
            <a:r>
              <a:rPr lang="en-US" sz="2400" dirty="0"/>
              <a:t>for in </a:t>
            </a:r>
            <a:r>
              <a:rPr lang="en-US" sz="2400" dirty="0" smtClean="0"/>
              <a:t>2010. </a:t>
            </a:r>
            <a:r>
              <a:rPr lang="en-US" sz="2400" dirty="0"/>
              <a:t>(Because </a:t>
            </a:r>
            <a:r>
              <a:rPr lang="en-US" sz="2400" dirty="0" smtClean="0"/>
              <a:t>2010 </a:t>
            </a:r>
            <a:r>
              <a:rPr lang="en-US" sz="2400" dirty="0"/>
              <a:t>is the base year, the value for the </a:t>
            </a:r>
            <a:r>
              <a:rPr lang="en-US" sz="2400" dirty="0" smtClean="0"/>
              <a:t>implicit price </a:t>
            </a:r>
            <a:r>
              <a:rPr lang="en-US" sz="2400" dirty="0"/>
              <a:t>deflator for the year </a:t>
            </a:r>
            <a:r>
              <a:rPr lang="en-US" sz="2400" dirty="0" smtClean="0"/>
              <a:t>2010 </a:t>
            </a:r>
            <a:r>
              <a:rPr lang="en-US" sz="2400" dirty="0"/>
              <a:t>is 1.0 because nominal and real GDP are </a:t>
            </a:r>
            <a:r>
              <a:rPr lang="en-US" sz="2400" dirty="0" smtClean="0"/>
              <a:t>the same </a:t>
            </a:r>
            <a:r>
              <a:rPr lang="en-US" sz="2400" dirty="0"/>
              <a:t>for the base year.)</a:t>
            </a:r>
            <a:endParaRPr lang="en-US" sz="2400" dirty="0" smtClean="0"/>
          </a:p>
          <a:p>
            <a:r>
              <a:rPr lang="en-US" sz="1400" u="sng" dirty="0" smtClean="0"/>
              <a:t>                                                     </a:t>
            </a:r>
            <a:endParaRPr lang="en-US" sz="1400" u="sng" dirty="0"/>
          </a:p>
        </p:txBody>
      </p:sp>
    </p:spTree>
    <p:extLst>
      <p:ext uri="{BB962C8B-B14F-4D97-AF65-F5344CB8AC3E}">
        <p14:creationId xmlns:p14="http://schemas.microsoft.com/office/powerpoint/2010/main" val="89593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338" y="1738648"/>
            <a:ext cx="11178862" cy="4868214"/>
          </a:xfrm>
        </p:spPr>
        <p:txBody>
          <a:bodyPr>
            <a:normAutofit/>
          </a:bodyPr>
          <a:lstStyle/>
          <a:p>
            <a:r>
              <a:rPr lang="en-US" dirty="0"/>
              <a:t>The consumer price index (CPI) measures the level of prices in the </a:t>
            </a:r>
            <a:r>
              <a:rPr lang="en-US" dirty="0" smtClean="0"/>
              <a:t>economy. The </a:t>
            </a:r>
            <a:r>
              <a:rPr lang="en-US" dirty="0"/>
              <a:t>CPI is called a fixed-weight index because it uses a fixed basket of </a:t>
            </a:r>
            <a:r>
              <a:rPr lang="en-US" dirty="0" smtClean="0"/>
              <a:t>goods over </a:t>
            </a:r>
            <a:r>
              <a:rPr lang="en-US" dirty="0"/>
              <a:t>time to weight prices. If the base year is </a:t>
            </a:r>
            <a:r>
              <a:rPr lang="en-US" dirty="0" smtClean="0"/>
              <a:t>2010, </a:t>
            </a:r>
            <a:r>
              <a:rPr lang="en-US" dirty="0"/>
              <a:t>the CPI in </a:t>
            </a:r>
            <a:r>
              <a:rPr lang="en-US" dirty="0" smtClean="0"/>
              <a:t>2015 </a:t>
            </a:r>
            <a:r>
              <a:rPr lang="en-US" dirty="0"/>
              <a:t>is </a:t>
            </a:r>
            <a:r>
              <a:rPr lang="en-US" dirty="0" smtClean="0"/>
              <a:t>an average </a:t>
            </a:r>
            <a:r>
              <a:rPr lang="en-US" dirty="0"/>
              <a:t>of prices in 2010, but weighted by the composition of goods </a:t>
            </a:r>
            <a:r>
              <a:rPr lang="en-US" dirty="0" smtClean="0"/>
              <a:t>produced in 2015. </a:t>
            </a:r>
            <a:r>
              <a:rPr lang="en-US" dirty="0"/>
              <a:t>The </a:t>
            </a:r>
            <a:r>
              <a:rPr lang="en-US" dirty="0" smtClean="0"/>
              <a:t>CPI</a:t>
            </a:r>
            <a:r>
              <a:rPr lang="en-US" sz="1600" dirty="0" smtClean="0"/>
              <a:t>2015</a:t>
            </a:r>
            <a:r>
              <a:rPr lang="en-US" dirty="0" smtClean="0"/>
              <a:t> </a:t>
            </a:r>
            <a:r>
              <a:rPr lang="en-US" dirty="0"/>
              <a:t>is calculated as follows</a:t>
            </a:r>
            <a:r>
              <a:rPr lang="en-US" dirty="0" smtClean="0"/>
              <a:t>:</a:t>
            </a:r>
          </a:p>
          <a:p>
            <a:pPr>
              <a:lnSpc>
                <a:spcPct val="100000"/>
              </a:lnSpc>
            </a:pPr>
            <a:r>
              <a:rPr lang="en-US" dirty="0"/>
              <a:t> </a:t>
            </a:r>
            <a:r>
              <a:rPr lang="en-US" dirty="0" smtClean="0"/>
              <a:t>CPI </a:t>
            </a:r>
            <a:r>
              <a:rPr lang="en-US" sz="1400" dirty="0" smtClean="0"/>
              <a:t>2015 = </a:t>
            </a:r>
            <a:r>
              <a:rPr lang="en-US" sz="1600" dirty="0" smtClean="0"/>
              <a:t>(Price hot dogs 2015 * Quantity of hot dogs 2010) + (price of hamburgers 2015 * quantity of </a:t>
            </a:r>
            <a:r>
              <a:rPr lang="en-US" sz="1600" dirty="0" err="1" smtClean="0"/>
              <a:t>hamburg</a:t>
            </a:r>
            <a:r>
              <a:rPr lang="en-US" sz="1600" dirty="0" smtClean="0"/>
              <a:t> 2010)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 </a:t>
            </a:r>
            <a:r>
              <a:rPr lang="en-US" sz="1600" dirty="0" smtClean="0"/>
              <a:t>                    ______________________________________________________________________________________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                    </a:t>
            </a:r>
            <a:r>
              <a:rPr lang="en-US" sz="1600" dirty="0" smtClean="0"/>
              <a:t> </a:t>
            </a:r>
            <a:r>
              <a:rPr lang="en-US" sz="1600" dirty="0"/>
              <a:t>(Price hot dogs </a:t>
            </a:r>
            <a:r>
              <a:rPr lang="en-US" sz="1600" dirty="0" smtClean="0"/>
              <a:t>2010 </a:t>
            </a:r>
            <a:r>
              <a:rPr lang="en-US" sz="1600" dirty="0"/>
              <a:t>* Quantity of hot dogs 2010) + (price of hamburgers </a:t>
            </a:r>
            <a:r>
              <a:rPr lang="en-US" sz="1600" dirty="0" smtClean="0"/>
              <a:t>2010 </a:t>
            </a:r>
            <a:r>
              <a:rPr lang="en-US" sz="1600" dirty="0"/>
              <a:t>* quantity of </a:t>
            </a:r>
            <a:r>
              <a:rPr lang="en-US" sz="1600" dirty="0" err="1"/>
              <a:t>hamburg</a:t>
            </a:r>
            <a:r>
              <a:rPr lang="en-US" sz="1600" dirty="0"/>
              <a:t> 2010)</a:t>
            </a:r>
          </a:p>
          <a:p>
            <a:pPr>
              <a:lnSpc>
                <a:spcPct val="100000"/>
              </a:lnSpc>
            </a:pPr>
            <a:r>
              <a:rPr lang="en-US" sz="1600" dirty="0" smtClean="0"/>
              <a:t>                    =  (4 * 200)   +  (4 * 200) /  ( 2 *200) +  ( 3 *200)  = 800+800 / 400+600 = 1600/1000 = 1.60 or 60% increase. 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This calculation shows that the price of goods purchased in </a:t>
            </a:r>
            <a:r>
              <a:rPr lang="en-US" sz="2000" dirty="0" smtClean="0"/>
              <a:t>2015 </a:t>
            </a:r>
            <a:r>
              <a:rPr lang="en-US" sz="2000" dirty="0"/>
              <a:t>increased by </a:t>
            </a:r>
            <a:r>
              <a:rPr lang="en-US" sz="2000" dirty="0" smtClean="0"/>
              <a:t>60 percent </a:t>
            </a:r>
            <a:r>
              <a:rPr lang="en-US" sz="2000" dirty="0"/>
              <a:t>compared to the prices these goods would have sold for in </a:t>
            </a:r>
            <a:r>
              <a:rPr lang="en-US" sz="2000" dirty="0" smtClean="0"/>
              <a:t>2010</a:t>
            </a:r>
            <a:r>
              <a:rPr lang="en-US" sz="2000" dirty="0"/>
              <a:t>. The </a:t>
            </a:r>
            <a:r>
              <a:rPr lang="en-US" sz="2000" dirty="0" smtClean="0"/>
              <a:t>CPI for 2010</a:t>
            </a:r>
            <a:r>
              <a:rPr lang="en-US" sz="2000" dirty="0"/>
              <a:t>, the base year, equals 1.0.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591" y="543679"/>
            <a:ext cx="4340565" cy="791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89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5588" y="2084832"/>
            <a:ext cx="10536701" cy="4224528"/>
          </a:xfrm>
        </p:spPr>
        <p:txBody>
          <a:bodyPr>
            <a:normAutofit/>
          </a:bodyPr>
          <a:lstStyle/>
          <a:p>
            <a:r>
              <a:rPr lang="en-US" dirty="0"/>
              <a:t>Abby consumes only apples. In year 1, red </a:t>
            </a:r>
            <a:r>
              <a:rPr lang="en-US" dirty="0" smtClean="0"/>
              <a:t>apples cost </a:t>
            </a:r>
            <a:r>
              <a:rPr lang="en-US" dirty="0"/>
              <a:t>$1 each, green apples cost $2 each, </a:t>
            </a:r>
            <a:r>
              <a:rPr lang="en-US" dirty="0" smtClean="0"/>
              <a:t>and Abby </a:t>
            </a:r>
            <a:r>
              <a:rPr lang="en-US" dirty="0"/>
              <a:t>buys 10 red apples. In year 2, red </a:t>
            </a:r>
            <a:r>
              <a:rPr lang="en-US" dirty="0" smtClean="0"/>
              <a:t>apples cost </a:t>
            </a:r>
            <a:r>
              <a:rPr lang="en-US" dirty="0"/>
              <a:t>$2, green apples cost $1, and Abby </a:t>
            </a:r>
            <a:r>
              <a:rPr lang="en-US" dirty="0" smtClean="0"/>
              <a:t>buys 10 </a:t>
            </a:r>
            <a:r>
              <a:rPr lang="en-US" dirty="0"/>
              <a:t>green apples.</a:t>
            </a:r>
          </a:p>
          <a:p>
            <a:r>
              <a:rPr lang="en-US" dirty="0"/>
              <a:t>a. Compute a consumer price index for apples </a:t>
            </a:r>
            <a:r>
              <a:rPr lang="en-US" dirty="0" smtClean="0"/>
              <a:t>for each </a:t>
            </a:r>
            <a:r>
              <a:rPr lang="en-US" dirty="0"/>
              <a:t>year. Assume that year 1 is the base year </a:t>
            </a:r>
            <a:r>
              <a:rPr lang="en-US" dirty="0" smtClean="0"/>
              <a:t>in which </a:t>
            </a:r>
            <a:r>
              <a:rPr lang="en-US" dirty="0"/>
              <a:t>the consumer basket is fixed. How </a:t>
            </a:r>
            <a:r>
              <a:rPr lang="en-US" dirty="0" smtClean="0"/>
              <a:t>does your </a:t>
            </a:r>
            <a:r>
              <a:rPr lang="en-US" dirty="0"/>
              <a:t>index change from year 1 to year </a:t>
            </a:r>
            <a:r>
              <a:rPr lang="en-US" dirty="0" smtClean="0"/>
              <a:t>2</a:t>
            </a:r>
            <a:endParaRPr lang="en-US" dirty="0"/>
          </a:p>
          <a:p>
            <a:r>
              <a:rPr lang="en-US" dirty="0"/>
              <a:t>b. Compute Abby’s nominal spending on </a:t>
            </a:r>
            <a:r>
              <a:rPr lang="en-US" dirty="0" smtClean="0"/>
              <a:t>apples in </a:t>
            </a:r>
            <a:r>
              <a:rPr lang="en-US" dirty="0"/>
              <a:t>each year. How does it change from year </a:t>
            </a:r>
            <a:r>
              <a:rPr lang="en-US" dirty="0" smtClean="0"/>
              <a:t>1 to </a:t>
            </a:r>
            <a:r>
              <a:rPr lang="en-US" dirty="0"/>
              <a:t>year </a:t>
            </a:r>
            <a:r>
              <a:rPr lang="en-US" dirty="0" smtClean="0"/>
              <a:t>2</a:t>
            </a:r>
            <a:endParaRPr lang="en-US" dirty="0"/>
          </a:p>
          <a:p>
            <a:r>
              <a:rPr lang="en-US" dirty="0"/>
              <a:t>c. Using year 1 as the base year, compute </a:t>
            </a:r>
            <a:r>
              <a:rPr lang="en-US" dirty="0" smtClean="0"/>
              <a:t>Abby’s real </a:t>
            </a:r>
            <a:r>
              <a:rPr lang="en-US" dirty="0"/>
              <a:t>spending on apples in each year. </a:t>
            </a:r>
            <a:r>
              <a:rPr lang="en-US" dirty="0" smtClean="0"/>
              <a:t>How does </a:t>
            </a:r>
            <a:r>
              <a:rPr lang="en-US" dirty="0"/>
              <a:t>it change from year 1 to year </a:t>
            </a:r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16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732" y="1918952"/>
            <a:ext cx="9971469" cy="4390408"/>
          </a:xfrm>
        </p:spPr>
        <p:txBody>
          <a:bodyPr/>
          <a:lstStyle/>
          <a:p>
            <a:r>
              <a:rPr lang="en-US" dirty="0"/>
              <a:t>The consumer price index uses the consumption bundle in year 1 to figure out </a:t>
            </a:r>
            <a:r>
              <a:rPr lang="en-US" dirty="0" smtClean="0"/>
              <a:t>how much </a:t>
            </a:r>
            <a:r>
              <a:rPr lang="en-US" dirty="0"/>
              <a:t>weight to put on the price of a given good</a:t>
            </a:r>
            <a:r>
              <a:rPr lang="en-US" dirty="0" smtClean="0"/>
              <a:t>: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7197" y="2609625"/>
            <a:ext cx="4434425" cy="215555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54980" y="5105310"/>
            <a:ext cx="62608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According to the CPI, prices have doubled.</a:t>
            </a:r>
          </a:p>
        </p:txBody>
      </p:sp>
    </p:spTree>
    <p:extLst>
      <p:ext uri="{BB962C8B-B14F-4D97-AF65-F5344CB8AC3E}">
        <p14:creationId xmlns:p14="http://schemas.microsoft.com/office/powerpoint/2010/main" val="169359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Nominal spending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Nominal spending is the total value of output produced in each year. In year 1 </a:t>
            </a:r>
            <a:r>
              <a:rPr lang="en-US" dirty="0" smtClean="0"/>
              <a:t>and year </a:t>
            </a:r>
            <a:r>
              <a:rPr lang="en-US" dirty="0"/>
              <a:t>2, Abby buys 10 apples for $1 each, so her nominal spending remains </a:t>
            </a:r>
            <a:r>
              <a:rPr lang="en-US" dirty="0" smtClean="0"/>
              <a:t>constant at </a:t>
            </a:r>
            <a:r>
              <a:rPr lang="en-US" dirty="0"/>
              <a:t>$10. For example</a:t>
            </a:r>
            <a:r>
              <a:rPr lang="en-US" dirty="0" smtClean="0"/>
              <a:t>,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-16000" contrast="26000"/>
          </a:blip>
          <a:stretch>
            <a:fillRect/>
          </a:stretch>
        </p:blipFill>
        <p:spPr>
          <a:xfrm>
            <a:off x="2478970" y="3677758"/>
            <a:ext cx="6566556" cy="161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48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spending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Real spending is the total value of output produced in each year valued at </a:t>
            </a:r>
            <a:r>
              <a:rPr lang="en-US" dirty="0" smtClean="0"/>
              <a:t>the prices </a:t>
            </a:r>
            <a:r>
              <a:rPr lang="en-US" dirty="0"/>
              <a:t>prevailing in year 1. In year 1, the base year, her real spending equals </a:t>
            </a:r>
            <a:r>
              <a:rPr lang="en-US" dirty="0" smtClean="0"/>
              <a:t>her nominal </a:t>
            </a:r>
            <a:r>
              <a:rPr lang="en-US" dirty="0"/>
              <a:t>spending of $10. In year 2, she consumes 10 green apples that are </a:t>
            </a:r>
            <a:r>
              <a:rPr lang="en-US" dirty="0" smtClean="0"/>
              <a:t>each valued </a:t>
            </a:r>
            <a:r>
              <a:rPr lang="en-US" dirty="0"/>
              <a:t>at their year 1 price of $2, so her real spending is $20. That is</a:t>
            </a:r>
            <a:r>
              <a:rPr lang="en-US" dirty="0" smtClean="0"/>
              <a:t>,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-11000" contrast="7000"/>
          </a:blip>
          <a:stretch>
            <a:fillRect/>
          </a:stretch>
        </p:blipFill>
        <p:spPr>
          <a:xfrm>
            <a:off x="1603716" y="4076613"/>
            <a:ext cx="8721969" cy="1930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3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price deflator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3385" y="1800666"/>
            <a:ext cx="10958731" cy="4670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26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the CPI Overstate Inflation?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550" y="1828799"/>
            <a:ext cx="9720073" cy="4649273"/>
          </a:xfrm>
        </p:spPr>
        <p:txBody>
          <a:bodyPr>
            <a:normAutofit/>
          </a:bodyPr>
          <a:lstStyle/>
          <a:p>
            <a:r>
              <a:rPr lang="en-US" dirty="0"/>
              <a:t>The consumer price index is a closely watched measure of inflation. </a:t>
            </a:r>
            <a:r>
              <a:rPr lang="en-US" dirty="0" smtClean="0"/>
              <a:t>Policymakers in </a:t>
            </a:r>
            <a:r>
              <a:rPr lang="en-US" dirty="0"/>
              <a:t>the </a:t>
            </a:r>
            <a:r>
              <a:rPr lang="en-US" dirty="0" smtClean="0"/>
              <a:t>state bank monitor </a:t>
            </a:r>
            <a:r>
              <a:rPr lang="en-US" dirty="0"/>
              <a:t>it, along with many other variables, when </a:t>
            </a:r>
            <a:r>
              <a:rPr lang="en-US" dirty="0" smtClean="0"/>
              <a:t>setting monetary </a:t>
            </a:r>
            <a:r>
              <a:rPr lang="en-US" dirty="0"/>
              <a:t>policy. </a:t>
            </a:r>
            <a:endParaRPr lang="en-US" dirty="0" smtClean="0"/>
          </a:p>
          <a:p>
            <a:r>
              <a:rPr lang="en-US" dirty="0" smtClean="0"/>
              <a:t>Because </a:t>
            </a:r>
            <a:r>
              <a:rPr lang="en-US" dirty="0"/>
              <a:t>so much depends on the CPI, it is important to ensure that this </a:t>
            </a:r>
            <a:r>
              <a:rPr lang="en-US" dirty="0" smtClean="0"/>
              <a:t>measure of </a:t>
            </a:r>
            <a:r>
              <a:rPr lang="en-US" dirty="0"/>
              <a:t>the price level is accurate. Many economists believe that, for a number </a:t>
            </a:r>
            <a:r>
              <a:rPr lang="en-US" dirty="0" smtClean="0"/>
              <a:t>of reasons</a:t>
            </a:r>
            <a:r>
              <a:rPr lang="en-US" dirty="0"/>
              <a:t>, the CPI tends to overstate </a:t>
            </a:r>
            <a:r>
              <a:rPr lang="en-US" dirty="0" smtClean="0"/>
              <a:t>inflation. One </a:t>
            </a:r>
            <a:r>
              <a:rPr lang="en-US" dirty="0"/>
              <a:t>problem is the substitution bias we have already discussed. Because </a:t>
            </a:r>
            <a:r>
              <a:rPr lang="en-US" dirty="0" smtClean="0"/>
              <a:t>the CPI </a:t>
            </a:r>
            <a:r>
              <a:rPr lang="en-US" dirty="0"/>
              <a:t>measures the price of a fixed basket of goods, it does not reflect the </a:t>
            </a:r>
            <a:r>
              <a:rPr lang="en-US" dirty="0" smtClean="0"/>
              <a:t>ability of </a:t>
            </a:r>
            <a:r>
              <a:rPr lang="en-US" dirty="0"/>
              <a:t>consumers to substitute toward goods whose relative prices have fallen. </a:t>
            </a:r>
            <a:r>
              <a:rPr lang="en-US" dirty="0" smtClean="0"/>
              <a:t>Thus, when </a:t>
            </a:r>
            <a:r>
              <a:rPr lang="en-US" dirty="0"/>
              <a:t>relative prices change, the true cost of living rises less rapidly than </a:t>
            </a:r>
            <a:r>
              <a:rPr lang="en-US" dirty="0" smtClean="0"/>
              <a:t>does the </a:t>
            </a:r>
            <a:r>
              <a:rPr lang="en-US" dirty="0"/>
              <a:t>CPI.</a:t>
            </a:r>
          </a:p>
        </p:txBody>
      </p:sp>
    </p:spTree>
    <p:extLst>
      <p:ext uri="{BB962C8B-B14F-4D97-AF65-F5344CB8AC3E}">
        <p14:creationId xmlns:p14="http://schemas.microsoft.com/office/powerpoint/2010/main" val="271795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CPI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5999"/>
            <a:ext cx="9720073" cy="4282225"/>
          </a:xfrm>
        </p:spPr>
        <p:txBody>
          <a:bodyPr>
            <a:normAutofit/>
          </a:bodyPr>
          <a:lstStyle/>
          <a:p>
            <a:r>
              <a:rPr lang="en-US" dirty="0"/>
              <a:t>A second problem is the introduction of new goods. When a new good </a:t>
            </a:r>
            <a:r>
              <a:rPr lang="en-US" dirty="0" smtClean="0"/>
              <a:t>is introduced </a:t>
            </a:r>
            <a:r>
              <a:rPr lang="en-US" dirty="0"/>
              <a:t>into the marketplace, consumers are better off because they </a:t>
            </a:r>
            <a:r>
              <a:rPr lang="en-US" dirty="0" smtClean="0"/>
              <a:t>have more </a:t>
            </a:r>
            <a:r>
              <a:rPr lang="en-US" dirty="0"/>
              <a:t>products from which to choose. In effect, the introduction of new </a:t>
            </a:r>
            <a:r>
              <a:rPr lang="en-US" dirty="0" smtClean="0"/>
              <a:t>goods increases </a:t>
            </a:r>
            <a:r>
              <a:rPr lang="en-US" dirty="0"/>
              <a:t>the real value of the dollar. Yet this increase in the purchasing power </a:t>
            </a:r>
            <a:r>
              <a:rPr lang="en-US" dirty="0" smtClean="0"/>
              <a:t>of the </a:t>
            </a:r>
            <a:r>
              <a:rPr lang="en-US" dirty="0"/>
              <a:t>dollar is not reflected in a lower CPI</a:t>
            </a:r>
            <a:r>
              <a:rPr lang="en-US" dirty="0" smtClean="0"/>
              <a:t>.</a:t>
            </a:r>
          </a:p>
          <a:p>
            <a:r>
              <a:rPr lang="en-US" dirty="0"/>
              <a:t>A third problem is unmeasured changes in quality. When a firm changes </a:t>
            </a:r>
            <a:r>
              <a:rPr lang="en-US" dirty="0" smtClean="0"/>
              <a:t>the quality </a:t>
            </a:r>
            <a:r>
              <a:rPr lang="en-US" dirty="0"/>
              <a:t>of a good it sells, not all of the good’s price change reflects a change in </a:t>
            </a:r>
            <a:r>
              <a:rPr lang="en-US" dirty="0" smtClean="0"/>
              <a:t>the cost </a:t>
            </a:r>
            <a:r>
              <a:rPr lang="en-US" dirty="0"/>
              <a:t>of living. </a:t>
            </a:r>
            <a:r>
              <a:rPr lang="en-US" dirty="0" smtClean="0"/>
              <a:t>For </a:t>
            </a:r>
            <a:r>
              <a:rPr lang="en-US" dirty="0"/>
              <a:t>example, if Ford increases the </a:t>
            </a:r>
            <a:r>
              <a:rPr lang="en-US" dirty="0" smtClean="0"/>
              <a:t>horsepower of </a:t>
            </a:r>
            <a:r>
              <a:rPr lang="en-US" dirty="0"/>
              <a:t>a particular car model from one year to the next, the CPI will reflect </a:t>
            </a:r>
            <a:r>
              <a:rPr lang="en-US" dirty="0" smtClean="0"/>
              <a:t>the change</a:t>
            </a:r>
            <a:r>
              <a:rPr lang="en-US" dirty="0"/>
              <a:t>: the quality-adjusted price of the car will not rise as fast as the </a:t>
            </a:r>
            <a:r>
              <a:rPr lang="en-US" dirty="0" smtClean="0"/>
              <a:t>unadjusted price</a:t>
            </a:r>
            <a:r>
              <a:rPr lang="en-US" dirty="0"/>
              <a:t>. Yet many changes in quality, such as comfort or safety, are hard to </a:t>
            </a:r>
            <a:r>
              <a:rPr lang="en-US" dirty="0" smtClean="0"/>
              <a:t>measure. If </a:t>
            </a:r>
            <a:r>
              <a:rPr lang="en-US" dirty="0"/>
              <a:t>unmeasured quality improvement (rather than unmeasured quality </a:t>
            </a:r>
            <a:r>
              <a:rPr lang="en-US" dirty="0" smtClean="0"/>
              <a:t>deterioration) is </a:t>
            </a:r>
            <a:r>
              <a:rPr lang="en-US" dirty="0"/>
              <a:t>typical, then the measured CPI rises faster than it should.</a:t>
            </a:r>
          </a:p>
        </p:txBody>
      </p:sp>
    </p:spTree>
    <p:extLst>
      <p:ext uri="{BB962C8B-B14F-4D97-AF65-F5344CB8AC3E}">
        <p14:creationId xmlns:p14="http://schemas.microsoft.com/office/powerpoint/2010/main" val="47276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Unemployment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277" y="1951149"/>
            <a:ext cx="9720073" cy="4668592"/>
          </a:xfrm>
        </p:spPr>
        <p:txBody>
          <a:bodyPr>
            <a:normAutofit/>
          </a:bodyPr>
          <a:lstStyle/>
          <a:p>
            <a:r>
              <a:rPr lang="en-US" dirty="0" smtClean="0"/>
              <a:t>The unemployment </a:t>
            </a:r>
            <a:r>
              <a:rPr lang="en-US" dirty="0"/>
              <a:t>rate is the statistic that measures the percentage of </a:t>
            </a:r>
            <a:r>
              <a:rPr lang="en-US" dirty="0" smtClean="0"/>
              <a:t>those people </a:t>
            </a:r>
            <a:r>
              <a:rPr lang="en-US" dirty="0"/>
              <a:t>wanting to work who do not have jobs</a:t>
            </a:r>
            <a:r>
              <a:rPr lang="en-US" dirty="0" smtClean="0"/>
              <a:t>.</a:t>
            </a:r>
          </a:p>
          <a:p>
            <a:r>
              <a:rPr lang="en-US" i="1" dirty="0"/>
              <a:t>Employed. </a:t>
            </a:r>
            <a:r>
              <a:rPr lang="en-US" dirty="0"/>
              <a:t>This category includes those who at the time of the </a:t>
            </a:r>
            <a:r>
              <a:rPr lang="en-US" dirty="0" smtClean="0"/>
              <a:t>survey worked </a:t>
            </a:r>
            <a:r>
              <a:rPr lang="en-US" dirty="0"/>
              <a:t>as paid employees, worked in their own business, or worked </a:t>
            </a:r>
            <a:r>
              <a:rPr lang="en-US" dirty="0" smtClean="0"/>
              <a:t>as unpaid </a:t>
            </a:r>
            <a:r>
              <a:rPr lang="en-US" dirty="0"/>
              <a:t>workers in a family member’s business. It also includes those </a:t>
            </a:r>
            <a:r>
              <a:rPr lang="en-US" dirty="0" smtClean="0"/>
              <a:t>who were </a:t>
            </a:r>
            <a:r>
              <a:rPr lang="en-US" dirty="0"/>
              <a:t>not working but who had jobs from which they were </a:t>
            </a:r>
            <a:r>
              <a:rPr lang="en-US" dirty="0" smtClean="0"/>
              <a:t>temporarily absent </a:t>
            </a:r>
            <a:r>
              <a:rPr lang="en-US" dirty="0"/>
              <a:t>because of, for example, vacation, illness, or bad weather.</a:t>
            </a:r>
          </a:p>
          <a:p>
            <a:r>
              <a:rPr lang="en-US" dirty="0"/>
              <a:t>■ </a:t>
            </a:r>
            <a:r>
              <a:rPr lang="en-US" i="1" dirty="0"/>
              <a:t>Unemployed. </a:t>
            </a:r>
            <a:r>
              <a:rPr lang="en-US" dirty="0"/>
              <a:t>This category includes those who were not employed, </a:t>
            </a:r>
            <a:r>
              <a:rPr lang="en-US" dirty="0" smtClean="0"/>
              <a:t>were available </a:t>
            </a:r>
            <a:r>
              <a:rPr lang="en-US" dirty="0"/>
              <a:t>for work, and had tried to find employment during the </a:t>
            </a:r>
            <a:r>
              <a:rPr lang="en-US" dirty="0" smtClean="0"/>
              <a:t>previous four </a:t>
            </a:r>
            <a:r>
              <a:rPr lang="en-US" dirty="0"/>
              <a:t>weeks. It also includes those waiting to be recalled to a job </a:t>
            </a:r>
            <a:r>
              <a:rPr lang="en-US" dirty="0" smtClean="0"/>
              <a:t>from which </a:t>
            </a:r>
            <a:r>
              <a:rPr lang="en-US" dirty="0"/>
              <a:t>they had been laid off.</a:t>
            </a:r>
          </a:p>
          <a:p>
            <a:r>
              <a:rPr lang="en-US" dirty="0"/>
              <a:t>■ </a:t>
            </a:r>
            <a:r>
              <a:rPr lang="en-US" i="1" dirty="0"/>
              <a:t>Not in the labor force. </a:t>
            </a:r>
            <a:r>
              <a:rPr lang="en-US" dirty="0"/>
              <a:t>This category includes those who fit neither of </a:t>
            </a:r>
            <a:r>
              <a:rPr lang="en-US" dirty="0" smtClean="0"/>
              <a:t>the first </a:t>
            </a:r>
            <a:r>
              <a:rPr lang="en-US" dirty="0"/>
              <a:t>two categories, such as a full-time student, homemaker, or retiree.</a:t>
            </a:r>
          </a:p>
        </p:txBody>
      </p:sp>
    </p:spTree>
    <p:extLst>
      <p:ext uri="{BB962C8B-B14F-4D97-AF65-F5344CB8AC3E}">
        <p14:creationId xmlns:p14="http://schemas.microsoft.com/office/powerpoint/2010/main" val="224121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GDP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650033"/>
                </a:solidFill>
                <a:latin typeface="Tahoma" panose="020B0604030504040204" pitchFamily="34" charset="0"/>
              </a:rPr>
              <a:t>Final goods, value added, and GDP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GDP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= value of final goods produced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=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sum of value added at all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stages of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production.</a:t>
            </a:r>
          </a:p>
          <a:p>
            <a:r>
              <a:rPr lang="en-US" sz="2800" dirty="0">
                <a:solidFill>
                  <a:srgbClr val="CD6500"/>
                </a:solidFill>
                <a:latin typeface="Wingdings-Regular"/>
              </a:rPr>
              <a:t>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The value of the final goods already includes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the value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of the intermediate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goods, so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including intermediate and final goods in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GDP would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be double-counting.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76591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Labor force participation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labor force </a:t>
            </a:r>
            <a:r>
              <a:rPr lang="en-US" dirty="0"/>
              <a:t>is the sum of the employed and unemployed, and </a:t>
            </a:r>
            <a:r>
              <a:rPr lang="en-US" dirty="0" smtClean="0"/>
              <a:t>the </a:t>
            </a:r>
            <a:r>
              <a:rPr lang="en-US" b="1" dirty="0" smtClean="0"/>
              <a:t>unemployment </a:t>
            </a:r>
            <a:r>
              <a:rPr lang="en-US" b="1" dirty="0"/>
              <a:t>rate </a:t>
            </a:r>
            <a:r>
              <a:rPr lang="en-US" dirty="0"/>
              <a:t>is the percentage of </a:t>
            </a:r>
            <a:r>
              <a:rPr lang="en-US" dirty="0" smtClean="0"/>
              <a:t>the </a:t>
            </a:r>
            <a:r>
              <a:rPr lang="en-US" dirty="0"/>
              <a:t>labor force that is </a:t>
            </a:r>
            <a:r>
              <a:rPr lang="en-US" dirty="0" smtClean="0"/>
              <a:t>unemployed. That </a:t>
            </a:r>
            <a:r>
              <a:rPr lang="en-US" dirty="0"/>
              <a:t>is</a:t>
            </a:r>
            <a:r>
              <a:rPr lang="en-US" dirty="0" smtClean="0"/>
              <a:t>,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3003" y="3206841"/>
            <a:ext cx="7302321" cy="281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10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Labor force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lum bright="-28000" contrast="29000"/>
          </a:blip>
          <a:stretch>
            <a:fillRect/>
          </a:stretch>
        </p:blipFill>
        <p:spPr>
          <a:xfrm>
            <a:off x="1024128" y="2048641"/>
            <a:ext cx="5629890" cy="17635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0045" y="2048641"/>
            <a:ext cx="3944155" cy="3940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82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82577" y="2967335"/>
            <a:ext cx="32268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Thank you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8614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Expenditure method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7740" y="1777285"/>
            <a:ext cx="7083381" cy="425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35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Consumption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3503" y="2228045"/>
            <a:ext cx="5911403" cy="4025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796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 consumption example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5471" y="2215166"/>
            <a:ext cx="5753891" cy="3864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8055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341</TotalTime>
  <Words>3558</Words>
  <Application>Microsoft Office PowerPoint</Application>
  <PresentationFormat>Widescreen</PresentationFormat>
  <Paragraphs>149</Paragraphs>
  <Slides>62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71" baseType="lpstr">
      <vt:lpstr>Arial</vt:lpstr>
      <vt:lpstr>Calibri</vt:lpstr>
      <vt:lpstr>SourceSansPro</vt:lpstr>
      <vt:lpstr>Tahoma</vt:lpstr>
      <vt:lpstr>Tw Cen MT</vt:lpstr>
      <vt:lpstr>Tw Cen MT Condensed</vt:lpstr>
      <vt:lpstr>Wingdings 3</vt:lpstr>
      <vt:lpstr>Wingdings-Regular</vt:lpstr>
      <vt:lpstr>Integral</vt:lpstr>
      <vt:lpstr>The data of Macroeconomics </vt:lpstr>
      <vt:lpstr>GDP or Gross domestic product</vt:lpstr>
      <vt:lpstr>How to measure it?</vt:lpstr>
      <vt:lpstr>How the money moves?</vt:lpstr>
      <vt:lpstr>The process of value addition</vt:lpstr>
      <vt:lpstr>GDP value</vt:lpstr>
      <vt:lpstr>Expenditure method</vt:lpstr>
      <vt:lpstr>Consumption</vt:lpstr>
      <vt:lpstr>U.S consumption example</vt:lpstr>
      <vt:lpstr>Investment</vt:lpstr>
      <vt:lpstr>PowerPoint Presentation</vt:lpstr>
      <vt:lpstr>Investment vs capital spending</vt:lpstr>
      <vt:lpstr>Stocks vs flows </vt:lpstr>
      <vt:lpstr>Quiz time</vt:lpstr>
      <vt:lpstr>Government spending</vt:lpstr>
      <vt:lpstr>How US spends its money ?</vt:lpstr>
      <vt:lpstr>Net exports of USA</vt:lpstr>
      <vt:lpstr>Quiz time</vt:lpstr>
      <vt:lpstr>Output can be thought in a different way</vt:lpstr>
      <vt:lpstr>PowerPoint Presentation</vt:lpstr>
      <vt:lpstr>GNp, AN ALTERNATE MEASURE</vt:lpstr>
      <vt:lpstr>Which one?</vt:lpstr>
      <vt:lpstr>PowerPoint Presentation</vt:lpstr>
      <vt:lpstr>Real vs nominal GDP</vt:lpstr>
      <vt:lpstr>Try it</vt:lpstr>
      <vt:lpstr>Ans</vt:lpstr>
      <vt:lpstr>Nominal GDP could be increased by inflation </vt:lpstr>
      <vt:lpstr>Pakistan Real GDP growth yoy basis </vt:lpstr>
      <vt:lpstr>Nominal GDP in billions of US$ (Pakistan)</vt:lpstr>
      <vt:lpstr>GDp Deflator </vt:lpstr>
      <vt:lpstr>PowerPoint Presentation</vt:lpstr>
      <vt:lpstr>GDP deflator</vt:lpstr>
      <vt:lpstr>PowerPoint Presentation</vt:lpstr>
      <vt:lpstr>Other Measures of Income</vt:lpstr>
      <vt:lpstr>Net national product</vt:lpstr>
      <vt:lpstr>National income</vt:lpstr>
      <vt:lpstr>Personal income</vt:lpstr>
      <vt:lpstr>Personal income</vt:lpstr>
      <vt:lpstr>Personal income</vt:lpstr>
      <vt:lpstr>Personal income</vt:lpstr>
      <vt:lpstr>Seasonal Adjustment</vt:lpstr>
      <vt:lpstr>Measuring the Cost of Living: The Consumer Price Index</vt:lpstr>
      <vt:lpstr>CPI</vt:lpstr>
      <vt:lpstr>How the CPI Compares to the GDP and PCE Deflators</vt:lpstr>
      <vt:lpstr>CPI comparison with GDP and Deflator</vt:lpstr>
      <vt:lpstr>Example </vt:lpstr>
      <vt:lpstr>Practice problems</vt:lpstr>
      <vt:lpstr>ans</vt:lpstr>
      <vt:lpstr>Real GDP</vt:lpstr>
      <vt:lpstr>Implicit price Deflator</vt:lpstr>
      <vt:lpstr>CPI</vt:lpstr>
      <vt:lpstr>Practice problem </vt:lpstr>
      <vt:lpstr>ANs</vt:lpstr>
      <vt:lpstr>Nominal spending</vt:lpstr>
      <vt:lpstr>Real spending</vt:lpstr>
      <vt:lpstr>Implicit price deflator</vt:lpstr>
      <vt:lpstr>Does the CPI Overstate Inflation?</vt:lpstr>
      <vt:lpstr>Problems with CPI</vt:lpstr>
      <vt:lpstr>Unemployment rate</vt:lpstr>
      <vt:lpstr>Labor force participation rate</vt:lpstr>
      <vt:lpstr>Labor force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data of Macroeconomics</dc:title>
  <dc:creator>Mr. Watan Yar</dc:creator>
  <cp:lastModifiedBy>Mr. Watan Yar</cp:lastModifiedBy>
  <cp:revision>31</cp:revision>
  <dcterms:created xsi:type="dcterms:W3CDTF">2019-10-23T07:35:31Z</dcterms:created>
  <dcterms:modified xsi:type="dcterms:W3CDTF">2019-11-05T09:55:03Z</dcterms:modified>
</cp:coreProperties>
</file>