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737DA-92F4-45E3-8EAF-90A12176F42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9AD99-D8EA-42D3-BCFE-FBA76A836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436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C7EF-F1BA-4CB3-A8EF-D2882346F51A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09B4-C3B1-4217-807E-6C62C9F81E9E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BB4E-EFB5-43C7-8E6D-11B208CE2D17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EADB-C6C6-46EE-8892-BFE0DC9E7EFF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5E6A-A702-43F1-8BD3-6AD7C091CE74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392B-2DB6-4588-A43C-53BF9FCDAF61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1F7B-BA57-4BD5-9A98-33D6CC3A4089}" type="datetime1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CCD8E-39C5-400A-BDF5-E58A00136299}" type="datetime1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53C00-D338-4B65-B010-220908CCC795}" type="datetime1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A359E-23B2-4D4E-B928-1407E54D28CD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E18A-CC0D-4766-8DA8-129543570A99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4979A-9639-4484-8C68-FFC465300483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Theories of Evolution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620000" cy="1752600"/>
          </a:xfrm>
        </p:spPr>
        <p:txBody>
          <a:bodyPr>
            <a:normAutofit/>
          </a:bodyPr>
          <a:lstStyle/>
          <a:p>
            <a:r>
              <a:rPr lang="en-US" dirty="0"/>
              <a:t>Lamarck’s theory of  inheritance of Acquired </a:t>
            </a:r>
            <a:r>
              <a:rPr lang="en-US" dirty="0" smtClean="0"/>
              <a:t>Characteristics.</a:t>
            </a:r>
            <a:endParaRPr lang="en-US" dirty="0"/>
          </a:p>
          <a:p>
            <a:r>
              <a:rPr lang="en-US" dirty="0"/>
              <a:t>Darwin, Wallace, and Natural </a:t>
            </a:r>
            <a:r>
              <a:rPr lang="en-US" dirty="0" smtClean="0"/>
              <a:t>Selection.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32DD-BBF1-4FC0-85D9-332CF95BE59A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14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Evolution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91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/>
              <a:t>Evolution </a:t>
            </a:r>
            <a:r>
              <a:rPr lang="en-US" dirty="0"/>
              <a:t>refers to the process of change in the genetic</a:t>
            </a:r>
          </a:p>
          <a:p>
            <a:pPr algn="just"/>
            <a:r>
              <a:rPr lang="en-US" dirty="0"/>
              <a:t>makeup of a species over time. It is used to explain</a:t>
            </a:r>
          </a:p>
          <a:p>
            <a:pPr algn="just"/>
            <a:r>
              <a:rPr lang="en-US" dirty="0"/>
              <a:t>the emergence of new species. Evolutionary theory holds</a:t>
            </a:r>
          </a:p>
          <a:p>
            <a:pPr algn="just"/>
            <a:r>
              <a:rPr lang="en-US" dirty="0"/>
              <a:t>that existing species of plants and animals have emerged</a:t>
            </a:r>
          </a:p>
          <a:p>
            <a:pPr algn="just"/>
            <a:r>
              <a:rPr lang="en-US" dirty="0"/>
              <a:t>over millions of years from simple organisms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Erasmus Darwin (1731–</a:t>
            </a:r>
          </a:p>
          <a:p>
            <a:pPr algn="just"/>
            <a:r>
              <a:rPr lang="en-US" dirty="0"/>
              <a:t>1802), an eighteenth-century physician and Charles Darwin’s</a:t>
            </a:r>
          </a:p>
          <a:p>
            <a:pPr algn="just"/>
            <a:r>
              <a:rPr lang="en-US" dirty="0"/>
              <a:t>grandfather, also suggested evolutionary concepts.</a:t>
            </a:r>
          </a:p>
          <a:p>
            <a:pPr algn="just"/>
            <a:r>
              <a:rPr lang="en-US" dirty="0"/>
              <a:t>However, none of these early theorists suggested a unified</a:t>
            </a:r>
          </a:p>
          <a:p>
            <a:pPr algn="just"/>
            <a:r>
              <a:rPr lang="en-US" dirty="0"/>
              <a:t>theory that </a:t>
            </a:r>
            <a:r>
              <a:rPr lang="en-US" i="1" dirty="0"/>
              <a:t>explained </a:t>
            </a:r>
            <a:r>
              <a:rPr lang="en-US" dirty="0"/>
              <a:t>evolution. They proposed no reasonable</a:t>
            </a:r>
          </a:p>
          <a:p>
            <a:pPr algn="just"/>
            <a:r>
              <a:rPr lang="en-US" dirty="0"/>
              <a:t>mechanism for evolution and, consequently, most</a:t>
            </a:r>
          </a:p>
          <a:p>
            <a:pPr algn="just"/>
            <a:r>
              <a:rPr lang="en-US" dirty="0"/>
              <a:t>people could not accept these </a:t>
            </a:r>
            <a:r>
              <a:rPr lang="en-US" dirty="0" smtClean="0"/>
              <a:t>ideas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F947-9559-41E3-96B0-5AE77443D771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86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Lamarck’s theory of  inheritance of Acquired Characteristics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53340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A more comprehensive early theory that </a:t>
            </a:r>
            <a:r>
              <a:rPr lang="en-US" dirty="0" smtClean="0"/>
              <a:t>attempted to </a:t>
            </a:r>
            <a:r>
              <a:rPr lang="en-US" dirty="0"/>
              <a:t>explain evolution was posited by a French chemist </a:t>
            </a:r>
            <a:r>
              <a:rPr lang="en-US" dirty="0" smtClean="0"/>
              <a:t>and </a:t>
            </a:r>
            <a:r>
              <a:rPr lang="fr-FR" dirty="0" err="1" smtClean="0"/>
              <a:t>biologist</a:t>
            </a:r>
            <a:r>
              <a:rPr lang="fr-FR" dirty="0"/>
              <a:t>, Jean-Baptiste Pierre Antoine de Monet, </a:t>
            </a:r>
            <a:r>
              <a:rPr lang="fr-FR" dirty="0" smtClean="0"/>
              <a:t>Chevalier </a:t>
            </a:r>
            <a:r>
              <a:rPr lang="en-US" dirty="0" smtClean="0"/>
              <a:t>de </a:t>
            </a:r>
            <a:r>
              <a:rPr lang="en-US" b="1" dirty="0"/>
              <a:t>Lamarck</a:t>
            </a:r>
            <a:r>
              <a:rPr lang="en-US" dirty="0"/>
              <a:t> (1744–1829). </a:t>
            </a:r>
            <a:endParaRPr lang="en-US" dirty="0" smtClean="0"/>
          </a:p>
          <a:p>
            <a:pPr algn="just"/>
            <a:r>
              <a:rPr lang="en-US" dirty="0" smtClean="0"/>
              <a:t>Lamarck </a:t>
            </a:r>
            <a:r>
              <a:rPr lang="en-US" dirty="0"/>
              <a:t>proposed that </a:t>
            </a:r>
            <a:r>
              <a:rPr lang="en-US" dirty="0" smtClean="0"/>
              <a:t>species could </a:t>
            </a:r>
            <a:r>
              <a:rPr lang="en-US" dirty="0"/>
              <a:t>change as a result of dynamic interactions </a:t>
            </a:r>
            <a:r>
              <a:rPr lang="en-US" dirty="0" smtClean="0"/>
              <a:t>with their </a:t>
            </a:r>
            <a:r>
              <a:rPr lang="en-US" dirty="0"/>
              <a:t>environment. </a:t>
            </a:r>
            <a:endParaRPr lang="en-US" dirty="0" smtClean="0"/>
          </a:p>
          <a:p>
            <a:pPr algn="just"/>
            <a:r>
              <a:rPr lang="en-US" dirty="0" smtClean="0"/>
              <a:t>As </a:t>
            </a:r>
            <a:r>
              <a:rPr lang="en-US" dirty="0"/>
              <a:t>a result of changing </a:t>
            </a:r>
            <a:r>
              <a:rPr lang="en-US" dirty="0" smtClean="0"/>
              <a:t>environmental conditions</a:t>
            </a:r>
            <a:r>
              <a:rPr lang="en-US" dirty="0"/>
              <a:t>, behavioral patterns of a species would alter, </a:t>
            </a:r>
            <a:r>
              <a:rPr lang="en-US" dirty="0" smtClean="0"/>
              <a:t>increasing or </a:t>
            </a:r>
            <a:r>
              <a:rPr lang="en-US" dirty="0"/>
              <a:t>decreasing the use of some physical structures.</a:t>
            </a:r>
          </a:p>
          <a:p>
            <a:pPr algn="just"/>
            <a:r>
              <a:rPr lang="en-US" dirty="0"/>
              <a:t>As a result of these changing physical needs, the </a:t>
            </a:r>
            <a:r>
              <a:rPr lang="en-US" i="1" dirty="0" err="1"/>
              <a:t>besoin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 smtClean="0"/>
              <a:t>the force </a:t>
            </a:r>
            <a:r>
              <a:rPr lang="en-US" dirty="0"/>
              <a:t>for change within organisms) would be directed </a:t>
            </a:r>
            <a:r>
              <a:rPr lang="en-US" dirty="0" smtClean="0"/>
              <a:t>to these </a:t>
            </a:r>
            <a:r>
              <a:rPr lang="en-US" dirty="0"/>
              <a:t>areas, modifying the appropriate structures and </a:t>
            </a:r>
            <a:r>
              <a:rPr lang="en-US" dirty="0" smtClean="0"/>
              <a:t>enabling  the </a:t>
            </a:r>
            <a:r>
              <a:rPr lang="en-US" dirty="0"/>
              <a:t>animals to adapt to their new </a:t>
            </a:r>
            <a:r>
              <a:rPr lang="en-US" dirty="0" smtClean="0"/>
              <a:t>environmental </a:t>
            </a:r>
            <a:r>
              <a:rPr lang="en-US" dirty="0"/>
              <a:t>circumstances. </a:t>
            </a:r>
            <a:endParaRPr lang="en-US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other words, if a particular </a:t>
            </a:r>
            <a:r>
              <a:rPr lang="en-US" dirty="0" smtClean="0"/>
              <a:t>animal needed </a:t>
            </a:r>
            <a:r>
              <a:rPr lang="en-US" dirty="0"/>
              <a:t>specialized organs to help in adaptation, </a:t>
            </a:r>
            <a:r>
              <a:rPr lang="en-US" dirty="0" smtClean="0"/>
              <a:t>these organs </a:t>
            </a:r>
            <a:r>
              <a:rPr lang="en-US" dirty="0"/>
              <a:t>would evolve accordingly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In turn, because </a:t>
            </a:r>
            <a:r>
              <a:rPr lang="en-US" dirty="0" smtClean="0"/>
              <a:t>the characteristics </a:t>
            </a:r>
            <a:r>
              <a:rPr lang="en-US" dirty="0"/>
              <a:t>made the animal better suited to its </a:t>
            </a:r>
            <a:r>
              <a:rPr lang="en-US" dirty="0" smtClean="0"/>
              <a:t>environment, these </a:t>
            </a:r>
            <a:r>
              <a:rPr lang="en-US" dirty="0"/>
              <a:t>new structures would be passed on to </a:t>
            </a:r>
            <a:r>
              <a:rPr lang="en-US" dirty="0" smtClean="0"/>
              <a:t>their offspring.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F510-5FBE-4743-B25E-978394FF7497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44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15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Because evolution takes place as a result of </a:t>
            </a:r>
            <a:r>
              <a:rPr lang="en-US" dirty="0" smtClean="0"/>
              <a:t>physical characteristics </a:t>
            </a:r>
            <a:r>
              <a:rPr lang="en-US" dirty="0"/>
              <a:t>acquired in the course of a creature’s lifetime,</a:t>
            </a:r>
          </a:p>
          <a:p>
            <a:pPr algn="just"/>
            <a:r>
              <a:rPr lang="en-US" dirty="0"/>
              <a:t>Lamarck’s theory is referred to as the </a:t>
            </a:r>
            <a:r>
              <a:rPr lang="en-US" b="1" i="1" dirty="0"/>
              <a:t>inheritance </a:t>
            </a:r>
            <a:r>
              <a:rPr lang="en-US" b="1" i="1" dirty="0" smtClean="0"/>
              <a:t>of acquired </a:t>
            </a:r>
            <a:r>
              <a:rPr lang="en-US" b="1" i="1" dirty="0"/>
              <a:t>characteristics </a:t>
            </a:r>
            <a:r>
              <a:rPr lang="en-US" b="1" dirty="0"/>
              <a:t>or </a:t>
            </a:r>
            <a:r>
              <a:rPr lang="en-US" b="1" i="1" dirty="0"/>
              <a:t>use-disuse theory</a:t>
            </a:r>
            <a:r>
              <a:rPr lang="en-US" b="1" dirty="0" smtClean="0"/>
              <a:t>.</a:t>
            </a:r>
          </a:p>
          <a:p>
            <a:pPr algn="just"/>
            <a:r>
              <a:rPr lang="en-US" dirty="0"/>
              <a:t>Today, </a:t>
            </a:r>
            <a:r>
              <a:rPr lang="en-US" dirty="0" smtClean="0"/>
              <a:t>however, this </a:t>
            </a:r>
            <a:r>
              <a:rPr lang="en-US" dirty="0"/>
              <a:t>theory is rejected for several reasons. First, </a:t>
            </a:r>
            <a:r>
              <a:rPr lang="en-US" dirty="0" smtClean="0"/>
              <a:t>Lamarck overestimated </a:t>
            </a:r>
            <a:r>
              <a:rPr lang="en-US" dirty="0"/>
              <a:t>the ability of a plant or an animal to </a:t>
            </a:r>
            <a:r>
              <a:rPr lang="en-US" dirty="0" smtClean="0"/>
              <a:t>adapt or </a:t>
            </a:r>
            <a:r>
              <a:rPr lang="en-US" dirty="0"/>
              <a:t>change to meet new environmental conditions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In </a:t>
            </a:r>
            <a:r>
              <a:rPr lang="en-US" dirty="0" smtClean="0"/>
              <a:t>addition, we </a:t>
            </a:r>
            <a:r>
              <a:rPr lang="en-US" dirty="0"/>
              <a:t>now know that physical traits acquired during </a:t>
            </a:r>
            <a:r>
              <a:rPr lang="en-US" dirty="0" smtClean="0"/>
              <a:t>an organism’s </a:t>
            </a:r>
            <a:r>
              <a:rPr lang="en-US" dirty="0"/>
              <a:t>lifetime cannot be inherited by the </a:t>
            </a:r>
            <a:r>
              <a:rPr lang="en-US" dirty="0" smtClean="0"/>
              <a:t>organism’s offspring.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In order for traits to be passed on, they must </a:t>
            </a:r>
            <a:r>
              <a:rPr lang="en-US" dirty="0" smtClean="0"/>
              <a:t>be encoded </a:t>
            </a:r>
            <a:r>
              <a:rPr lang="en-US" dirty="0"/>
              <a:t>in genetic information contained within the </a:t>
            </a:r>
            <a:r>
              <a:rPr lang="en-US" dirty="0" smtClean="0"/>
              <a:t>sex cells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47A7B-D8C7-4C25-B78E-7EBC1429D499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1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Darwin, Wallace, and Natural Selection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867400"/>
          </a:xfrm>
        </p:spPr>
        <p:txBody>
          <a:bodyPr>
            <a:noAutofit/>
          </a:bodyPr>
          <a:lstStyle/>
          <a:p>
            <a:r>
              <a:rPr lang="en-US" sz="2000" dirty="0"/>
              <a:t>Darwin and Wallace </a:t>
            </a:r>
            <a:r>
              <a:rPr lang="en-US" sz="2000" dirty="0" smtClean="0"/>
              <a:t>independently developed </a:t>
            </a:r>
            <a:r>
              <a:rPr lang="en-US" sz="2000" dirty="0"/>
              <a:t>an explanation of why this </a:t>
            </a:r>
            <a:r>
              <a:rPr lang="en-US" sz="2000" dirty="0" smtClean="0"/>
              <a:t>variation occurs </a:t>
            </a:r>
            <a:r>
              <a:rPr lang="en-US" sz="2000" dirty="0"/>
              <a:t>and the basic mechanism of </a:t>
            </a:r>
            <a:r>
              <a:rPr lang="en-US" sz="2000" dirty="0" smtClean="0"/>
              <a:t>evolution.</a:t>
            </a:r>
          </a:p>
          <a:p>
            <a:r>
              <a:rPr lang="en-US" sz="2000" dirty="0" smtClean="0"/>
              <a:t>This mechanism </a:t>
            </a:r>
            <a:r>
              <a:rPr lang="en-US" sz="2000" dirty="0"/>
              <a:t>is known as </a:t>
            </a:r>
            <a:r>
              <a:rPr lang="en-US" sz="2000" b="1" dirty="0"/>
              <a:t>natural selection</a:t>
            </a:r>
            <a:r>
              <a:rPr lang="en-US" sz="2000" dirty="0"/>
              <a:t>, which can </a:t>
            </a:r>
            <a:r>
              <a:rPr lang="en-US" sz="2000" dirty="0" smtClean="0"/>
              <a:t>be defined </a:t>
            </a:r>
            <a:r>
              <a:rPr lang="en-US" sz="2000" dirty="0"/>
              <a:t>as genetic change in a population resulting </a:t>
            </a:r>
            <a:r>
              <a:rPr lang="en-US" sz="2000" dirty="0" smtClean="0"/>
              <a:t>from differential </a:t>
            </a:r>
            <a:r>
              <a:rPr lang="en-US" sz="2000" dirty="0"/>
              <a:t>reproductive success. </a:t>
            </a:r>
            <a:endParaRPr lang="en-US" sz="2000" dirty="0" smtClean="0"/>
          </a:p>
          <a:p>
            <a:r>
              <a:rPr lang="en-US" sz="2000" dirty="0" smtClean="0"/>
              <a:t>This </a:t>
            </a:r>
            <a:r>
              <a:rPr lang="en-US" sz="2000" dirty="0"/>
              <a:t>is now </a:t>
            </a:r>
            <a:r>
              <a:rPr lang="en-US" sz="2000" dirty="0" smtClean="0"/>
              <a:t>recognized as </a:t>
            </a:r>
            <a:r>
              <a:rPr lang="en-US" sz="2000" dirty="0"/>
              <a:t>one of the four principal evolutionary processes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Beginning in 1831, Darwin traveled for five </a:t>
            </a:r>
            <a:r>
              <a:rPr lang="en-US" sz="2000" dirty="0" smtClean="0"/>
              <a:t>years aboard </a:t>
            </a:r>
            <a:r>
              <a:rPr lang="en-US" sz="2000" dirty="0"/>
              <a:t>the British ship HMS </a:t>
            </a:r>
            <a:r>
              <a:rPr lang="en-US" sz="2000" i="1" dirty="0"/>
              <a:t>Beagle </a:t>
            </a:r>
            <a:r>
              <a:rPr lang="en-US" sz="2000" dirty="0"/>
              <a:t>on a voyage around </a:t>
            </a:r>
            <a:r>
              <a:rPr lang="en-US" sz="2000" dirty="0" smtClean="0"/>
              <a:t>the world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smtClean="0"/>
              <a:t>During </a:t>
            </a:r>
            <a:r>
              <a:rPr lang="en-US" sz="2000" dirty="0"/>
              <a:t>this journey, he collected numerous </a:t>
            </a:r>
            <a:r>
              <a:rPr lang="en-US" sz="2000" dirty="0" smtClean="0"/>
              <a:t>plant and </a:t>
            </a:r>
            <a:r>
              <a:rPr lang="en-US" sz="2000" dirty="0"/>
              <a:t>animal species from many different </a:t>
            </a:r>
            <a:r>
              <a:rPr lang="en-US" sz="2000" dirty="0" smtClean="0"/>
              <a:t>environments Darwin </a:t>
            </a:r>
            <a:r>
              <a:rPr lang="en-US" sz="2000" dirty="0"/>
              <a:t>and Wallace arrived </a:t>
            </a:r>
            <a:r>
              <a:rPr lang="en-US" sz="2000" dirty="0" smtClean="0"/>
              <a:t>at the </a:t>
            </a:r>
            <a:r>
              <a:rPr lang="en-US" sz="2000" dirty="0"/>
              <a:t>theory of natural selection independently, but </a:t>
            </a:r>
            <a:r>
              <a:rPr lang="en-US" sz="2000" dirty="0" smtClean="0"/>
              <a:t>Darwin went </a:t>
            </a:r>
            <a:r>
              <a:rPr lang="en-US" sz="2000" dirty="0"/>
              <a:t>on to present a thorough and completely </a:t>
            </a:r>
            <a:r>
              <a:rPr lang="en-US" sz="2000" dirty="0" smtClean="0"/>
              <a:t>documented statement </a:t>
            </a:r>
            <a:r>
              <a:rPr lang="en-US" sz="2000" dirty="0"/>
              <a:t>of the theory in his book </a:t>
            </a:r>
            <a:r>
              <a:rPr lang="en-US" sz="2000" i="1" dirty="0"/>
              <a:t>On the Origin of </a:t>
            </a:r>
            <a:r>
              <a:rPr lang="en-US" sz="2000" i="1" dirty="0" smtClean="0"/>
              <a:t>Species</a:t>
            </a:r>
            <a:r>
              <a:rPr lang="en-US" sz="2000" dirty="0" smtClean="0"/>
              <a:t>, published </a:t>
            </a:r>
            <a:r>
              <a:rPr lang="en-US" sz="2000" dirty="0"/>
              <a:t>in 1859. </a:t>
            </a: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volume’s full title gives a fair idea </a:t>
            </a:r>
            <a:r>
              <a:rPr lang="en-US" sz="2000" dirty="0" smtClean="0"/>
              <a:t>of its </a:t>
            </a:r>
            <a:r>
              <a:rPr lang="en-US" sz="2000" dirty="0"/>
              <a:t>focus: </a:t>
            </a:r>
            <a:r>
              <a:rPr lang="en-US" sz="2000" i="1" dirty="0"/>
              <a:t>On the Origin of Species by Means of Natural </a:t>
            </a:r>
            <a:r>
              <a:rPr lang="en-US" sz="2000" i="1" dirty="0" smtClean="0"/>
              <a:t>Selection, or </a:t>
            </a:r>
            <a:r>
              <a:rPr lang="en-US" sz="2000" i="1" dirty="0"/>
              <a:t>the Preservation of Favored Races in the Struggle for </a:t>
            </a:r>
            <a:r>
              <a:rPr lang="en-US" sz="2000" i="1" dirty="0" smtClean="0"/>
              <a:t>Life.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400F-017A-4EE4-A41A-564D2247E59B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8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7451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In their theory of natural selection, Darwin and </a:t>
            </a:r>
            <a:r>
              <a:rPr lang="en-US" dirty="0" err="1" smtClean="0"/>
              <a:t>Wallac</a:t>
            </a:r>
            <a:r>
              <a:rPr lang="en-US" dirty="0" smtClean="0"/>
              <a:t> emphasized </a:t>
            </a:r>
            <a:r>
              <a:rPr lang="en-US" dirty="0"/>
              <a:t>the enormous variation that exists in </a:t>
            </a:r>
            <a:r>
              <a:rPr lang="en-US" dirty="0" smtClean="0"/>
              <a:t>all plant </a:t>
            </a:r>
            <a:r>
              <a:rPr lang="en-US" dirty="0"/>
              <a:t>and animal species. </a:t>
            </a:r>
            <a:endParaRPr lang="en-US" dirty="0" smtClean="0"/>
          </a:p>
          <a:p>
            <a:pPr algn="just"/>
            <a:r>
              <a:rPr lang="en-US" dirty="0" smtClean="0"/>
              <a:t>They </a:t>
            </a:r>
            <a:r>
              <a:rPr lang="en-US" dirty="0"/>
              <a:t>combined these </a:t>
            </a:r>
            <a:r>
              <a:rPr lang="en-US" dirty="0" smtClean="0"/>
              <a:t>observations with </a:t>
            </a:r>
            <a:r>
              <a:rPr lang="en-US" dirty="0"/>
              <a:t>those of Thomas Malthus (1766–1834), a </a:t>
            </a:r>
            <a:r>
              <a:rPr lang="en-US" dirty="0" smtClean="0"/>
              <a:t>nineteenth- century </a:t>
            </a:r>
            <a:r>
              <a:rPr lang="en-US" dirty="0"/>
              <a:t>English clergyman and political </a:t>
            </a:r>
            <a:r>
              <a:rPr lang="en-US" dirty="0" smtClean="0"/>
              <a:t>economist whose </a:t>
            </a:r>
            <a:r>
              <a:rPr lang="en-US" dirty="0"/>
              <a:t>work focused on human populations. </a:t>
            </a:r>
            <a:endParaRPr lang="en-US" dirty="0" smtClean="0"/>
          </a:p>
          <a:p>
            <a:pPr algn="just"/>
            <a:r>
              <a:rPr lang="en-US" dirty="0" smtClean="0"/>
              <a:t>Malthus was concerned </a:t>
            </a:r>
            <a:r>
              <a:rPr lang="en-US" dirty="0"/>
              <a:t>with population growth and the </a:t>
            </a:r>
            <a:r>
              <a:rPr lang="en-US" dirty="0" smtClean="0"/>
              <a:t>constraints that </a:t>
            </a:r>
            <a:r>
              <a:rPr lang="en-US" dirty="0"/>
              <a:t>limited food supplies had on population size. </a:t>
            </a:r>
            <a:endParaRPr lang="en-US" dirty="0" smtClean="0"/>
          </a:p>
          <a:p>
            <a:pPr algn="just"/>
            <a:r>
              <a:rPr lang="en-US" dirty="0" smtClean="0"/>
              <a:t>Darwin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Wallace realized that similar pressures operate </a:t>
            </a:r>
            <a:r>
              <a:rPr lang="en-US" dirty="0" smtClean="0"/>
              <a:t>in nature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Living </a:t>
            </a:r>
            <a:r>
              <a:rPr lang="en-US" dirty="0"/>
              <a:t>creatures produce more offspring than </a:t>
            </a:r>
            <a:r>
              <a:rPr lang="en-US" dirty="0" smtClean="0"/>
              <a:t>can generally </a:t>
            </a:r>
            <a:r>
              <a:rPr lang="en-US" dirty="0"/>
              <a:t>be expected to survive and </a:t>
            </a:r>
            <a:r>
              <a:rPr lang="en-US" dirty="0" smtClean="0"/>
              <a:t>reproduce.</a:t>
            </a:r>
          </a:p>
          <a:p>
            <a:pPr algn="just"/>
            <a:r>
              <a:rPr lang="en-US" dirty="0" smtClean="0"/>
              <a:t>In recognizing </a:t>
            </a:r>
            <a:r>
              <a:rPr lang="en-US" dirty="0"/>
              <a:t>the validity of this fact, Darwin and </a:t>
            </a:r>
            <a:r>
              <a:rPr lang="en-US" dirty="0" smtClean="0"/>
              <a:t>Wallace realized </a:t>
            </a:r>
            <a:r>
              <a:rPr lang="en-US" dirty="0"/>
              <a:t>that there would be </a:t>
            </a:r>
            <a:r>
              <a:rPr lang="en-US" i="1" dirty="0"/>
              <a:t>selection </a:t>
            </a:r>
            <a:r>
              <a:rPr lang="en-US" dirty="0"/>
              <a:t>in which </a:t>
            </a:r>
            <a:r>
              <a:rPr lang="en-US" dirty="0" smtClean="0"/>
              <a:t>organisms Survived.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402D4-47E8-4335-B24F-7C24727BF177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01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Continued…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71500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/>
              <a:t>Variation within species and reproductive success are the basis of natural selection. </a:t>
            </a:r>
          </a:p>
          <a:p>
            <a:pPr algn="just"/>
            <a:r>
              <a:rPr lang="en-US" sz="2000" dirty="0" smtClean="0"/>
              <a:t>Darwin and Wallace reasoned that certain individuals in a species may be born with particular characteristics or traits that make them  better able to survive. </a:t>
            </a:r>
          </a:p>
          <a:p>
            <a:pPr algn="just"/>
            <a:r>
              <a:rPr lang="en-US" sz="2000" dirty="0" smtClean="0"/>
              <a:t>For example, certain plants within a species may naturally produce more seeds than others, or some frogs in a single population may have coloring that blends in with the environment better than others, making them less likely to be eaten by predators. </a:t>
            </a:r>
          </a:p>
          <a:p>
            <a:pPr algn="just"/>
            <a:r>
              <a:rPr lang="en-US" sz="2000" dirty="0" smtClean="0"/>
              <a:t>With these advantageous characteristics, certain members of a species are more likely to reproduce and, subsequently, pass on these traits to their offspring. </a:t>
            </a:r>
          </a:p>
          <a:p>
            <a:pPr algn="just"/>
            <a:r>
              <a:rPr lang="en-US" sz="2000" dirty="0" smtClean="0"/>
              <a:t>Darwin and Wallace called this process </a:t>
            </a:r>
            <a:r>
              <a:rPr lang="en-US" sz="2000" i="1" dirty="0" smtClean="0"/>
              <a:t>natural selection </a:t>
            </a:r>
            <a:r>
              <a:rPr lang="en-US" sz="2000" dirty="0" smtClean="0"/>
              <a:t>because nature, or the demands of the environment, actually determines which individuals (and, therefore, which traits) survive. </a:t>
            </a:r>
          </a:p>
          <a:p>
            <a:pPr algn="just"/>
            <a:r>
              <a:rPr lang="en-US" sz="2000" dirty="0" smtClean="0"/>
              <a:t>This process, repeated countless times over millions of years, is the means by which species change or evolve over time.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71AC8-8CEF-4774-8BB9-E9AAD2B02116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1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882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Theories of Evolution </vt:lpstr>
      <vt:lpstr>Evolution </vt:lpstr>
      <vt:lpstr>Lamarck’s theory of  inheritance of Acquired Characteristics  </vt:lpstr>
      <vt:lpstr>Continued…</vt:lpstr>
      <vt:lpstr>Darwin, Wallace, and Natural Selection </vt:lpstr>
      <vt:lpstr>Continued…</vt:lpstr>
      <vt:lpstr>Continued…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Theories of Evolution </dc:title>
  <dc:creator>computer world</dc:creator>
  <cp:lastModifiedBy>computer world</cp:lastModifiedBy>
  <cp:revision>11</cp:revision>
  <dcterms:created xsi:type="dcterms:W3CDTF">2006-08-16T00:00:00Z</dcterms:created>
  <dcterms:modified xsi:type="dcterms:W3CDTF">2020-05-12T06:34:48Z</dcterms:modified>
</cp:coreProperties>
</file>