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19"/>
  </p:notesMasterIdLst>
  <p:sldIdLst>
    <p:sldId id="257" r:id="rId2"/>
    <p:sldId id="308" r:id="rId3"/>
    <p:sldId id="259" r:id="rId4"/>
    <p:sldId id="290" r:id="rId5"/>
    <p:sldId id="297" r:id="rId6"/>
    <p:sldId id="296" r:id="rId7"/>
    <p:sldId id="269" r:id="rId8"/>
    <p:sldId id="270" r:id="rId9"/>
    <p:sldId id="309" r:id="rId10"/>
    <p:sldId id="279" r:id="rId11"/>
    <p:sldId id="286" r:id="rId12"/>
    <p:sldId id="264" r:id="rId13"/>
    <p:sldId id="295" r:id="rId14"/>
    <p:sldId id="299" r:id="rId15"/>
    <p:sldId id="265" r:id="rId16"/>
    <p:sldId id="307" r:id="rId17"/>
    <p:sldId id="287"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88277" autoAdjust="0"/>
  </p:normalViewPr>
  <p:slideViewPr>
    <p:cSldViewPr>
      <p:cViewPr varScale="1">
        <p:scale>
          <a:sx n="71" d="100"/>
          <a:sy n="71" d="100"/>
        </p:scale>
        <p:origin x="112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557B29F-CF2D-4E5F-9731-168D7C3E4A27}" type="slidenum">
              <a:rPr lang="en-US"/>
              <a:pPr/>
              <a:t>‹#›</a:t>
            </a:fld>
            <a:endParaRPr lang="en-US"/>
          </a:p>
        </p:txBody>
      </p:sp>
    </p:spTree>
    <p:extLst>
      <p:ext uri="{BB962C8B-B14F-4D97-AF65-F5344CB8AC3E}">
        <p14:creationId xmlns:p14="http://schemas.microsoft.com/office/powerpoint/2010/main" val="19889677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Labor_suppl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vestopedia.com/terms/c/capitalism.asp"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investopedia.com/terms/c/communism.asp" TargetMode="External"/><Relationship Id="rId5" Type="http://schemas.openxmlformats.org/officeDocument/2006/relationships/hyperlink" Target="http://www.investopedia.com/terms/s/second-world.asp" TargetMode="External"/><Relationship Id="rId4" Type="http://schemas.openxmlformats.org/officeDocument/2006/relationships/hyperlink" Target="http://www.investopedia.com/terms/f/first-world.a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Arial" charset="0"/>
                <a:ea typeface="+mn-ea"/>
                <a:cs typeface="+mn-cs"/>
              </a:rPr>
              <a:t>Telecommuting</a:t>
            </a:r>
            <a:r>
              <a:rPr lang="en-US" sz="1200" b="0" i="0" kern="1200" dirty="0" smtClean="0">
                <a:solidFill>
                  <a:schemeClr val="tx1"/>
                </a:solidFill>
                <a:effectLst/>
                <a:latin typeface="Arial" charset="0"/>
                <a:ea typeface="+mn-ea"/>
                <a:cs typeface="+mn-cs"/>
              </a:rPr>
              <a:t>, remote work, telework, or teleworking is a work arrangement in which employees do not commute to a central place of work. A person who telecommutes is known as a "</a:t>
            </a:r>
            <a:r>
              <a:rPr lang="en-US" sz="1200" b="1" i="0" kern="1200" dirty="0" smtClean="0">
                <a:solidFill>
                  <a:schemeClr val="tx1"/>
                </a:solidFill>
                <a:effectLst/>
                <a:latin typeface="Arial" charset="0"/>
                <a:ea typeface="+mn-ea"/>
                <a:cs typeface="+mn-cs"/>
              </a:rPr>
              <a:t>telecommuter</a:t>
            </a:r>
            <a:r>
              <a:rPr lang="en-US" sz="1200" b="0" i="0" kern="1200" dirty="0" smtClean="0">
                <a:solidFill>
                  <a:schemeClr val="tx1"/>
                </a:solidFill>
                <a:effectLst/>
                <a:latin typeface="Arial" charset="0"/>
                <a:ea typeface="+mn-ea"/>
                <a:cs typeface="+mn-cs"/>
              </a:rPr>
              <a:t>," "teleworker," and sometimes as a "home-sourced," or "work-at-home" employee.</a:t>
            </a:r>
            <a:endParaRPr lang="en-US" dirty="0"/>
          </a:p>
        </p:txBody>
      </p:sp>
      <p:sp>
        <p:nvSpPr>
          <p:cNvPr id="4" name="Slide Number Placeholder 3"/>
          <p:cNvSpPr>
            <a:spLocks noGrp="1"/>
          </p:cNvSpPr>
          <p:nvPr>
            <p:ph type="sldNum" sz="quarter" idx="10"/>
          </p:nvPr>
        </p:nvSpPr>
        <p:spPr/>
        <p:txBody>
          <a:bodyPr/>
          <a:lstStyle/>
          <a:p>
            <a:fld id="{E557B29F-CF2D-4E5F-9731-168D7C3E4A27}" type="slidenum">
              <a:rPr lang="en-US" smtClean="0"/>
              <a:pPr/>
              <a:t>7</a:t>
            </a:fld>
            <a:endParaRPr lang="en-US"/>
          </a:p>
        </p:txBody>
      </p:sp>
    </p:spTree>
    <p:extLst>
      <p:ext uri="{BB962C8B-B14F-4D97-AF65-F5344CB8AC3E}">
        <p14:creationId xmlns:p14="http://schemas.microsoft.com/office/powerpoint/2010/main" val="230927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The </a:t>
            </a:r>
            <a:r>
              <a:rPr lang="en-US" sz="1200" b="1" i="0" kern="1200" dirty="0" smtClean="0">
                <a:solidFill>
                  <a:schemeClr val="tx1"/>
                </a:solidFill>
                <a:effectLst/>
                <a:latin typeface="Arial" charset="0"/>
                <a:ea typeface="+mn-ea"/>
                <a:cs typeface="+mn-cs"/>
              </a:rPr>
              <a:t>Protean Career</a:t>
            </a:r>
            <a:r>
              <a:rPr lang="en-US" sz="1200" b="0" i="0" kern="1200" dirty="0" smtClean="0">
                <a:solidFill>
                  <a:schemeClr val="tx1"/>
                </a:solidFill>
                <a:effectLst/>
                <a:latin typeface="Arial" charset="0"/>
                <a:ea typeface="+mn-ea"/>
                <a:cs typeface="+mn-cs"/>
              </a:rPr>
              <a:t> is a concept that requires everyone to 1) monitor and assess the job market; 2) anticipate future developments, trends, and industry shifts, 3) gain the necessary skills, qualifications, relationships, and assets to meet the shifts, and 4) adapt quickly to thrive in an ever-changing workplace.</a:t>
            </a:r>
            <a:endParaRPr lang="en-US" dirty="0"/>
          </a:p>
        </p:txBody>
      </p:sp>
      <p:sp>
        <p:nvSpPr>
          <p:cNvPr id="4" name="Slide Number Placeholder 3"/>
          <p:cNvSpPr>
            <a:spLocks noGrp="1"/>
          </p:cNvSpPr>
          <p:nvPr>
            <p:ph type="sldNum" sz="quarter" idx="10"/>
          </p:nvPr>
        </p:nvSpPr>
        <p:spPr/>
        <p:txBody>
          <a:bodyPr/>
          <a:lstStyle/>
          <a:p>
            <a:fld id="{E557B29F-CF2D-4E5F-9731-168D7C3E4A27}" type="slidenum">
              <a:rPr lang="en-US" smtClean="0"/>
              <a:pPr/>
              <a:t>10</a:t>
            </a:fld>
            <a:endParaRPr lang="en-US"/>
          </a:p>
        </p:txBody>
      </p:sp>
    </p:spTree>
    <p:extLst>
      <p:ext uri="{BB962C8B-B14F-4D97-AF65-F5344CB8AC3E}">
        <p14:creationId xmlns:p14="http://schemas.microsoft.com/office/powerpoint/2010/main" val="167733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The </a:t>
            </a:r>
            <a:r>
              <a:rPr lang="en-US" sz="1200" b="1" i="0" kern="1200" dirty="0" smtClean="0">
                <a:solidFill>
                  <a:schemeClr val="tx1"/>
                </a:solidFill>
                <a:effectLst/>
                <a:latin typeface="Arial" charset="0"/>
                <a:ea typeface="+mn-ea"/>
                <a:cs typeface="+mn-cs"/>
              </a:rPr>
              <a:t>added worker effect</a:t>
            </a:r>
            <a:r>
              <a:rPr lang="en-US" sz="1200" b="0" i="0" kern="1200" dirty="0" smtClean="0">
                <a:solidFill>
                  <a:schemeClr val="tx1"/>
                </a:solidFill>
                <a:effectLst/>
                <a:latin typeface="Arial" charset="0"/>
                <a:ea typeface="+mn-ea"/>
                <a:cs typeface="+mn-cs"/>
              </a:rPr>
              <a:t> refers to an increase in the </a:t>
            </a:r>
            <a:r>
              <a:rPr lang="en-US" sz="1200" b="0" i="0" u="none" strike="noStrike" kern="1200" dirty="0" smtClean="0">
                <a:solidFill>
                  <a:schemeClr val="tx1"/>
                </a:solidFill>
                <a:effectLst/>
                <a:latin typeface="Arial" charset="0"/>
                <a:ea typeface="+mn-ea"/>
                <a:cs typeface="+mn-cs"/>
                <a:hlinkClick r:id="rId3" tooltip="Labor supply"/>
              </a:rPr>
              <a:t>labor supply</a:t>
            </a:r>
            <a:r>
              <a:rPr lang="en-US" sz="1200" b="0" i="0" kern="1200" dirty="0" smtClean="0">
                <a:solidFill>
                  <a:schemeClr val="tx1"/>
                </a:solidFill>
                <a:effectLst/>
                <a:latin typeface="Arial" charset="0"/>
                <a:ea typeface="+mn-ea"/>
                <a:cs typeface="+mn-cs"/>
              </a:rPr>
              <a:t> of married women when their husbands become unemployed. </a:t>
            </a:r>
            <a:endParaRPr lang="en-US" dirty="0"/>
          </a:p>
        </p:txBody>
      </p:sp>
      <p:sp>
        <p:nvSpPr>
          <p:cNvPr id="4" name="Slide Number Placeholder 3"/>
          <p:cNvSpPr>
            <a:spLocks noGrp="1"/>
          </p:cNvSpPr>
          <p:nvPr>
            <p:ph type="sldNum" sz="quarter" idx="10"/>
          </p:nvPr>
        </p:nvSpPr>
        <p:spPr/>
        <p:txBody>
          <a:bodyPr/>
          <a:lstStyle/>
          <a:p>
            <a:fld id="{E557B29F-CF2D-4E5F-9731-168D7C3E4A27}" type="slidenum">
              <a:rPr lang="en-US" smtClean="0"/>
              <a:pPr/>
              <a:t>13</a:t>
            </a:fld>
            <a:endParaRPr lang="en-US"/>
          </a:p>
        </p:txBody>
      </p:sp>
    </p:spTree>
    <p:extLst>
      <p:ext uri="{BB962C8B-B14F-4D97-AF65-F5344CB8AC3E}">
        <p14:creationId xmlns:p14="http://schemas.microsoft.com/office/powerpoint/2010/main" val="402136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sundar</a:t>
            </a:r>
            <a:r>
              <a:rPr lang="en-US" dirty="0" smtClean="0"/>
              <a:t> </a:t>
            </a:r>
            <a:r>
              <a:rPr lang="en-US" dirty="0" err="1" smtClean="0"/>
              <a:t>pichai</a:t>
            </a:r>
            <a:endParaRPr lang="en-US" dirty="0" smtClean="0"/>
          </a:p>
          <a:p>
            <a:r>
              <a:rPr lang="en-US" dirty="0" err="1" smtClean="0"/>
              <a:t>satya</a:t>
            </a:r>
            <a:r>
              <a:rPr lang="en-US" dirty="0" smtClean="0"/>
              <a:t> </a:t>
            </a:r>
            <a:r>
              <a:rPr lang="en-US" dirty="0" err="1" smtClean="0"/>
              <a:t>nadella</a:t>
            </a:r>
            <a:endParaRPr lang="en-US" dirty="0" smtClean="0"/>
          </a:p>
          <a:p>
            <a:r>
              <a:rPr lang="en-US" sz="1200" b="0" i="0" kern="1200" dirty="0" err="1" smtClean="0">
                <a:solidFill>
                  <a:schemeClr val="tx1"/>
                </a:solidFill>
                <a:effectLst/>
                <a:latin typeface="Arial" charset="0"/>
                <a:ea typeface="+mn-ea"/>
                <a:cs typeface="+mn-cs"/>
              </a:rPr>
              <a:t>Sadiq</a:t>
            </a:r>
            <a:r>
              <a:rPr lang="en-US" sz="1200" b="0" i="0" kern="1200" dirty="0" smtClean="0">
                <a:solidFill>
                  <a:schemeClr val="tx1"/>
                </a:solidFill>
                <a:effectLst/>
                <a:latin typeface="Arial" charset="0"/>
                <a:ea typeface="+mn-ea"/>
                <a:cs typeface="+mn-cs"/>
              </a:rPr>
              <a:t> Khan</a:t>
            </a:r>
          </a:p>
          <a:p>
            <a:r>
              <a:rPr lang="en-US" sz="1200" b="0" i="0" kern="1200" dirty="0" smtClean="0">
                <a:solidFill>
                  <a:schemeClr val="tx1"/>
                </a:solidFill>
                <a:effectLst/>
                <a:latin typeface="Arial" charset="0"/>
                <a:ea typeface="+mn-ea"/>
                <a:cs typeface="+mn-cs"/>
              </a:rPr>
              <a:t/>
            </a:r>
            <a:br>
              <a:rPr lang="en-US" sz="1200" b="0" i="0" kern="1200" dirty="0" smtClean="0">
                <a:solidFill>
                  <a:schemeClr val="tx1"/>
                </a:solidFill>
                <a:effectLst/>
                <a:latin typeface="Arial" charset="0"/>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E557B29F-CF2D-4E5F-9731-168D7C3E4A27}" type="slidenum">
              <a:rPr lang="en-US" smtClean="0"/>
              <a:pPr/>
              <a:t>16</a:t>
            </a:fld>
            <a:endParaRPr lang="en-US"/>
          </a:p>
        </p:txBody>
      </p:sp>
    </p:spTree>
    <p:extLst>
      <p:ext uri="{BB962C8B-B14F-4D97-AF65-F5344CB8AC3E}">
        <p14:creationId xmlns:p14="http://schemas.microsoft.com/office/powerpoint/2010/main" val="328731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Third world is a phrase commonly used to describe a developing nation, but actually started as term used to describe a country's allegiance. A Third World country is a country whose views are not aligned with NATO and </a:t>
            </a:r>
            <a:r>
              <a:rPr lang="en-US" sz="1200" b="0" i="0" u="none" strike="noStrike" kern="1200" dirty="0" smtClean="0">
                <a:solidFill>
                  <a:schemeClr val="tx1"/>
                </a:solidFill>
                <a:effectLst/>
                <a:latin typeface="Arial" charset="0"/>
                <a:ea typeface="+mn-ea"/>
                <a:cs typeface="+mn-cs"/>
                <a:hlinkClick r:id="rId3"/>
              </a:rPr>
              <a:t>capitalism</a:t>
            </a:r>
            <a:r>
              <a:rPr lang="en-US" sz="1200" b="0" i="0" kern="1200" dirty="0" smtClean="0">
                <a:solidFill>
                  <a:schemeClr val="tx1"/>
                </a:solidFill>
                <a:effectLst/>
                <a:latin typeface="Arial" charset="0"/>
                <a:ea typeface="+mn-ea"/>
                <a:cs typeface="+mn-cs"/>
              </a:rPr>
              <a:t> or the Soviet Union and communism. The use of the term Third World started during the Cold War and was used to identify which of three categories the countries of the world aligned with. The </a:t>
            </a:r>
            <a:r>
              <a:rPr lang="en-US" sz="1200" b="0" i="0" u="none" strike="noStrike" kern="1200" dirty="0" smtClean="0">
                <a:solidFill>
                  <a:schemeClr val="tx1"/>
                </a:solidFill>
                <a:effectLst/>
                <a:latin typeface="Arial" charset="0"/>
                <a:ea typeface="+mn-ea"/>
                <a:cs typeface="+mn-cs"/>
                <a:hlinkClick r:id="rId4"/>
              </a:rPr>
              <a:t>First World</a:t>
            </a:r>
            <a:r>
              <a:rPr lang="en-US" sz="1200" b="0" i="0" kern="1200" dirty="0" smtClean="0">
                <a:solidFill>
                  <a:schemeClr val="tx1"/>
                </a:solidFill>
                <a:effectLst/>
                <a:latin typeface="Arial" charset="0"/>
                <a:ea typeface="+mn-ea"/>
                <a:cs typeface="+mn-cs"/>
              </a:rPr>
              <a:t> meant that you aligned withe NATO and capitalism, and the </a:t>
            </a:r>
            <a:r>
              <a:rPr lang="en-US" sz="1200" b="0" i="0" u="none" strike="noStrike" kern="1200" dirty="0" smtClean="0">
                <a:solidFill>
                  <a:schemeClr val="tx1"/>
                </a:solidFill>
                <a:effectLst/>
                <a:latin typeface="Arial" charset="0"/>
                <a:ea typeface="+mn-ea"/>
                <a:cs typeface="+mn-cs"/>
                <a:hlinkClick r:id="rId5"/>
              </a:rPr>
              <a:t>Second World</a:t>
            </a:r>
            <a:r>
              <a:rPr lang="en-US" sz="1200" b="0" i="0" kern="1200" dirty="0" smtClean="0">
                <a:solidFill>
                  <a:schemeClr val="tx1"/>
                </a:solidFill>
                <a:effectLst/>
                <a:latin typeface="Arial" charset="0"/>
                <a:ea typeface="+mn-ea"/>
                <a:cs typeface="+mn-cs"/>
              </a:rPr>
              <a:t> meant you supported </a:t>
            </a:r>
            <a:r>
              <a:rPr lang="en-US" sz="1200" b="0" i="0" u="none" strike="noStrike" kern="1200" dirty="0" smtClean="0">
                <a:solidFill>
                  <a:schemeClr val="tx1"/>
                </a:solidFill>
                <a:effectLst/>
                <a:latin typeface="Arial" charset="0"/>
                <a:ea typeface="+mn-ea"/>
                <a:cs typeface="+mn-cs"/>
                <a:hlinkClick r:id="rId6"/>
              </a:rPr>
              <a:t>Communism</a:t>
            </a:r>
            <a:r>
              <a:rPr lang="en-US" sz="1200" b="0" i="0" kern="1200" dirty="0" smtClean="0">
                <a:solidFill>
                  <a:schemeClr val="tx1"/>
                </a:solidFill>
                <a:effectLst/>
                <a:latin typeface="Arial" charset="0"/>
                <a:ea typeface="+mn-ea"/>
                <a:cs typeface="+mn-cs"/>
              </a:rPr>
              <a:t> and the Soviet Union.</a:t>
            </a:r>
            <a:br>
              <a:rPr lang="en-US" sz="1200" b="0" i="0" kern="1200" dirty="0" smtClean="0">
                <a:solidFill>
                  <a:schemeClr val="tx1"/>
                </a:solidFill>
                <a:effectLst/>
                <a:latin typeface="Arial" charset="0"/>
                <a:ea typeface="+mn-ea"/>
                <a:cs typeface="+mn-cs"/>
              </a:rPr>
            </a:br>
            <a:endParaRPr lang="en-US" dirty="0"/>
          </a:p>
        </p:txBody>
      </p:sp>
      <p:sp>
        <p:nvSpPr>
          <p:cNvPr id="4" name="Slide Number Placeholder 3"/>
          <p:cNvSpPr>
            <a:spLocks noGrp="1"/>
          </p:cNvSpPr>
          <p:nvPr>
            <p:ph type="sldNum" sz="quarter" idx="10"/>
          </p:nvPr>
        </p:nvSpPr>
        <p:spPr/>
        <p:txBody>
          <a:bodyPr/>
          <a:lstStyle/>
          <a:p>
            <a:fld id="{E557B29F-CF2D-4E5F-9731-168D7C3E4A27}" type="slidenum">
              <a:rPr lang="en-US" smtClean="0"/>
              <a:pPr/>
              <a:t>17</a:t>
            </a:fld>
            <a:endParaRPr lang="en-US"/>
          </a:p>
        </p:txBody>
      </p:sp>
    </p:spTree>
    <p:extLst>
      <p:ext uri="{BB962C8B-B14F-4D97-AF65-F5344CB8AC3E}">
        <p14:creationId xmlns:p14="http://schemas.microsoft.com/office/powerpoint/2010/main" val="343294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5CBA36-FF24-45E4-8F36-4B6DF6610E61}" type="slidenum">
              <a:rPr lang="en-US" smtClean="0"/>
              <a:pPr/>
              <a:t>‹#›</a:t>
            </a:fld>
            <a:endParaRPr lang="en-US"/>
          </a:p>
        </p:txBody>
      </p:sp>
    </p:spTree>
    <p:extLst>
      <p:ext uri="{BB962C8B-B14F-4D97-AF65-F5344CB8AC3E}">
        <p14:creationId xmlns:p14="http://schemas.microsoft.com/office/powerpoint/2010/main" val="156576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A632-E32A-4FA1-B5FB-3DD2C8841D92}" type="slidenum">
              <a:rPr lang="en-US" smtClean="0"/>
              <a:pPr/>
              <a:t>‹#›</a:t>
            </a:fld>
            <a:endParaRPr lang="en-US"/>
          </a:p>
        </p:txBody>
      </p:sp>
    </p:spTree>
    <p:extLst>
      <p:ext uri="{BB962C8B-B14F-4D97-AF65-F5344CB8AC3E}">
        <p14:creationId xmlns:p14="http://schemas.microsoft.com/office/powerpoint/2010/main" val="3146620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92EC5-A944-4344-B192-FF918605AE28}" type="slidenum">
              <a:rPr lang="en-US" smtClean="0"/>
              <a:pPr/>
              <a:t>‹#›</a:t>
            </a:fld>
            <a:endParaRPr lang="en-US"/>
          </a:p>
        </p:txBody>
      </p:sp>
    </p:spTree>
    <p:extLst>
      <p:ext uri="{BB962C8B-B14F-4D97-AF65-F5344CB8AC3E}">
        <p14:creationId xmlns:p14="http://schemas.microsoft.com/office/powerpoint/2010/main" val="122336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9ED2012-7064-48A6-B893-BF848B8FD22B}"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extLst>
      <p:ext uri="{BB962C8B-B14F-4D97-AF65-F5344CB8AC3E}">
        <p14:creationId xmlns:p14="http://schemas.microsoft.com/office/powerpoint/2010/main" val="145262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5604-17D6-4DD9-AEFF-0128990B3203}" type="slidenum">
              <a:rPr lang="en-US" smtClean="0"/>
              <a:pPr/>
              <a:t>‹#›</a:t>
            </a:fld>
            <a:endParaRPr lang="en-US"/>
          </a:p>
        </p:txBody>
      </p:sp>
    </p:spTree>
    <p:extLst>
      <p:ext uri="{BB962C8B-B14F-4D97-AF65-F5344CB8AC3E}">
        <p14:creationId xmlns:p14="http://schemas.microsoft.com/office/powerpoint/2010/main" val="65187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D35C5-0D4B-4C03-B42F-20A976269036}" type="slidenum">
              <a:rPr lang="en-US" smtClean="0"/>
              <a:pPr/>
              <a:t>‹#›</a:t>
            </a:fld>
            <a:endParaRPr lang="en-US"/>
          </a:p>
        </p:txBody>
      </p:sp>
    </p:spTree>
    <p:extLst>
      <p:ext uri="{BB962C8B-B14F-4D97-AF65-F5344CB8AC3E}">
        <p14:creationId xmlns:p14="http://schemas.microsoft.com/office/powerpoint/2010/main" val="387001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44A11-BCBF-4459-B8FB-FFEA6A7C78B8}" type="slidenum">
              <a:rPr lang="en-US" smtClean="0"/>
              <a:pPr/>
              <a:t>‹#›</a:t>
            </a:fld>
            <a:endParaRPr lang="en-US"/>
          </a:p>
        </p:txBody>
      </p:sp>
    </p:spTree>
    <p:extLst>
      <p:ext uri="{BB962C8B-B14F-4D97-AF65-F5344CB8AC3E}">
        <p14:creationId xmlns:p14="http://schemas.microsoft.com/office/powerpoint/2010/main" val="92879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37418-A2C2-4658-BB9B-0640367A493F}" type="slidenum">
              <a:rPr lang="en-US" smtClean="0"/>
              <a:pPr/>
              <a:t>‹#›</a:t>
            </a:fld>
            <a:endParaRPr lang="en-US"/>
          </a:p>
        </p:txBody>
      </p:sp>
    </p:spTree>
    <p:extLst>
      <p:ext uri="{BB962C8B-B14F-4D97-AF65-F5344CB8AC3E}">
        <p14:creationId xmlns:p14="http://schemas.microsoft.com/office/powerpoint/2010/main" val="33003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E31DD6-A92E-4FA2-8E62-CDA1D204EAE5}" type="slidenum">
              <a:rPr lang="en-US" smtClean="0"/>
              <a:pPr/>
              <a:t>‹#›</a:t>
            </a:fld>
            <a:endParaRPr lang="en-US"/>
          </a:p>
        </p:txBody>
      </p:sp>
    </p:spTree>
    <p:extLst>
      <p:ext uri="{BB962C8B-B14F-4D97-AF65-F5344CB8AC3E}">
        <p14:creationId xmlns:p14="http://schemas.microsoft.com/office/powerpoint/2010/main" val="180319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014B7-92D6-4ED6-902D-E54343BB6432}" type="slidenum">
              <a:rPr lang="en-US" smtClean="0"/>
              <a:pPr/>
              <a:t>‹#›</a:t>
            </a:fld>
            <a:endParaRPr lang="en-US"/>
          </a:p>
        </p:txBody>
      </p:sp>
    </p:spTree>
    <p:extLst>
      <p:ext uri="{BB962C8B-B14F-4D97-AF65-F5344CB8AC3E}">
        <p14:creationId xmlns:p14="http://schemas.microsoft.com/office/powerpoint/2010/main" val="293568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275AC-C334-48BC-B5D8-5234F0B0F9BF}" type="slidenum">
              <a:rPr lang="en-US" smtClean="0"/>
              <a:pPr/>
              <a:t>‹#›</a:t>
            </a:fld>
            <a:endParaRPr lang="en-US"/>
          </a:p>
        </p:txBody>
      </p:sp>
    </p:spTree>
    <p:extLst>
      <p:ext uri="{BB962C8B-B14F-4D97-AF65-F5344CB8AC3E}">
        <p14:creationId xmlns:p14="http://schemas.microsoft.com/office/powerpoint/2010/main" val="165591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681F5-2267-4ECD-B5CE-10472B1F6B33}" type="slidenum">
              <a:rPr lang="en-US" smtClean="0"/>
              <a:pPr/>
              <a:t>‹#›</a:t>
            </a:fld>
            <a:endParaRPr lang="en-US"/>
          </a:p>
        </p:txBody>
      </p:sp>
    </p:spTree>
    <p:extLst>
      <p:ext uri="{BB962C8B-B14F-4D97-AF65-F5344CB8AC3E}">
        <p14:creationId xmlns:p14="http://schemas.microsoft.com/office/powerpoint/2010/main" val="140795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F5F00C-11A1-44EF-81DA-78373CB1CA06}" type="slidenum">
              <a:rPr lang="en-US" smtClean="0"/>
              <a:pPr/>
              <a:t>‹#›</a:t>
            </a:fld>
            <a:endParaRPr lang="en-US"/>
          </a:p>
        </p:txBody>
      </p:sp>
    </p:spTree>
    <p:extLst>
      <p:ext uri="{BB962C8B-B14F-4D97-AF65-F5344CB8AC3E}">
        <p14:creationId xmlns:p14="http://schemas.microsoft.com/office/powerpoint/2010/main" val="231917065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0" y="2057400"/>
            <a:ext cx="7848600" cy="2057400"/>
          </a:xfrm>
        </p:spPr>
        <p:txBody>
          <a:bodyPr/>
          <a:lstStyle/>
          <a:p>
            <a:pPr algn="ctr"/>
            <a:r>
              <a:rPr lang="en-US" sz="4400" b="1" dirty="0" smtClean="0">
                <a:solidFill>
                  <a:srgbClr val="002060"/>
                </a:solidFill>
                <a:latin typeface="Times New Roman" pitchFamily="18" charset="0"/>
              </a:rPr>
              <a:t>Trends affecting Organizations</a:t>
            </a:r>
            <a:endParaRPr lang="en-US" sz="4400" b="1" dirty="0">
              <a:solidFill>
                <a:srgbClr val="002060"/>
              </a:solidFill>
              <a:latin typeface="Times New Roman" pitchFamily="18" charset="0"/>
            </a:endParaRPr>
          </a:p>
        </p:txBody>
      </p:sp>
      <p:sp>
        <p:nvSpPr>
          <p:cNvPr id="5" name="Text Box 4"/>
          <p:cNvSpPr txBox="1">
            <a:spLocks noChangeArrowheads="1"/>
          </p:cNvSpPr>
          <p:nvPr/>
        </p:nvSpPr>
        <p:spPr bwMode="auto">
          <a:xfrm>
            <a:off x="341086" y="4419600"/>
            <a:ext cx="830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smtClean="0">
                <a:latin typeface="Times New Roman" pitchFamily="18" charset="0"/>
              </a:rPr>
              <a:t>Lecture 03</a:t>
            </a:r>
            <a:endParaRPr lang="en-US" sz="20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pPr algn="ctr"/>
            <a:r>
              <a:rPr lang="en-US" b="1" dirty="0" smtClean="0">
                <a:solidFill>
                  <a:srgbClr val="002060"/>
                </a:solidFill>
              </a:rPr>
              <a:t>Protean Career</a:t>
            </a:r>
            <a:endParaRPr lang="en-US" b="1" dirty="0">
              <a:solidFill>
                <a:srgbClr val="002060"/>
              </a:solidFill>
            </a:endParaRPr>
          </a:p>
        </p:txBody>
      </p:sp>
      <p:sp>
        <p:nvSpPr>
          <p:cNvPr id="3" name="Text Placeholder 2"/>
          <p:cNvSpPr>
            <a:spLocks noGrp="1"/>
          </p:cNvSpPr>
          <p:nvPr>
            <p:ph type="body" sz="half" idx="1"/>
          </p:nvPr>
        </p:nvSpPr>
        <p:spPr>
          <a:xfrm>
            <a:off x="380999" y="1295400"/>
            <a:ext cx="4128247" cy="5410200"/>
          </a:xfrm>
        </p:spPr>
        <p:txBody>
          <a:bodyPr/>
          <a:lstStyle/>
          <a:p>
            <a:r>
              <a:rPr lang="en-US" sz="2800" b="1" i="1" dirty="0">
                <a:solidFill>
                  <a:srgbClr val="002060"/>
                </a:solidFill>
              </a:rPr>
              <a:t>The career of the 21</a:t>
            </a:r>
            <a:r>
              <a:rPr lang="en-US" sz="2800" b="1" i="1" baseline="30000" dirty="0">
                <a:solidFill>
                  <a:srgbClr val="002060"/>
                </a:solidFill>
              </a:rPr>
              <a:t>st</a:t>
            </a:r>
            <a:r>
              <a:rPr lang="en-US" sz="2800" b="1" i="1" dirty="0">
                <a:solidFill>
                  <a:srgbClr val="002060"/>
                </a:solidFill>
              </a:rPr>
              <a:t> century </a:t>
            </a:r>
            <a:r>
              <a:rPr lang="en-US" sz="2800" b="1" i="1" dirty="0" smtClean="0">
                <a:solidFill>
                  <a:srgbClr val="002060"/>
                </a:solidFill>
              </a:rPr>
              <a:t>is protean</a:t>
            </a:r>
            <a:r>
              <a:rPr lang="en-US" sz="2800" b="1" i="1" dirty="0">
                <a:solidFill>
                  <a:srgbClr val="002060"/>
                </a:solidFill>
              </a:rPr>
              <a:t>, a career that is driven by the person, not the organization, and that will be reinvented by the person from time to time, as the person and the environment change.</a:t>
            </a:r>
          </a:p>
          <a:p>
            <a:pPr marL="0" indent="0">
              <a:buNone/>
            </a:pPr>
            <a:endParaRPr lang="en-US" b="1" i="1" dirty="0">
              <a:solidFill>
                <a:schemeClr val="bg2"/>
              </a:solidFill>
            </a:endParaRPr>
          </a:p>
        </p:txBody>
      </p:sp>
      <p:sp>
        <p:nvSpPr>
          <p:cNvPr id="4" name="Content Placeholder 3"/>
          <p:cNvSpPr>
            <a:spLocks noGrp="1"/>
          </p:cNvSpPr>
          <p:nvPr>
            <p:ph sz="half" idx="2"/>
          </p:nvPr>
        </p:nvSpPr>
        <p:spPr>
          <a:xfrm>
            <a:off x="4572000" y="1371600"/>
            <a:ext cx="4191000" cy="5257800"/>
          </a:xfrm>
        </p:spPr>
        <p:txBody>
          <a:bodyPr/>
          <a:lstStyle/>
          <a:p>
            <a:r>
              <a:rPr lang="en-US" sz="2800" dirty="0"/>
              <a:t>The protean career is a process which the person, not the organization, is managing. It consists of all of the person's varied experiences in education, training, work in several organizations, changes in occupational field, etc. </a:t>
            </a:r>
          </a:p>
        </p:txBody>
      </p:sp>
    </p:spTree>
    <p:extLst>
      <p:ext uri="{BB962C8B-B14F-4D97-AF65-F5344CB8AC3E}">
        <p14:creationId xmlns:p14="http://schemas.microsoft.com/office/powerpoint/2010/main" val="2499901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9391">
            <a:off x="0" y="1590675"/>
            <a:ext cx="916305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b="1" dirty="0" smtClean="0">
                <a:solidFill>
                  <a:srgbClr val="002060"/>
                </a:solidFill>
              </a:rPr>
              <a:t>Implications </a:t>
            </a:r>
            <a:endParaRPr lang="en-US" b="1" dirty="0">
              <a:solidFill>
                <a:srgbClr val="002060"/>
              </a:solidFill>
            </a:endParaRPr>
          </a:p>
        </p:txBody>
      </p:sp>
    </p:spTree>
    <p:extLst>
      <p:ext uri="{BB962C8B-B14F-4D97-AF65-F5344CB8AC3E}">
        <p14:creationId xmlns:p14="http://schemas.microsoft.com/office/powerpoint/2010/main" val="178664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762000"/>
          </a:xfrm>
          <a:ln/>
        </p:spPr>
        <p:txBody>
          <a:bodyPr/>
          <a:lstStyle/>
          <a:p>
            <a:pPr algn="ctr"/>
            <a:r>
              <a:rPr lang="en-US" sz="3200" b="1" dirty="0">
                <a:solidFill>
                  <a:srgbClr val="002060"/>
                </a:solidFill>
              </a:rPr>
              <a:t>New Employee/Workplace Dynamics</a:t>
            </a:r>
          </a:p>
        </p:txBody>
      </p:sp>
      <p:sp>
        <p:nvSpPr>
          <p:cNvPr id="34819" name="Rectangle 3"/>
          <p:cNvSpPr>
            <a:spLocks noGrp="1" noChangeArrowheads="1"/>
          </p:cNvSpPr>
          <p:nvPr>
            <p:ph idx="1"/>
          </p:nvPr>
        </p:nvSpPr>
        <p:spPr>
          <a:xfrm>
            <a:off x="0" y="914400"/>
            <a:ext cx="9144000" cy="5943600"/>
          </a:xfrm>
          <a:ln/>
        </p:spPr>
        <p:txBody>
          <a:bodyPr/>
          <a:lstStyle/>
          <a:p>
            <a:r>
              <a:rPr lang="en-US" sz="2800" b="1" dirty="0" smtClean="0">
                <a:solidFill>
                  <a:srgbClr val="002060"/>
                </a:solidFill>
              </a:rPr>
              <a:t>Less </a:t>
            </a:r>
            <a:r>
              <a:rPr lang="en-US" sz="2800" b="1" dirty="0">
                <a:solidFill>
                  <a:srgbClr val="002060"/>
                </a:solidFill>
              </a:rPr>
              <a:t>Employee Loyalty, More Loyal to Self</a:t>
            </a:r>
          </a:p>
          <a:p>
            <a:pPr lvl="1"/>
            <a:r>
              <a:rPr lang="en-US" sz="2800" dirty="0"/>
              <a:t>Staying with employers for shorter periods; demanding more meaningful work and involvement in organizational decisions</a:t>
            </a:r>
          </a:p>
          <a:p>
            <a:r>
              <a:rPr lang="en-US" sz="2800" b="1" dirty="0">
                <a:solidFill>
                  <a:srgbClr val="002060"/>
                </a:solidFill>
              </a:rPr>
              <a:t>Increased Personal and Family Dynamic Effects</a:t>
            </a:r>
          </a:p>
          <a:p>
            <a:pPr lvl="1"/>
            <a:r>
              <a:rPr lang="en-US" sz="2800" dirty="0" smtClean="0"/>
              <a:t>Nuclear families, </a:t>
            </a:r>
            <a:r>
              <a:rPr lang="en-US" sz="2800" dirty="0"/>
              <a:t>dual-career couples, and </a:t>
            </a:r>
            <a:r>
              <a:rPr lang="en-US" sz="2800" dirty="0" smtClean="0"/>
              <a:t>commuter couples</a:t>
            </a:r>
            <a:endParaRPr lang="en-US" sz="2800" dirty="0"/>
          </a:p>
          <a:p>
            <a:r>
              <a:rPr lang="en-US" sz="2800" b="1" dirty="0">
                <a:solidFill>
                  <a:srgbClr val="002060"/>
                </a:solidFill>
              </a:rPr>
              <a:t>Increased Nontraditional Work Relationships</a:t>
            </a:r>
          </a:p>
          <a:p>
            <a:pPr lvl="1"/>
            <a:r>
              <a:rPr lang="en-US" sz="2800" dirty="0"/>
              <a:t>Part-time, consulting, and temporary employment </a:t>
            </a:r>
            <a:r>
              <a:rPr lang="en-US" sz="2800" dirty="0" smtClean="0"/>
              <a:t>fl</a:t>
            </a:r>
            <a:r>
              <a:rPr lang="en-US" sz="2400" dirty="0" smtClean="0"/>
              <a:t>exibility</a:t>
            </a:r>
            <a:endParaRPr lang="en-US" sz="2400" dirty="0"/>
          </a:p>
        </p:txBody>
      </p:sp>
    </p:spTree>
    <p:extLst>
      <p:ext uri="{BB962C8B-B14F-4D97-AF65-F5344CB8AC3E}">
        <p14:creationId xmlns:p14="http://schemas.microsoft.com/office/powerpoint/2010/main" val="3524544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610600" cy="5410200"/>
          </a:xfrm>
        </p:spPr>
        <p:txBody>
          <a:bodyPr>
            <a:normAutofit/>
          </a:bodyPr>
          <a:lstStyle/>
          <a:p>
            <a:r>
              <a:rPr lang="en-US" sz="2800" b="1" dirty="0">
                <a:solidFill>
                  <a:srgbClr val="002060"/>
                </a:solidFill>
              </a:rPr>
              <a:t>Dual-Career Couples </a:t>
            </a:r>
            <a:r>
              <a:rPr lang="en-US" sz="2800" dirty="0" smtClean="0"/>
              <a:t>- An </a:t>
            </a:r>
            <a:r>
              <a:rPr lang="en-US" sz="2800" dirty="0"/>
              <a:t>issue related to increased feminization of the workforce is the number of dual-career families. The number of couples having two wage earners has increased rapidly, having passed the two-thirds point more than a decade ago. In order to accommodate such families, many employers offer support services such as “sick child” care programs and day care. </a:t>
            </a:r>
            <a:endParaRPr lang="en-US" sz="2800" dirty="0" smtClean="0"/>
          </a:p>
          <a:p>
            <a:r>
              <a:rPr lang="en-US" sz="2800" b="1" dirty="0">
                <a:solidFill>
                  <a:srgbClr val="002060"/>
                </a:solidFill>
              </a:rPr>
              <a:t>Commuter couples</a:t>
            </a:r>
            <a:r>
              <a:rPr lang="en-US" sz="2800" dirty="0"/>
              <a:t> are a subset of dual-career couples who live apart in separate residences while both partners pursue </a:t>
            </a:r>
            <a:r>
              <a:rPr lang="en-US" sz="2800" dirty="0" smtClean="0"/>
              <a:t>careers.</a:t>
            </a:r>
          </a:p>
          <a:p>
            <a:endParaRPr lang="en-US" sz="2800" dirty="0">
              <a:solidFill>
                <a:schemeClr val="bg2"/>
              </a:solidFill>
            </a:endParaRPr>
          </a:p>
        </p:txBody>
      </p:sp>
    </p:spTree>
    <p:extLst>
      <p:ext uri="{BB962C8B-B14F-4D97-AF65-F5344CB8AC3E}">
        <p14:creationId xmlns:p14="http://schemas.microsoft.com/office/powerpoint/2010/main" val="12728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555" y="304800"/>
            <a:ext cx="3048594" cy="646331"/>
          </a:xfrm>
          <a:prstGeom prst="rect">
            <a:avLst/>
          </a:prstGeom>
        </p:spPr>
        <p:txBody>
          <a:bodyPr wrap="square">
            <a:spAutoFit/>
          </a:bodyPr>
          <a:lstStyle/>
          <a:p>
            <a:r>
              <a:rPr lang="en-US" sz="3600" b="1" dirty="0">
                <a:solidFill>
                  <a:srgbClr val="FF0000"/>
                </a:solidFill>
              </a:rPr>
              <a:t>Wheel of Life</a:t>
            </a:r>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335" r="11576"/>
          <a:stretch/>
        </p:blipFill>
        <p:spPr bwMode="auto">
          <a:xfrm>
            <a:off x="6586539" y="4983630"/>
            <a:ext cx="2557461" cy="188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http://www.recoveringworkaholics.com/images/wheel400x39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36639"/>
            <a:ext cx="4419600" cy="436435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https://s-media-cache-ak0.pinimg.com/236x/a5/04/7c/a5047cf8bc8ffda5bb77b7d946c23ca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560" y="838200"/>
            <a:ext cx="3919039" cy="413491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973517" y="306375"/>
            <a:ext cx="4416075" cy="646331"/>
          </a:xfrm>
          <a:prstGeom prst="rect">
            <a:avLst/>
          </a:prstGeom>
        </p:spPr>
        <p:txBody>
          <a:bodyPr wrap="square">
            <a:spAutoFit/>
          </a:bodyPr>
          <a:lstStyle/>
          <a:p>
            <a:r>
              <a:rPr lang="en-US" sz="3600" b="1" dirty="0" smtClean="0">
                <a:solidFill>
                  <a:srgbClr val="FF0000"/>
                </a:solidFill>
              </a:rPr>
              <a:t>Work-Life Balance</a:t>
            </a:r>
            <a:endParaRPr lang="en-US" sz="3600" b="1" dirty="0">
              <a:solidFill>
                <a:srgbClr val="FF0000"/>
              </a:solidFill>
            </a:endParaRPr>
          </a:p>
        </p:txBody>
      </p:sp>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873" y="5065658"/>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5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229600" cy="685800"/>
          </a:xfrm>
          <a:ln/>
        </p:spPr>
        <p:txBody>
          <a:bodyPr>
            <a:normAutofit/>
          </a:bodyPr>
          <a:lstStyle/>
          <a:p>
            <a:pPr algn="ctr"/>
            <a:r>
              <a:rPr lang="en-US" sz="4000" b="1" dirty="0">
                <a:solidFill>
                  <a:srgbClr val="002060"/>
                </a:solidFill>
              </a:rPr>
              <a:t>Managing Workplace </a:t>
            </a:r>
            <a:r>
              <a:rPr lang="en-US" sz="4000" b="1" dirty="0">
                <a:solidFill>
                  <a:srgbClr val="FF0000"/>
                </a:solidFill>
              </a:rPr>
              <a:t>Diversity</a:t>
            </a:r>
          </a:p>
        </p:txBody>
      </p:sp>
      <p:sp>
        <p:nvSpPr>
          <p:cNvPr id="35843" name="Rectangle 3"/>
          <p:cNvSpPr>
            <a:spLocks noGrp="1" noChangeArrowheads="1"/>
          </p:cNvSpPr>
          <p:nvPr>
            <p:ph idx="1"/>
          </p:nvPr>
        </p:nvSpPr>
        <p:spPr>
          <a:xfrm>
            <a:off x="304800" y="1295400"/>
            <a:ext cx="8153400" cy="6781800"/>
          </a:xfrm>
          <a:ln/>
        </p:spPr>
        <p:txBody>
          <a:bodyPr/>
          <a:lstStyle/>
          <a:p>
            <a:r>
              <a:rPr lang="en-US" sz="2800" b="1" dirty="0">
                <a:solidFill>
                  <a:srgbClr val="002060"/>
                </a:solidFill>
              </a:rPr>
              <a:t>Understanding and Appreciating Diversity</a:t>
            </a:r>
          </a:p>
          <a:p>
            <a:pPr lvl="1"/>
            <a:r>
              <a:rPr lang="en-US" sz="2400" dirty="0"/>
              <a:t>Is critical to effectively marketing to ethnic and minority groups</a:t>
            </a:r>
          </a:p>
          <a:p>
            <a:pPr lvl="1"/>
            <a:r>
              <a:rPr lang="en-US" sz="2400" dirty="0"/>
              <a:t>Is promoted by having a diverse workforce at all organization levels</a:t>
            </a:r>
          </a:p>
          <a:p>
            <a:pPr lvl="1"/>
            <a:r>
              <a:rPr lang="en-US" sz="2400" dirty="0"/>
              <a:t>Helps ensure that hiring and promotion decisions are unbiased by </a:t>
            </a:r>
            <a:r>
              <a:rPr lang="en-US" sz="2400" dirty="0">
                <a:solidFill>
                  <a:srgbClr val="002060"/>
                </a:solidFill>
              </a:rPr>
              <a:t>person </a:t>
            </a:r>
            <a:r>
              <a:rPr lang="en-US" sz="2400" dirty="0" smtClean="0">
                <a:solidFill>
                  <a:srgbClr val="002060"/>
                </a:solidFill>
              </a:rPr>
              <a:t>differences</a:t>
            </a:r>
          </a:p>
          <a:p>
            <a:pPr lvl="1"/>
            <a:endParaRPr lang="en-US" sz="2400" dirty="0">
              <a:solidFill>
                <a:srgbClr val="002060"/>
              </a:solidFill>
            </a:endParaRPr>
          </a:p>
          <a:p>
            <a:pPr marL="457200" lvl="1" indent="0">
              <a:buNone/>
            </a:pPr>
            <a:endParaRPr lang="en-US" sz="2400" dirty="0"/>
          </a:p>
        </p:txBody>
      </p:sp>
    </p:spTree>
    <p:extLst>
      <p:ext uri="{BB962C8B-B14F-4D97-AF65-F5344CB8AC3E}">
        <p14:creationId xmlns:p14="http://schemas.microsoft.com/office/powerpoint/2010/main" val="249541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dian google c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990600"/>
            <a:ext cx="309172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214168"/>
            <a:ext cx="2533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33754">
            <a:off x="813146" y="4146385"/>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108715">
            <a:off x="5849969" y="878366"/>
            <a:ext cx="18288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39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0.gstatic.com/images?q=tbn:ANd9GcTNSsNvgcYFHyGubiPOdLgsxfmgwX9NlXsNXtqfwZGmhzF6-d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47685"/>
            <a:ext cx="3124200" cy="31103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8229600" cy="1371600"/>
          </a:xfrm>
        </p:spPr>
        <p:txBody>
          <a:bodyPr/>
          <a:lstStyle/>
          <a:p>
            <a:r>
              <a:rPr lang="en-US" sz="4800" b="1" dirty="0">
                <a:solidFill>
                  <a:srgbClr val="002060"/>
                </a:solidFill>
              </a:rPr>
              <a:t>Globalization</a:t>
            </a:r>
          </a:p>
        </p:txBody>
      </p:sp>
      <p:sp>
        <p:nvSpPr>
          <p:cNvPr id="3" name="Content Placeholder 2"/>
          <p:cNvSpPr>
            <a:spLocks noGrp="1"/>
          </p:cNvSpPr>
          <p:nvPr>
            <p:ph idx="1"/>
          </p:nvPr>
        </p:nvSpPr>
        <p:spPr>
          <a:xfrm>
            <a:off x="0" y="990600"/>
            <a:ext cx="8763000" cy="5562600"/>
          </a:xfrm>
        </p:spPr>
        <p:txBody>
          <a:bodyPr>
            <a:normAutofit/>
          </a:bodyPr>
          <a:lstStyle/>
          <a:p>
            <a:pPr marL="0" indent="0">
              <a:buNone/>
            </a:pPr>
            <a:r>
              <a:rPr lang="en-US" sz="2800" dirty="0"/>
              <a:t>Globalization is a process of interaction and integration among the people, companies, and governments of different nations, a process driven by international trade and investment and aided by information technology</a:t>
            </a:r>
            <a:r>
              <a:rPr lang="en-US" sz="2800" dirty="0" smtClean="0"/>
              <a:t>.</a:t>
            </a:r>
          </a:p>
          <a:p>
            <a:pPr marL="0" indent="0">
              <a:buNone/>
            </a:pPr>
            <a:r>
              <a:rPr lang="en-US" sz="2400" b="1" dirty="0" smtClean="0">
                <a:solidFill>
                  <a:srgbClr val="002060"/>
                </a:solidFill>
              </a:rPr>
              <a:t>Challenges for Management</a:t>
            </a:r>
          </a:p>
          <a:p>
            <a:pPr>
              <a:buFont typeface="Wingdings" pitchFamily="2" charset="2"/>
              <a:buChar char="§"/>
            </a:pPr>
            <a:r>
              <a:rPr lang="en-US" sz="2400" dirty="0"/>
              <a:t>Managing diversity of </a:t>
            </a:r>
            <a:r>
              <a:rPr lang="en-US" sz="2400" dirty="0" smtClean="0"/>
              <a:t>workforce</a:t>
            </a:r>
          </a:p>
          <a:p>
            <a:pPr>
              <a:buFont typeface="Wingdings" pitchFamily="2" charset="2"/>
              <a:buChar char="§"/>
            </a:pPr>
            <a:r>
              <a:rPr lang="en-US" sz="2400" dirty="0" smtClean="0"/>
              <a:t>Managing </a:t>
            </a:r>
            <a:r>
              <a:rPr lang="en-US" sz="2400" dirty="0"/>
              <a:t>pressures for more labor rights in third </a:t>
            </a:r>
            <a:r>
              <a:rPr lang="en-US" sz="2400" b="1" i="1" dirty="0">
                <a:solidFill>
                  <a:srgbClr val="FF0000"/>
                </a:solidFill>
              </a:rPr>
              <a:t>world </a:t>
            </a:r>
            <a:r>
              <a:rPr lang="en-US" sz="2400" b="1" i="1" dirty="0" smtClean="0">
                <a:solidFill>
                  <a:srgbClr val="FF0000"/>
                </a:solidFill>
              </a:rPr>
              <a:t>countries</a:t>
            </a:r>
            <a:r>
              <a:rPr lang="en-US" sz="2400" dirty="0" smtClean="0"/>
              <a:t>.</a:t>
            </a:r>
          </a:p>
          <a:p>
            <a:pPr>
              <a:buFont typeface="Wingdings" pitchFamily="2" charset="2"/>
              <a:buChar char="§"/>
            </a:pPr>
            <a:r>
              <a:rPr lang="en-US" sz="2400" dirty="0" smtClean="0"/>
              <a:t>Downsizing </a:t>
            </a:r>
            <a:r>
              <a:rPr lang="en-US" sz="2400" dirty="0"/>
              <a:t>the </a:t>
            </a:r>
            <a:r>
              <a:rPr lang="en-US" sz="2400" dirty="0" smtClean="0"/>
              <a:t>workforce</a:t>
            </a:r>
          </a:p>
          <a:p>
            <a:pPr>
              <a:buFont typeface="Wingdings" pitchFamily="2" charset="2"/>
              <a:buChar char="§"/>
            </a:pPr>
            <a:r>
              <a:rPr lang="en-US" sz="2400" dirty="0" smtClean="0"/>
              <a:t>Coping </a:t>
            </a:r>
            <a:r>
              <a:rPr lang="en-US" sz="2400" dirty="0"/>
              <a:t>with flexible working </a:t>
            </a:r>
            <a:r>
              <a:rPr lang="en-US" sz="2400" dirty="0" smtClean="0"/>
              <a:t>hour</a:t>
            </a:r>
            <a:endParaRPr lang="en-US" sz="2400" dirty="0"/>
          </a:p>
          <a:p>
            <a:pPr>
              <a:buFont typeface="Wingdings" pitchFamily="2" charset="2"/>
              <a:buChar char="§"/>
            </a:pPr>
            <a:r>
              <a:rPr lang="en-US" sz="2400" dirty="0" smtClean="0"/>
              <a:t>Great emphasis on training </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2314574"/>
            <a:ext cx="1981200" cy="1448753"/>
          </a:xfrm>
          <a:prstGeom prst="rect">
            <a:avLst/>
          </a:prstGeom>
        </p:spPr>
      </p:pic>
    </p:spTree>
    <p:extLst>
      <p:ext uri="{BB962C8B-B14F-4D97-AF65-F5344CB8AC3E}">
        <p14:creationId xmlns:p14="http://schemas.microsoft.com/office/powerpoint/2010/main" val="188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6248400" cy="5867400"/>
          </a:xfrm>
        </p:spPr>
        <p:txBody>
          <a:bodyPr/>
          <a:lstStyle/>
          <a:p>
            <a:pPr>
              <a:buFont typeface="Wingdings" pitchFamily="2" charset="2"/>
              <a:buChar char="Ø"/>
            </a:pPr>
            <a:endParaRPr lang="en-US" b="1" dirty="0">
              <a:solidFill>
                <a:schemeClr val="bg2"/>
              </a:solidFill>
            </a:endParaRPr>
          </a:p>
          <a:p>
            <a:pPr>
              <a:buFont typeface="Wingdings" pitchFamily="2" charset="2"/>
              <a:buChar char="Ø"/>
            </a:pPr>
            <a:r>
              <a:rPr lang="en-US" b="1" dirty="0" smtClean="0">
                <a:solidFill>
                  <a:srgbClr val="002060"/>
                </a:solidFill>
              </a:rPr>
              <a:t>Learning Organizations- </a:t>
            </a:r>
            <a:r>
              <a:rPr lang="en-US" dirty="0"/>
              <a:t>A learning organization is the business term given to a company that facilitates the learning of its members and continuously transforms itself. </a:t>
            </a:r>
            <a:endParaRPr lang="en-US" dirty="0">
              <a:solidFill>
                <a:schemeClr val="bg2"/>
              </a:solidFill>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466" r="27853"/>
          <a:stretch/>
        </p:blipFill>
        <p:spPr bwMode="auto">
          <a:xfrm>
            <a:off x="6705600" y="4389120"/>
            <a:ext cx="2268185"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8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09600"/>
            <a:ext cx="8229600" cy="762000"/>
          </a:xfrm>
          <a:ln/>
        </p:spPr>
        <p:txBody>
          <a:bodyPr>
            <a:normAutofit/>
          </a:bodyPr>
          <a:lstStyle/>
          <a:p>
            <a:pPr algn="ctr"/>
            <a:r>
              <a:rPr lang="en-US" b="1" dirty="0">
                <a:solidFill>
                  <a:srgbClr val="002060"/>
                </a:solidFill>
              </a:rPr>
              <a:t>Major Factors Affecting </a:t>
            </a:r>
            <a:r>
              <a:rPr lang="en-US" b="1" dirty="0" smtClean="0">
                <a:solidFill>
                  <a:srgbClr val="002060"/>
                </a:solidFill>
              </a:rPr>
              <a:t>Organizations</a:t>
            </a:r>
            <a:endParaRPr lang="en-US" b="1" dirty="0">
              <a:solidFill>
                <a:srgbClr val="002060"/>
              </a:solidFill>
            </a:endParaRPr>
          </a:p>
        </p:txBody>
      </p:sp>
      <p:sp>
        <p:nvSpPr>
          <p:cNvPr id="11" name="Slide Number Placeholder 3"/>
          <p:cNvSpPr>
            <a:spLocks noGrp="1"/>
          </p:cNvSpPr>
          <p:nvPr>
            <p:ph type="sldNum" sz="quarter" idx="12"/>
          </p:nvPr>
        </p:nvSpPr>
        <p:spPr/>
        <p:txBody>
          <a:bodyPr/>
          <a:lstStyle/>
          <a:p>
            <a:r>
              <a:rPr lang="en-US"/>
              <a:t>2–</a:t>
            </a:r>
            <a:fld id="{A431CEDC-C951-4398-924C-4B8B94FD1852}" type="slidenum">
              <a:rPr lang="en-US"/>
              <a:pPr/>
              <a:t>3</a:t>
            </a:fld>
            <a:endParaRPr lang="en-US"/>
          </a:p>
        </p:txBody>
      </p:sp>
      <p:sp>
        <p:nvSpPr>
          <p:cNvPr id="27654" name="Oval 6"/>
          <p:cNvSpPr>
            <a:spLocks noChangeArrowheads="1"/>
          </p:cNvSpPr>
          <p:nvPr/>
        </p:nvSpPr>
        <p:spPr bwMode="blackWhite">
          <a:xfrm>
            <a:off x="3200400" y="2279870"/>
            <a:ext cx="2743200" cy="2562225"/>
          </a:xfrm>
          <a:prstGeom prst="ellipse">
            <a:avLst/>
          </a:prstGeom>
          <a:gradFill rotWithShape="0">
            <a:gsLst>
              <a:gs pos="0">
                <a:srgbClr val="777777"/>
              </a:gs>
              <a:gs pos="100000">
                <a:srgbClr val="777777">
                  <a:gamma/>
                  <a:shade val="46275"/>
                  <a:invGamma/>
                </a:srgb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dirty="0" smtClean="0">
                <a:solidFill>
                  <a:srgbClr val="FCFFE9"/>
                </a:solidFill>
                <a:effectLst>
                  <a:outerShdw blurRad="38100" dist="38100" dir="2700000" algn="tl">
                    <a:srgbClr val="000000"/>
                  </a:outerShdw>
                </a:effectLst>
              </a:rPr>
              <a:t>Organization</a:t>
            </a:r>
            <a:endParaRPr lang="en-US" sz="3200" dirty="0">
              <a:solidFill>
                <a:srgbClr val="FCFFE9"/>
              </a:solidFill>
              <a:effectLst>
                <a:outerShdw blurRad="38100" dist="38100" dir="2700000" algn="tl">
                  <a:srgbClr val="000000"/>
                </a:outerShdw>
              </a:effectLst>
            </a:endParaRPr>
          </a:p>
        </p:txBody>
      </p:sp>
      <p:sp>
        <p:nvSpPr>
          <p:cNvPr id="27655" name="AutoShape 7"/>
          <p:cNvSpPr>
            <a:spLocks noChangeArrowheads="1"/>
          </p:cNvSpPr>
          <p:nvPr/>
        </p:nvSpPr>
        <p:spPr bwMode="blackWhite">
          <a:xfrm rot="1800000">
            <a:off x="2514600" y="2971800"/>
            <a:ext cx="1219200" cy="304800"/>
          </a:xfrm>
          <a:prstGeom prst="rightArrow">
            <a:avLst>
              <a:gd name="adj1" fmla="val 58333"/>
              <a:gd name="adj2" fmla="val 91667"/>
            </a:avLst>
          </a:prstGeom>
          <a:gradFill rotWithShape="0">
            <a:gsLst>
              <a:gs pos="0">
                <a:schemeClr val="tx2"/>
              </a:gs>
              <a:gs pos="100000">
                <a:schemeClr val="tx2">
                  <a:gamma/>
                  <a:tint val="0"/>
                  <a:invGamma/>
                </a:schemeClr>
              </a:gs>
            </a:gsLst>
            <a:path path="rect">
              <a:fillToRect l="50000" t="50000" r="50000" b="50000"/>
            </a:path>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1" name="Oval 3"/>
          <p:cNvSpPr>
            <a:spLocks noChangeArrowheads="1"/>
          </p:cNvSpPr>
          <p:nvPr/>
        </p:nvSpPr>
        <p:spPr bwMode="blackWhite">
          <a:xfrm>
            <a:off x="685800" y="1981200"/>
            <a:ext cx="2286000" cy="1066800"/>
          </a:xfrm>
          <a:prstGeom prst="ellipse">
            <a:avLst/>
          </a:prstGeom>
          <a:gradFill rotWithShape="0">
            <a:gsLst>
              <a:gs pos="0">
                <a:srgbClr val="666699"/>
              </a:gs>
              <a:gs pos="100000">
                <a:srgbClr val="666699">
                  <a:gamma/>
                  <a:shade val="46275"/>
                  <a:invGamma/>
                </a:srgb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FCFFE9"/>
                </a:solidFill>
                <a:effectLst>
                  <a:outerShdw blurRad="38100" dist="38100" dir="2700000" algn="tl">
                    <a:srgbClr val="000000"/>
                  </a:outerShdw>
                </a:effectLst>
              </a:rPr>
              <a:t>Technological</a:t>
            </a:r>
            <a:br>
              <a:rPr lang="en-US" sz="2000">
                <a:solidFill>
                  <a:srgbClr val="FCFFE9"/>
                </a:solidFill>
                <a:effectLst>
                  <a:outerShdw blurRad="38100" dist="38100" dir="2700000" algn="tl">
                    <a:srgbClr val="000000"/>
                  </a:outerShdw>
                </a:effectLst>
              </a:rPr>
            </a:br>
            <a:r>
              <a:rPr lang="en-US" sz="2000">
                <a:solidFill>
                  <a:srgbClr val="FCFFE9"/>
                </a:solidFill>
                <a:effectLst>
                  <a:outerShdw blurRad="38100" dist="38100" dir="2700000" algn="tl">
                    <a:srgbClr val="000000"/>
                  </a:outerShdw>
                </a:effectLst>
              </a:rPr>
              <a:t>Advancement</a:t>
            </a:r>
          </a:p>
        </p:txBody>
      </p:sp>
      <p:sp>
        <p:nvSpPr>
          <p:cNvPr id="27657" name="AutoShape 9"/>
          <p:cNvSpPr>
            <a:spLocks noChangeArrowheads="1"/>
          </p:cNvSpPr>
          <p:nvPr/>
        </p:nvSpPr>
        <p:spPr bwMode="blackWhite">
          <a:xfrm rot="19800000" flipH="1">
            <a:off x="5410200" y="2971800"/>
            <a:ext cx="1219200" cy="304800"/>
          </a:xfrm>
          <a:prstGeom prst="rightArrow">
            <a:avLst>
              <a:gd name="adj1" fmla="val 58333"/>
              <a:gd name="adj2" fmla="val 91667"/>
            </a:avLst>
          </a:prstGeom>
          <a:gradFill rotWithShape="0">
            <a:gsLst>
              <a:gs pos="0">
                <a:schemeClr val="tx2"/>
              </a:gs>
              <a:gs pos="100000">
                <a:schemeClr val="tx2">
                  <a:gamma/>
                  <a:tint val="0"/>
                  <a:invGamma/>
                </a:schemeClr>
              </a:gs>
            </a:gsLst>
            <a:path path="rect">
              <a:fillToRect l="50000" t="50000" r="50000" b="50000"/>
            </a:path>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Oval 4"/>
          <p:cNvSpPr>
            <a:spLocks noChangeArrowheads="1"/>
          </p:cNvSpPr>
          <p:nvPr/>
        </p:nvSpPr>
        <p:spPr bwMode="blackWhite">
          <a:xfrm>
            <a:off x="6172200" y="1981200"/>
            <a:ext cx="2286000" cy="1066800"/>
          </a:xfrm>
          <a:prstGeom prst="ellipse">
            <a:avLst/>
          </a:prstGeom>
          <a:gradFill rotWithShape="0">
            <a:gsLst>
              <a:gs pos="0">
                <a:srgbClr val="CC3300"/>
              </a:gs>
              <a:gs pos="100000">
                <a:srgbClr val="CC3300">
                  <a:gamma/>
                  <a:shade val="46275"/>
                  <a:invGamma/>
                </a:srgb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a:solidFill>
                  <a:srgbClr val="FCFFE9"/>
                </a:solidFill>
                <a:effectLst>
                  <a:outerShdw blurRad="38100" dist="38100" dir="2700000" algn="tl">
                    <a:srgbClr val="000000"/>
                  </a:outerShdw>
                </a:effectLst>
              </a:rPr>
              <a:t>Demographics</a:t>
            </a:r>
            <a:br>
              <a:rPr lang="en-US" sz="2000">
                <a:solidFill>
                  <a:srgbClr val="FCFFE9"/>
                </a:solidFill>
                <a:effectLst>
                  <a:outerShdw blurRad="38100" dist="38100" dir="2700000" algn="tl">
                    <a:srgbClr val="000000"/>
                  </a:outerShdw>
                </a:effectLst>
              </a:rPr>
            </a:br>
            <a:r>
              <a:rPr lang="en-US" sz="2000">
                <a:solidFill>
                  <a:srgbClr val="FCFFE9"/>
                </a:solidFill>
                <a:effectLst>
                  <a:outerShdw blurRad="38100" dist="38100" dir="2700000" algn="tl">
                    <a:srgbClr val="000000"/>
                  </a:outerShdw>
                </a:effectLst>
              </a:rPr>
              <a:t>and Diversity</a:t>
            </a:r>
          </a:p>
        </p:txBody>
      </p:sp>
      <p:sp>
        <p:nvSpPr>
          <p:cNvPr id="27658" name="AutoShape 10"/>
          <p:cNvSpPr>
            <a:spLocks noChangeArrowheads="1"/>
          </p:cNvSpPr>
          <p:nvPr/>
        </p:nvSpPr>
        <p:spPr bwMode="blackWhite">
          <a:xfrm rot="13903875">
            <a:off x="5517123" y="4459195"/>
            <a:ext cx="1219200" cy="304800"/>
          </a:xfrm>
          <a:prstGeom prst="rightArrow">
            <a:avLst>
              <a:gd name="adj1" fmla="val 58333"/>
              <a:gd name="adj2" fmla="val 91667"/>
            </a:avLst>
          </a:prstGeom>
          <a:gradFill rotWithShape="0">
            <a:gsLst>
              <a:gs pos="0">
                <a:schemeClr val="tx2"/>
              </a:gs>
              <a:gs pos="100000">
                <a:schemeClr val="tx2">
                  <a:gamma/>
                  <a:tint val="0"/>
                  <a:invGamma/>
                </a:schemeClr>
              </a:gs>
            </a:gsLst>
            <a:path path="rect">
              <a:fillToRect l="50000" t="50000" r="50000" b="50000"/>
            </a:path>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3" name="Oval 5"/>
          <p:cNvSpPr>
            <a:spLocks noChangeArrowheads="1"/>
          </p:cNvSpPr>
          <p:nvPr/>
        </p:nvSpPr>
        <p:spPr bwMode="blackWhite">
          <a:xfrm>
            <a:off x="685800" y="4651190"/>
            <a:ext cx="2286000" cy="1066800"/>
          </a:xfrm>
          <a:prstGeom prst="ellipse">
            <a:avLst/>
          </a:prstGeom>
          <a:gradFill rotWithShape="0">
            <a:gsLst>
              <a:gs pos="0">
                <a:srgbClr val="006600"/>
              </a:gs>
              <a:gs pos="100000">
                <a:srgbClr val="006600">
                  <a:gamma/>
                  <a:shade val="46275"/>
                  <a:invGamma/>
                </a:srgb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a:solidFill>
                  <a:srgbClr val="FCFFE9"/>
                </a:solidFill>
                <a:effectLst>
                  <a:outerShdw blurRad="38100" dist="38100" dir="2700000" algn="tl">
                    <a:srgbClr val="000000"/>
                  </a:outerShdw>
                </a:effectLst>
              </a:rPr>
              <a:t>Globalization</a:t>
            </a:r>
          </a:p>
        </p:txBody>
      </p:sp>
      <p:sp>
        <p:nvSpPr>
          <p:cNvPr id="12" name="AutoShape 10"/>
          <p:cNvSpPr>
            <a:spLocks noChangeArrowheads="1"/>
          </p:cNvSpPr>
          <p:nvPr/>
        </p:nvSpPr>
        <p:spPr bwMode="blackWhite">
          <a:xfrm rot="18666217">
            <a:off x="2590800" y="4445738"/>
            <a:ext cx="1219200" cy="304800"/>
          </a:xfrm>
          <a:prstGeom prst="rightArrow">
            <a:avLst>
              <a:gd name="adj1" fmla="val 58333"/>
              <a:gd name="adj2" fmla="val 91667"/>
            </a:avLst>
          </a:prstGeom>
          <a:gradFill rotWithShape="0">
            <a:gsLst>
              <a:gs pos="0">
                <a:schemeClr val="tx2"/>
              </a:gs>
              <a:gs pos="100000">
                <a:schemeClr val="tx2">
                  <a:gamma/>
                  <a:tint val="0"/>
                  <a:invGamma/>
                </a:schemeClr>
              </a:gs>
            </a:gsLst>
            <a:path path="rect">
              <a:fillToRect l="50000" t="50000" r="50000" b="50000"/>
            </a:path>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3"/>
          <p:cNvSpPr>
            <a:spLocks noChangeArrowheads="1"/>
          </p:cNvSpPr>
          <p:nvPr/>
        </p:nvSpPr>
        <p:spPr bwMode="blackWhite">
          <a:xfrm>
            <a:off x="6380478" y="4651190"/>
            <a:ext cx="2286000" cy="1066800"/>
          </a:xfrm>
          <a:prstGeom prst="ellipse">
            <a:avLst/>
          </a:prstGeom>
          <a:gradFill rotWithShape="0">
            <a:gsLst>
              <a:gs pos="0">
                <a:srgbClr val="666699"/>
              </a:gs>
              <a:gs pos="100000">
                <a:srgbClr val="666699">
                  <a:gamma/>
                  <a:shade val="46275"/>
                  <a:invGamma/>
                </a:srgb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smtClean="0">
                <a:solidFill>
                  <a:srgbClr val="FCFFE9"/>
                </a:solidFill>
                <a:effectLst>
                  <a:outerShdw blurRad="38100" dist="38100" dir="2700000" algn="tl">
                    <a:srgbClr val="000000"/>
                  </a:outerShdw>
                </a:effectLst>
              </a:rPr>
              <a:t>Legislation</a:t>
            </a:r>
            <a:endParaRPr lang="en-US" sz="2000" dirty="0">
              <a:solidFill>
                <a:srgbClr val="FCFFE9"/>
              </a:solidFill>
              <a:effectLst>
                <a:outerShdw blurRad="38100" dist="38100" dir="2700000" algn="tl">
                  <a:srgbClr val="000000"/>
                </a:outerShdw>
              </a:effectLst>
            </a:endParaRPr>
          </a:p>
        </p:txBody>
      </p:sp>
      <p:sp>
        <p:nvSpPr>
          <p:cNvPr id="14" name="AutoShape 10"/>
          <p:cNvSpPr>
            <a:spLocks noChangeArrowheads="1"/>
          </p:cNvSpPr>
          <p:nvPr/>
        </p:nvSpPr>
        <p:spPr bwMode="blackWhite">
          <a:xfrm rot="16200000">
            <a:off x="3994737" y="5006005"/>
            <a:ext cx="1154526" cy="299410"/>
          </a:xfrm>
          <a:prstGeom prst="rightArrow">
            <a:avLst>
              <a:gd name="adj1" fmla="val 58333"/>
              <a:gd name="adj2" fmla="val 91667"/>
            </a:avLst>
          </a:prstGeom>
          <a:gradFill rotWithShape="0">
            <a:gsLst>
              <a:gs pos="0">
                <a:schemeClr val="tx2"/>
              </a:gs>
              <a:gs pos="100000">
                <a:schemeClr val="tx2">
                  <a:gamma/>
                  <a:tint val="0"/>
                  <a:invGamma/>
                </a:schemeClr>
              </a:gs>
            </a:gsLst>
            <a:path path="rect">
              <a:fillToRect l="50000" t="50000" r="50000" b="50000"/>
            </a:path>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4"/>
          <p:cNvSpPr>
            <a:spLocks noChangeArrowheads="1"/>
          </p:cNvSpPr>
          <p:nvPr/>
        </p:nvSpPr>
        <p:spPr bwMode="blackWhite">
          <a:xfrm>
            <a:off x="3429000" y="5562600"/>
            <a:ext cx="2286000" cy="1066800"/>
          </a:xfrm>
          <a:prstGeom prst="ellipse">
            <a:avLst/>
          </a:prstGeom>
          <a:gradFill rotWithShape="0">
            <a:gsLst>
              <a:gs pos="0">
                <a:srgbClr val="CC3300"/>
              </a:gs>
              <a:gs pos="100000">
                <a:srgbClr val="CC3300">
                  <a:gamma/>
                  <a:shade val="46275"/>
                  <a:invGamma/>
                </a:srgbClr>
              </a:gs>
            </a:gsLst>
            <a:path path="shape">
              <a:fillToRect l="50000" t="50000" r="50000" b="50000"/>
            </a:path>
          </a:gra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dirty="0" smtClean="0">
                <a:solidFill>
                  <a:srgbClr val="FCFFE9"/>
                </a:solidFill>
                <a:effectLst>
                  <a:outerShdw blurRad="38100" dist="38100" dir="2700000" algn="tl">
                    <a:srgbClr val="000000"/>
                  </a:outerShdw>
                </a:effectLst>
              </a:rPr>
              <a:t>Other factors</a:t>
            </a:r>
            <a:endParaRPr lang="en-US" sz="2000" dirty="0">
              <a:solidFill>
                <a:srgbClr val="FCFFE9"/>
              </a:solidFill>
              <a:effectLst>
                <a:outerShdw blurRad="38100" dist="38100" dir="2700000" algn="tl">
                  <a:srgbClr val="000000"/>
                </a:outerShdw>
              </a:effectLst>
            </a:endParaRPr>
          </a:p>
        </p:txBody>
      </p:sp>
    </p:spTree>
    <p:extLst>
      <p:ext uri="{BB962C8B-B14F-4D97-AF65-F5344CB8AC3E}">
        <p14:creationId xmlns:p14="http://schemas.microsoft.com/office/powerpoint/2010/main" val="320976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1" grpId="0" animBg="1"/>
      <p:bldP spid="27652" grpId="0" animBg="1"/>
      <p:bldP spid="27653"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89004"/>
            <a:ext cx="9144000" cy="5068995"/>
          </a:xfrm>
        </p:spPr>
        <p:txBody>
          <a:bodyPr>
            <a:normAutofit/>
          </a:bodyPr>
          <a:lstStyle/>
          <a:p>
            <a:r>
              <a:rPr lang="en-US" sz="2400" dirty="0"/>
              <a:t>“By 1976 Kodak accounted for 90% of film and 85% of camera sales in America. Until the 1990s it was regularly rated one of the world’s five most valuable brands”. In fact, In 1996, Kodak was ranked the world’s fourth most-valuable brand behind Disney, Coca-Cola and McDonald’s</a:t>
            </a:r>
            <a:r>
              <a:rPr lang="en-US" sz="2400" dirty="0" smtClean="0"/>
              <a:t>….</a:t>
            </a:r>
          </a:p>
          <a:p>
            <a:r>
              <a:rPr lang="en-US" sz="2400" b="1" dirty="0"/>
              <a:t>In 1998, Kodak had 170,000 employees and sold 85% of all photo paper worldwide</a:t>
            </a:r>
            <a:r>
              <a:rPr lang="en-US" sz="2400" b="1" dirty="0" smtClean="0"/>
              <a:t>.</a:t>
            </a:r>
          </a:p>
          <a:p>
            <a:r>
              <a:rPr lang="en-US" sz="2400" dirty="0"/>
              <a:t>Within just a few years, their business model disappeared and they got bankrupt.</a:t>
            </a:r>
          </a:p>
          <a:p>
            <a:pPr marL="0" indent="0">
              <a:buNone/>
            </a:pPr>
            <a:endParaRPr lang="en-US" sz="2400" dirty="0"/>
          </a:p>
        </p:txBody>
      </p:sp>
      <p:sp>
        <p:nvSpPr>
          <p:cNvPr id="4" name="Slide Number Placeholder 3"/>
          <p:cNvSpPr>
            <a:spLocks noGrp="1"/>
          </p:cNvSpPr>
          <p:nvPr>
            <p:ph type="sldNum" sz="quarter" idx="12"/>
          </p:nvPr>
        </p:nvSpPr>
        <p:spPr/>
        <p:txBody>
          <a:bodyPr/>
          <a:lstStyle/>
          <a:p>
            <a:fld id="{957F6B4F-1517-4E06-9D34-2A0254A37EA2}" type="slidenum">
              <a:rPr lang="en-US" smtClean="0"/>
              <a:pPr/>
              <a:t>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19130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73246" y="-43902"/>
            <a:ext cx="1726443" cy="193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8357" y="12510"/>
            <a:ext cx="2764506" cy="182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8839200" cy="4953000"/>
          </a:xfrm>
        </p:spPr>
        <p:txBody>
          <a:bodyPr>
            <a:normAutofit/>
          </a:bodyPr>
          <a:lstStyle/>
          <a:p>
            <a:pPr>
              <a:buFont typeface="Wingdings" pitchFamily="2" charset="2"/>
              <a:buChar char="Ø"/>
            </a:pPr>
            <a:r>
              <a:rPr lang="en-US" sz="2800" dirty="0" err="1" smtClean="0"/>
              <a:t>Foxconn</a:t>
            </a:r>
            <a:r>
              <a:rPr lang="en-US" sz="2800" dirty="0" smtClean="0"/>
              <a:t> </a:t>
            </a:r>
            <a:r>
              <a:rPr lang="en-US" sz="2800" dirty="0"/>
              <a:t>Technology Group, is a multinational electronics contract manufacturing company headquartered in New Taipei, Taiwan. </a:t>
            </a:r>
            <a:r>
              <a:rPr lang="en-US" sz="2800" dirty="0" err="1"/>
              <a:t>Foxconn</a:t>
            </a:r>
            <a:r>
              <a:rPr lang="en-US" sz="2800" dirty="0"/>
              <a:t> is the world's largest contract electronics </a:t>
            </a:r>
            <a:r>
              <a:rPr lang="en-US" sz="2800" dirty="0" smtClean="0"/>
              <a:t>manufacturer, and </a:t>
            </a:r>
            <a:r>
              <a:rPr lang="en-US" sz="2800" dirty="0"/>
              <a:t>the third-largest information technology company by revenue</a:t>
            </a:r>
            <a:r>
              <a:rPr lang="en-US" sz="2800" dirty="0" smtClean="0"/>
              <a:t>.</a:t>
            </a:r>
            <a:endParaRPr lang="en-US" sz="2800" dirty="0"/>
          </a:p>
          <a:p>
            <a:pPr>
              <a:buFont typeface="Wingdings" pitchFamily="2" charset="2"/>
              <a:buChar char="Ø"/>
            </a:pPr>
            <a:r>
              <a:rPr lang="en-US" sz="2800" dirty="0" smtClean="0"/>
              <a:t>Foxconn </a:t>
            </a:r>
            <a:r>
              <a:rPr lang="en-US" sz="2800" dirty="0"/>
              <a:t>is </a:t>
            </a:r>
            <a:r>
              <a:rPr lang="en-US" sz="2800" dirty="0" smtClean="0"/>
              <a:t>predominantly </a:t>
            </a:r>
            <a:r>
              <a:rPr lang="en-US" sz="2800" dirty="0"/>
              <a:t>a contract manufacturer and its clients include major American, </a:t>
            </a:r>
            <a:r>
              <a:rPr lang="en-US" sz="2800" dirty="0" smtClean="0"/>
              <a:t>Japanese</a:t>
            </a:r>
            <a:r>
              <a:rPr lang="en-US" sz="2800" dirty="0"/>
              <a:t>, and Canadian electronics and information technology companies. Notable products that the company manufactures include </a:t>
            </a:r>
            <a:r>
              <a:rPr lang="en-US" sz="2800" dirty="0" smtClean="0"/>
              <a:t>Dell, Samsung, Intel, iPad, iPhone</a:t>
            </a:r>
            <a:r>
              <a:rPr lang="en-US" sz="2800" dirty="0"/>
              <a:t>.</a:t>
            </a:r>
          </a:p>
        </p:txBody>
      </p:sp>
      <p:sp>
        <p:nvSpPr>
          <p:cNvPr id="4" name="AutoShape 2" descr="Foxconn log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50" y="457200"/>
            <a:ext cx="56388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799" y="-28226"/>
            <a:ext cx="2391905" cy="153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6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12748"/>
          </a:xfrm>
        </p:spPr>
        <p:txBody>
          <a:bodyPr>
            <a:normAutofit/>
          </a:bodyPr>
          <a:lstStyle/>
          <a:p>
            <a:r>
              <a:rPr lang="en-US" sz="3600" b="1" dirty="0" err="1">
                <a:solidFill>
                  <a:srgbClr val="002060"/>
                </a:solidFill>
              </a:rPr>
              <a:t>Foxconn</a:t>
            </a:r>
            <a:r>
              <a:rPr lang="en-US" sz="3600" b="1" dirty="0">
                <a:solidFill>
                  <a:srgbClr val="002060"/>
                </a:solidFill>
              </a:rPr>
              <a:t> replaces '60,000 factory workers with </a:t>
            </a:r>
            <a:r>
              <a:rPr lang="en-US" sz="3600" b="1" dirty="0" smtClean="0">
                <a:solidFill>
                  <a:srgbClr val="002060"/>
                </a:solidFill>
              </a:rPr>
              <a:t>robots</a:t>
            </a:r>
            <a:endParaRPr lang="en-US" sz="3600" dirty="0">
              <a:solidFill>
                <a:srgbClr val="002060"/>
              </a:solidFill>
            </a:endParaRPr>
          </a:p>
        </p:txBody>
      </p:sp>
      <p:sp>
        <p:nvSpPr>
          <p:cNvPr id="3" name="Content Placeholder 2"/>
          <p:cNvSpPr>
            <a:spLocks noGrp="1"/>
          </p:cNvSpPr>
          <p:nvPr>
            <p:ph idx="1"/>
          </p:nvPr>
        </p:nvSpPr>
        <p:spPr>
          <a:xfrm>
            <a:off x="0" y="1600200"/>
            <a:ext cx="9144000" cy="5105400"/>
          </a:xfrm>
        </p:spPr>
        <p:txBody>
          <a:bodyPr>
            <a:normAutofit/>
          </a:bodyPr>
          <a:lstStyle/>
          <a:p>
            <a:r>
              <a:rPr lang="en-US" sz="2800" dirty="0"/>
              <a:t>One factory has "reduced employee strength from 110,000 to 50,000 thanks to the introduction of robots", a government official told the South China Morning Post</a:t>
            </a:r>
            <a:r>
              <a:rPr lang="en-US" sz="2800" dirty="0" smtClean="0"/>
              <a:t>.</a:t>
            </a:r>
          </a:p>
          <a:p>
            <a:r>
              <a:rPr lang="en-US" sz="2800" dirty="0"/>
              <a:t>"We are applying robotics engineering and other innovative manufacturing technologies to replace repetitive tasks previously done by employees, and through training, also enable our employees to focus on </a:t>
            </a:r>
            <a:r>
              <a:rPr lang="en-US" sz="2800" dirty="0" smtClean="0"/>
              <a:t>process </a:t>
            </a:r>
            <a:r>
              <a:rPr lang="en-US" sz="2800" dirty="0"/>
              <a:t>control and quality control</a:t>
            </a:r>
            <a:r>
              <a:rPr lang="en-US" sz="2800" dirty="0" smtClean="0"/>
              <a:t>.</a:t>
            </a:r>
          </a:p>
          <a:p>
            <a:pPr>
              <a:buFont typeface="Wingdings" pitchFamily="2" charset="2"/>
              <a:buChar char="Ø"/>
            </a:pPr>
            <a:r>
              <a:rPr lang="en-US" sz="2800" dirty="0"/>
              <a:t>"It's cheaper to buy a $35,000 robotic arm than it is to hire an employee who is inefficient, making $</a:t>
            </a:r>
            <a:r>
              <a:rPr lang="en-US" sz="2800" dirty="0" smtClean="0"/>
              <a:t>15 an hour.</a:t>
            </a:r>
            <a:endParaRPr lang="en-US" sz="2800" dirty="0"/>
          </a:p>
        </p:txBody>
      </p:sp>
      <p:sp>
        <p:nvSpPr>
          <p:cNvPr id="4" name="Rectangle 3"/>
          <p:cNvSpPr/>
          <p:nvPr/>
        </p:nvSpPr>
        <p:spPr>
          <a:xfrm>
            <a:off x="4419600" y="6174"/>
            <a:ext cx="4724400" cy="400110"/>
          </a:xfrm>
          <a:prstGeom prst="rect">
            <a:avLst/>
          </a:prstGeom>
        </p:spPr>
        <p:txBody>
          <a:bodyPr wrap="square">
            <a:spAutoFit/>
          </a:bodyPr>
          <a:lstStyle/>
          <a:p>
            <a:pPr algn="r"/>
            <a:r>
              <a:rPr lang="en-US" sz="2000" b="1" dirty="0">
                <a:solidFill>
                  <a:schemeClr val="bg2"/>
                </a:solidFill>
                <a:latin typeface="+mn-lt"/>
              </a:rPr>
              <a:t>25 May </a:t>
            </a:r>
            <a:r>
              <a:rPr lang="en-US" sz="2000" b="1" dirty="0" smtClean="0">
                <a:solidFill>
                  <a:schemeClr val="bg2"/>
                </a:solidFill>
                <a:latin typeface="+mn-lt"/>
              </a:rPr>
              <a:t>2016 From BBC Technology</a:t>
            </a:r>
            <a:endParaRPr lang="en-US" sz="2000" b="1" dirty="0">
              <a:solidFill>
                <a:schemeClr val="bg2"/>
              </a:solidFill>
              <a:latin typeface="+mn-lt"/>
            </a:endParaRPr>
          </a:p>
        </p:txBody>
      </p:sp>
    </p:spTree>
    <p:extLst>
      <p:ext uri="{BB962C8B-B14F-4D97-AF65-F5344CB8AC3E}">
        <p14:creationId xmlns:p14="http://schemas.microsoft.com/office/powerpoint/2010/main" val="299583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p>
            <a:pPr algn="ctr"/>
            <a:r>
              <a:rPr lang="en-US" sz="4000" b="1" dirty="0" smtClean="0">
                <a:solidFill>
                  <a:srgbClr val="002060"/>
                </a:solidFill>
              </a:rPr>
              <a:t>Impact of Technologies on Organizations</a:t>
            </a:r>
            <a:endParaRPr lang="en-US" sz="4000" b="1" dirty="0">
              <a:solidFill>
                <a:srgbClr val="00206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278" t="30000" r="17658" b="22083"/>
          <a:stretch/>
        </p:blipFill>
        <p:spPr bwMode="auto">
          <a:xfrm>
            <a:off x="17864" y="1828800"/>
            <a:ext cx="912859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314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 y="533400"/>
            <a:ext cx="9136626" cy="6324600"/>
          </a:xfrm>
        </p:spPr>
        <p:txBody>
          <a:bodyPr>
            <a:normAutofit/>
          </a:bodyPr>
          <a:lstStyle/>
          <a:p>
            <a:r>
              <a:rPr lang="en-US" sz="2800" b="1" dirty="0">
                <a:solidFill>
                  <a:srgbClr val="0070C0"/>
                </a:solidFill>
              </a:rPr>
              <a:t>Negative Aspects of Older Workers</a:t>
            </a:r>
          </a:p>
          <a:p>
            <a:pPr lvl="1"/>
            <a:r>
              <a:rPr lang="en-US" sz="2800" dirty="0"/>
              <a:t>Perceived resistance to change by older workers.</a:t>
            </a:r>
          </a:p>
          <a:p>
            <a:pPr lvl="1"/>
            <a:r>
              <a:rPr lang="en-US" sz="2800" dirty="0"/>
              <a:t>Increased health-care costs for senior workers</a:t>
            </a:r>
          </a:p>
          <a:p>
            <a:pPr lvl="1"/>
            <a:r>
              <a:rPr lang="en-US" sz="2800" dirty="0"/>
              <a:t>Blocking advancement opportunities for younger workers</a:t>
            </a:r>
          </a:p>
          <a:p>
            <a:pPr lvl="1"/>
            <a:r>
              <a:rPr lang="en-US" sz="2800" dirty="0"/>
              <a:t>Higher wage and salary costs for senior </a:t>
            </a:r>
            <a:r>
              <a:rPr lang="en-US" sz="2800" dirty="0" smtClean="0"/>
              <a:t>workers</a:t>
            </a:r>
          </a:p>
          <a:p>
            <a:pPr lvl="1"/>
            <a:endParaRPr lang="en-US" sz="2800" dirty="0"/>
          </a:p>
          <a:p>
            <a:r>
              <a:rPr lang="en-US" sz="2800" b="1" dirty="0">
                <a:solidFill>
                  <a:srgbClr val="0070C0"/>
                </a:solidFill>
              </a:rPr>
              <a:t>Positive Aspects of Older Workers</a:t>
            </a:r>
          </a:p>
          <a:p>
            <a:pPr lvl="1"/>
            <a:r>
              <a:rPr lang="en-US" sz="2800" dirty="0"/>
              <a:t>As productive or more productive than younger workers</a:t>
            </a:r>
          </a:p>
          <a:p>
            <a:pPr lvl="1"/>
            <a:r>
              <a:rPr lang="en-US" sz="2800" dirty="0"/>
              <a:t>Have more organizational loyalty than younger workers</a:t>
            </a:r>
          </a:p>
          <a:p>
            <a:pPr lvl="1"/>
            <a:r>
              <a:rPr lang="en-US" sz="2800" dirty="0"/>
              <a:t>Possess broader industry knowledge and professional networks</a:t>
            </a:r>
          </a:p>
          <a:p>
            <a:endParaRPr lang="en-US" sz="2800" dirty="0"/>
          </a:p>
        </p:txBody>
      </p:sp>
    </p:spTree>
    <p:extLst>
      <p:ext uri="{BB962C8B-B14F-4D97-AF65-F5344CB8AC3E}">
        <p14:creationId xmlns:p14="http://schemas.microsoft.com/office/powerpoint/2010/main" val="78735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6008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811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2280</TotalTime>
  <Words>782</Words>
  <Application>Microsoft Office PowerPoint</Application>
  <PresentationFormat>On-screen Show (4:3)</PresentationFormat>
  <Paragraphs>75</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Trends affecting Organizations</vt:lpstr>
      <vt:lpstr>PowerPoint Presentation</vt:lpstr>
      <vt:lpstr>Major Factors Affecting Organizations</vt:lpstr>
      <vt:lpstr>PowerPoint Presentation</vt:lpstr>
      <vt:lpstr>PowerPoint Presentation</vt:lpstr>
      <vt:lpstr>Foxconn replaces '60,000 factory workers with robots</vt:lpstr>
      <vt:lpstr>Impact of Technologies on Organizations</vt:lpstr>
      <vt:lpstr>PowerPoint Presentation</vt:lpstr>
      <vt:lpstr>PowerPoint Presentation</vt:lpstr>
      <vt:lpstr>Protean Career</vt:lpstr>
      <vt:lpstr>Implications </vt:lpstr>
      <vt:lpstr>New Employee/Workplace Dynamics</vt:lpstr>
      <vt:lpstr>PowerPoint Presentation</vt:lpstr>
      <vt:lpstr>PowerPoint Presentation</vt:lpstr>
      <vt:lpstr>Managing Workplace Diversity</vt:lpstr>
      <vt:lpstr>PowerPoint Presentation</vt:lpstr>
      <vt:lpstr>Globalization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Human Resource Management</dc:title>
  <dc:creator>Papoo</dc:creator>
  <cp:lastModifiedBy>sb_im</cp:lastModifiedBy>
  <cp:revision>267</cp:revision>
  <dcterms:created xsi:type="dcterms:W3CDTF">2008-07-31T08:20:11Z</dcterms:created>
  <dcterms:modified xsi:type="dcterms:W3CDTF">2020-07-07T05:56:45Z</dcterms:modified>
</cp:coreProperties>
</file>