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72" r:id="rId5"/>
    <p:sldId id="261" r:id="rId6"/>
    <p:sldId id="262" r:id="rId7"/>
    <p:sldId id="296" r:id="rId8"/>
    <p:sldId id="271" r:id="rId9"/>
    <p:sldId id="295" r:id="rId10"/>
    <p:sldId id="274" r:id="rId11"/>
    <p:sldId id="275" r:id="rId12"/>
    <p:sldId id="276" r:id="rId13"/>
    <p:sldId id="277" r:id="rId14"/>
    <p:sldId id="278" r:id="rId15"/>
    <p:sldId id="279" r:id="rId16"/>
    <p:sldId id="280" r:id="rId17"/>
    <p:sldId id="281" r:id="rId18"/>
    <p:sldId id="284" r:id="rId19"/>
    <p:sldId id="285" r:id="rId20"/>
    <p:sldId id="286" r:id="rId21"/>
    <p:sldId id="287" r:id="rId22"/>
    <p:sldId id="288" r:id="rId23"/>
    <p:sldId id="28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13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FEDD73-EABF-4DFE-BD68-1BA32BD13E8A}" type="datetimeFigureOut">
              <a:rPr lang="en-US" smtClean="0"/>
              <a:pPr/>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6C72A8-47C6-4D92-B69F-8913D674B0C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FEDD73-EABF-4DFE-BD68-1BA32BD13E8A}" type="datetimeFigureOut">
              <a:rPr lang="en-US" smtClean="0"/>
              <a:pPr/>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6C72A8-47C6-4D92-B69F-8913D674B0C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FEDD73-EABF-4DFE-BD68-1BA32BD13E8A}" type="datetimeFigureOut">
              <a:rPr lang="en-US" smtClean="0"/>
              <a:pPr/>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6C72A8-47C6-4D92-B69F-8913D674B0C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FEDD73-EABF-4DFE-BD68-1BA32BD13E8A}" type="datetimeFigureOut">
              <a:rPr lang="en-US" smtClean="0"/>
              <a:pPr/>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6C72A8-47C6-4D92-B69F-8913D674B0C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FEDD73-EABF-4DFE-BD68-1BA32BD13E8A}" type="datetimeFigureOut">
              <a:rPr lang="en-US" smtClean="0"/>
              <a:pPr/>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6C72A8-47C6-4D92-B69F-8913D674B0C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FEDD73-EABF-4DFE-BD68-1BA32BD13E8A}" type="datetimeFigureOut">
              <a:rPr lang="en-US" smtClean="0"/>
              <a:pPr/>
              <a:t>8/27/2020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6C72A8-47C6-4D92-B69F-8913D674B0C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FEDD73-EABF-4DFE-BD68-1BA32BD13E8A}" type="datetimeFigureOut">
              <a:rPr lang="en-US" smtClean="0"/>
              <a:pPr/>
              <a:t>8/27/2020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6C72A8-47C6-4D92-B69F-8913D674B0C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FEDD73-EABF-4DFE-BD68-1BA32BD13E8A}" type="datetimeFigureOut">
              <a:rPr lang="en-US" smtClean="0"/>
              <a:pPr/>
              <a:t>8/27/2020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6C72A8-47C6-4D92-B69F-8913D674B0C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FEDD73-EABF-4DFE-BD68-1BA32BD13E8A}" type="datetimeFigureOut">
              <a:rPr lang="en-US" smtClean="0"/>
              <a:pPr/>
              <a:t>8/27/2020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6C72A8-47C6-4D92-B69F-8913D674B0C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FEDD73-EABF-4DFE-BD68-1BA32BD13E8A}" type="datetimeFigureOut">
              <a:rPr lang="en-US" smtClean="0"/>
              <a:pPr/>
              <a:t>8/27/2020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6C72A8-47C6-4D92-B69F-8913D674B0C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FEDD73-EABF-4DFE-BD68-1BA32BD13E8A}" type="datetimeFigureOut">
              <a:rPr lang="en-US" smtClean="0"/>
              <a:pPr/>
              <a:t>8/27/2020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6C72A8-47C6-4D92-B69F-8913D674B0C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FEDD73-EABF-4DFE-BD68-1BA32BD13E8A}" type="datetimeFigureOut">
              <a:rPr lang="en-US" smtClean="0"/>
              <a:pPr/>
              <a:t>8/27/2020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6C72A8-47C6-4D92-B69F-8913D674B0C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609599"/>
          </a:xfrm>
        </p:spPr>
        <p:txBody>
          <a:bodyPr>
            <a:normAutofit fontScale="90000"/>
          </a:bodyPr>
          <a:lstStyle/>
          <a:p>
            <a:r>
              <a:rPr lang="en-US" b="1" dirty="0" smtClean="0"/>
              <a:t>POLITICAL SYSTEM IN ISLAM</a:t>
            </a:r>
            <a:endParaRPr lang="en-US" b="1" dirty="0"/>
          </a:p>
        </p:txBody>
      </p:sp>
      <p:sp>
        <p:nvSpPr>
          <p:cNvPr id="3" name="Subtitle 2"/>
          <p:cNvSpPr>
            <a:spLocks noGrp="1"/>
          </p:cNvSpPr>
          <p:nvPr>
            <p:ph type="subTitle" idx="1"/>
          </p:nvPr>
        </p:nvSpPr>
        <p:spPr>
          <a:xfrm>
            <a:off x="533400" y="990600"/>
            <a:ext cx="8153400" cy="5638800"/>
          </a:xfrm>
        </p:spPr>
        <p:txBody>
          <a:bodyPr/>
          <a:lstStyle/>
          <a:p>
            <a:endParaRPr lang="en-US" dirty="0"/>
          </a:p>
        </p:txBody>
      </p:sp>
      <p:pic>
        <p:nvPicPr>
          <p:cNvPr id="1026" name="Picture 2" descr="C:\Users\Digital Palace com\Desktop\o1AJ9qDyyJNSpZWhUgGYc3MngFqoAMzvjfk9sDpF9qgAnAfZx.jpg"/>
          <p:cNvPicPr>
            <a:picLocks noChangeAspect="1" noChangeArrowheads="1"/>
          </p:cNvPicPr>
          <p:nvPr/>
        </p:nvPicPr>
        <p:blipFill>
          <a:blip r:embed="rId2"/>
          <a:srcRect/>
          <a:stretch>
            <a:fillRect/>
          </a:stretch>
        </p:blipFill>
        <p:spPr bwMode="auto">
          <a:xfrm>
            <a:off x="838200" y="990600"/>
            <a:ext cx="7620000" cy="58674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lstStyle/>
          <a:p>
            <a:r>
              <a:rPr lang="en-US" b="1" dirty="0" smtClean="0"/>
              <a:t>II. JUSTICE</a:t>
            </a:r>
            <a:endParaRPr lang="en-US" b="1" dirty="0"/>
          </a:p>
        </p:txBody>
      </p:sp>
      <p:sp>
        <p:nvSpPr>
          <p:cNvPr id="3" name="Content Placeholder 2"/>
          <p:cNvSpPr>
            <a:spLocks noGrp="1"/>
          </p:cNvSpPr>
          <p:nvPr>
            <p:ph idx="1"/>
          </p:nvPr>
        </p:nvSpPr>
        <p:spPr>
          <a:xfrm>
            <a:off x="228600" y="1066800"/>
            <a:ext cx="8686800" cy="5562600"/>
          </a:xfrm>
        </p:spPr>
        <p:txBody>
          <a:bodyPr/>
          <a:lstStyle/>
          <a:p>
            <a:r>
              <a:rPr lang="en-US" dirty="0" smtClean="0"/>
              <a:t>Muslims must observe justice among themselves and between Muslims and non-Muslims. It is important to emphasize that justice is particularly stressed as a value in the political sphere. Generally, when acceptable actions lead to injustice, they become impermissible. The obligation to be just is not limited to rulers but covers all citizens in all aspects of life.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dirty="0" smtClean="0"/>
              <a:t>III. LIBERTY</a:t>
            </a:r>
            <a:endParaRPr lang="en-US" b="1" dirty="0"/>
          </a:p>
        </p:txBody>
      </p:sp>
      <p:sp>
        <p:nvSpPr>
          <p:cNvPr id="3" name="Content Placeholder 2"/>
          <p:cNvSpPr>
            <a:spLocks noGrp="1"/>
          </p:cNvSpPr>
          <p:nvPr>
            <p:ph idx="1"/>
          </p:nvPr>
        </p:nvSpPr>
        <p:spPr>
          <a:xfrm>
            <a:off x="228600" y="1066800"/>
            <a:ext cx="8686800" cy="5562600"/>
          </a:xfrm>
        </p:spPr>
        <p:txBody>
          <a:bodyPr/>
          <a:lstStyle/>
          <a:p>
            <a:r>
              <a:rPr lang="en-US" dirty="0" smtClean="0"/>
              <a:t>In the political area, liberty means absence of dictatorship and the rights of the ruled to take part in the management of their public affairs in a way that is consistent with national interest. Liberty also includes freedom of opinion, of belief, of education, of ownership and personal freedom. Personal freedom includes freedom of movement, right to security and right to shelter.</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228600" y="914400"/>
            <a:ext cx="8610600" cy="5715000"/>
          </a:xfrm>
        </p:spPr>
        <p:txBody>
          <a:bodyPr>
            <a:normAutofit lnSpcReduction="10000"/>
          </a:bodyPr>
          <a:lstStyle/>
          <a:p>
            <a:r>
              <a:rPr lang="en-US" dirty="0" smtClean="0"/>
              <a:t>Since freedom of opinion is the most directly related to the political system, Islam stresses the right to choose among positions or actions. Liberty is therefore considered as a God-given of human nature (Al-‘Awa, 2006). Profits stories in the Qur’an highlights their open arguments with their people regarding the existence of God and his obedience. In addition, several </a:t>
            </a:r>
            <a:r>
              <a:rPr lang="en-US" dirty="0" err="1" smtClean="0"/>
              <a:t>Qur’anic</a:t>
            </a:r>
            <a:r>
              <a:rPr lang="en-US" dirty="0" smtClean="0"/>
              <a:t> verses and Prophet narrations that emphasize freedom of opinion, to the extent that some writhers opine that thinking is a religious obligation in Islam.</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Islamic principle, “There is no compulsion in religion,” is a proof of the freedom of speech in Islam. Another proof is that Muslims are obliged to exile themselves to protect their faith, when their rulers conquer them with cruelty. Political freedom is a branch of human liberty. Voicing one’s opinion is an obligation rather than a privilege</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b="1" dirty="0" smtClean="0"/>
              <a:t>IV. EQUALITY</a:t>
            </a:r>
            <a:endParaRPr lang="en-US" b="1" dirty="0"/>
          </a:p>
        </p:txBody>
      </p:sp>
      <p:sp>
        <p:nvSpPr>
          <p:cNvPr id="3" name="Content Placeholder 2"/>
          <p:cNvSpPr>
            <a:spLocks noGrp="1"/>
          </p:cNvSpPr>
          <p:nvPr>
            <p:ph idx="1"/>
          </p:nvPr>
        </p:nvSpPr>
        <p:spPr>
          <a:xfrm>
            <a:off x="228600" y="1143000"/>
            <a:ext cx="8686800" cy="5486400"/>
          </a:xfrm>
        </p:spPr>
        <p:txBody>
          <a:bodyPr/>
          <a:lstStyle/>
          <a:p>
            <a:r>
              <a:rPr lang="en-US" dirty="0" smtClean="0"/>
              <a:t>In principle, people must have equal rights, liberties, duties and public responsibilities, without discrimination, based on gender, ethnic origin, language or faith. Such equality is of legal and not actual type, meaning that people in the same circumstances must be judged by the same rules. That is why this principle is called equality under the law.</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endParaRPr lang="en-US" dirty="0"/>
          </a:p>
        </p:txBody>
      </p:sp>
      <p:sp>
        <p:nvSpPr>
          <p:cNvPr id="3" name="Content Placeholder 2"/>
          <p:cNvSpPr>
            <a:spLocks noGrp="1"/>
          </p:cNvSpPr>
          <p:nvPr>
            <p:ph idx="1"/>
          </p:nvPr>
        </p:nvSpPr>
        <p:spPr>
          <a:xfrm>
            <a:off x="228600" y="762000"/>
            <a:ext cx="8686800" cy="6096000"/>
          </a:xfrm>
        </p:spPr>
        <p:txBody>
          <a:bodyPr>
            <a:normAutofit/>
          </a:bodyPr>
          <a:lstStyle/>
          <a:p>
            <a:r>
              <a:rPr lang="en-US" dirty="0" smtClean="0"/>
              <a:t>Equality has been instituted by Qur’an and the Prophet’s traditions. In particular, the Prophet (PBUH)said: “Your God is one; your father is one; the red are not preferred to the black, nor the Arabs to non-Arabs, except in piety.” The tie between human equality and </a:t>
            </a:r>
            <a:r>
              <a:rPr lang="en-US" dirty="0" err="1" smtClean="0"/>
              <a:t>Tawheed</a:t>
            </a:r>
            <a:r>
              <a:rPr lang="en-US" dirty="0" smtClean="0"/>
              <a:t> (the absolute unity of God) must be noted as important. Equality has not exceptions. Piety would be a standard only on the day of </a:t>
            </a:r>
            <a:r>
              <a:rPr lang="en-US" dirty="0" err="1" smtClean="0"/>
              <a:t>judgement</a:t>
            </a:r>
            <a:r>
              <a:rPr lang="en-US" dirty="0" smtClean="0"/>
              <a:t> and not in this life.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b="1" dirty="0" smtClean="0"/>
              <a:t>V. RULERS’ ACCOUNTABILITY</a:t>
            </a:r>
            <a:endParaRPr lang="en-US" b="1" dirty="0"/>
          </a:p>
        </p:txBody>
      </p:sp>
      <p:sp>
        <p:nvSpPr>
          <p:cNvPr id="3" name="Content Placeholder 2"/>
          <p:cNvSpPr>
            <a:spLocks noGrp="1"/>
          </p:cNvSpPr>
          <p:nvPr>
            <p:ph idx="1"/>
          </p:nvPr>
        </p:nvSpPr>
        <p:spPr>
          <a:xfrm>
            <a:off x="457200" y="1066800"/>
            <a:ext cx="8229600" cy="5486400"/>
          </a:xfrm>
        </p:spPr>
        <p:txBody>
          <a:bodyPr>
            <a:normAutofit/>
          </a:bodyPr>
          <a:lstStyle/>
          <a:p>
            <a:r>
              <a:rPr lang="en-US" dirty="0" smtClean="0"/>
              <a:t>The people have the right to make their rulers accountable, based on their obligation to command what is good and to forbid what is bad, as well as their right to </a:t>
            </a:r>
            <a:r>
              <a:rPr lang="en-US" dirty="0" err="1" smtClean="0"/>
              <a:t>Shura</a:t>
            </a:r>
            <a:r>
              <a:rPr lang="en-US" dirty="0" smtClean="0"/>
              <a:t>. In addition, this is supported by several </a:t>
            </a:r>
            <a:r>
              <a:rPr lang="en-US" dirty="0" err="1" smtClean="0"/>
              <a:t>Qur’anic</a:t>
            </a:r>
            <a:r>
              <a:rPr lang="en-US" dirty="0" smtClean="0"/>
              <a:t> verses and Prophetic(PBUH) narrations; it is also supported by the Prophet’s narrations that decree obedience of rulers as long as they obey God and abstention from their obedience when they disobey God.</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228600" y="914400"/>
            <a:ext cx="8686800" cy="5943600"/>
          </a:xfrm>
        </p:spPr>
        <p:txBody>
          <a:bodyPr>
            <a:normAutofit/>
          </a:bodyPr>
          <a:lstStyle/>
          <a:p>
            <a:r>
              <a:rPr lang="en-US" dirty="0" smtClean="0"/>
              <a:t>Both the first and second Caliph demanded that he would be corrected by the people should he err. Such is not just idiom but a solid obligation that should be applied in heart, by tongue and then by action. Scholars of several schools of thought agree to charge and remove the ruler who violates the rules of </a:t>
            </a:r>
            <a:r>
              <a:rPr lang="en-US" dirty="0" err="1" smtClean="0"/>
              <a:t>Shari'ah</a:t>
            </a:r>
            <a:r>
              <a:rPr lang="en-US"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ormAutofit fontScale="90000"/>
          </a:bodyPr>
          <a:lstStyle/>
          <a:p>
            <a:r>
              <a:rPr lang="en-US" b="1" dirty="0" smtClean="0"/>
              <a:t>MAQASSED AL SHARI'AH &amp; POLITICS</a:t>
            </a:r>
            <a:endParaRPr lang="en-US" b="1" dirty="0"/>
          </a:p>
        </p:txBody>
      </p:sp>
      <p:sp>
        <p:nvSpPr>
          <p:cNvPr id="3" name="Content Placeholder 2"/>
          <p:cNvSpPr>
            <a:spLocks noGrp="1"/>
          </p:cNvSpPr>
          <p:nvPr>
            <p:ph idx="1"/>
          </p:nvPr>
        </p:nvSpPr>
        <p:spPr>
          <a:xfrm>
            <a:off x="228600" y="1066800"/>
            <a:ext cx="8686800" cy="5562600"/>
          </a:xfrm>
        </p:spPr>
        <p:txBody>
          <a:bodyPr>
            <a:normAutofit fontScale="92500" lnSpcReduction="10000"/>
          </a:bodyPr>
          <a:lstStyle/>
          <a:p>
            <a:r>
              <a:rPr lang="en-US" dirty="0" err="1" smtClean="0"/>
              <a:t>Maqassed</a:t>
            </a:r>
            <a:r>
              <a:rPr lang="en-US" dirty="0" smtClean="0"/>
              <a:t> al </a:t>
            </a:r>
            <a:r>
              <a:rPr lang="en-US" dirty="0" err="1" smtClean="0"/>
              <a:t>Shari'ah</a:t>
            </a:r>
            <a:r>
              <a:rPr lang="en-US" dirty="0" smtClean="0"/>
              <a:t>, or the objectives of </a:t>
            </a:r>
            <a:r>
              <a:rPr lang="en-US" dirty="0" err="1" smtClean="0"/>
              <a:t>Shari'ah</a:t>
            </a:r>
            <a:r>
              <a:rPr lang="en-US" dirty="0" smtClean="0"/>
              <a:t> are summary headlines that sum up the Islamic values in all aspects of life. Because of their central importance in </a:t>
            </a:r>
            <a:r>
              <a:rPr lang="en-US" dirty="0" err="1" smtClean="0"/>
              <a:t>Fiqh</a:t>
            </a:r>
            <a:r>
              <a:rPr lang="en-US" dirty="0" smtClean="0"/>
              <a:t>, we will attempt to draw the relevant political values from each.</a:t>
            </a:r>
          </a:p>
          <a:p>
            <a:r>
              <a:rPr lang="en-US" b="1" dirty="0" smtClean="0"/>
              <a:t>I. PROTECTION OF FAITH</a:t>
            </a:r>
          </a:p>
          <a:p>
            <a:r>
              <a:rPr lang="en-US" dirty="0" smtClean="0"/>
              <a:t> As mentioned above, </a:t>
            </a:r>
            <a:r>
              <a:rPr lang="en-US" dirty="0" err="1" smtClean="0"/>
              <a:t>Tawheed</a:t>
            </a:r>
            <a:r>
              <a:rPr lang="en-US" dirty="0" smtClean="0"/>
              <a:t> is the central creed and the supreme source of all values. Protection of faith implies that all state powers must not act in contrary with </a:t>
            </a:r>
            <a:r>
              <a:rPr lang="en-US" dirty="0" err="1" smtClean="0"/>
              <a:t>Tawheed</a:t>
            </a:r>
            <a:r>
              <a:rPr lang="en-US" dirty="0" smtClean="0"/>
              <a:t> or the values drawn </a:t>
            </a:r>
            <a:r>
              <a:rPr lang="en-US" dirty="0" err="1" smtClean="0"/>
              <a:t>therefrom</a:t>
            </a:r>
            <a:r>
              <a:rPr lang="en-US" dirty="0" smtClean="0"/>
              <a:t>. The following values can therefore be highlighted:</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152400" y="762000"/>
            <a:ext cx="8839200" cy="6096000"/>
          </a:xfrm>
        </p:spPr>
        <p:txBody>
          <a:bodyPr>
            <a:normAutofit/>
          </a:bodyPr>
          <a:lstStyle/>
          <a:p>
            <a:r>
              <a:rPr lang="en-US" dirty="0" smtClean="0"/>
              <a:t>1. Rulers are public servants of the people, they should not raise themselves to a higher rank, or seek being adored by the public.</a:t>
            </a:r>
          </a:p>
          <a:p>
            <a:r>
              <a:rPr lang="en-US" dirty="0" smtClean="0"/>
              <a:t> 2. Rulers must avoid treatments through any means that would award them with a great image. </a:t>
            </a:r>
          </a:p>
          <a:p>
            <a:r>
              <a:rPr lang="en-US" dirty="0" smtClean="0"/>
              <a:t>3. Rulers must practice Islamic teachings individually and socially, in order to set an example of obedience and piety to God.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Political aspects of Islam</a:t>
            </a:r>
            <a:endParaRPr lang="en-US" dirty="0"/>
          </a:p>
        </p:txBody>
      </p:sp>
      <p:sp>
        <p:nvSpPr>
          <p:cNvPr id="3" name="Content Placeholder 2"/>
          <p:cNvSpPr>
            <a:spLocks noGrp="1"/>
          </p:cNvSpPr>
          <p:nvPr>
            <p:ph idx="1"/>
          </p:nvPr>
        </p:nvSpPr>
        <p:spPr>
          <a:xfrm>
            <a:off x="228600" y="1295400"/>
            <a:ext cx="8763000" cy="5257800"/>
          </a:xfrm>
        </p:spPr>
        <p:txBody>
          <a:bodyPr>
            <a:normAutofit lnSpcReduction="10000"/>
          </a:bodyPr>
          <a:lstStyle/>
          <a:p>
            <a:r>
              <a:rPr lang="en-US" dirty="0"/>
              <a:t> </a:t>
            </a:r>
            <a:r>
              <a:rPr lang="en-US" dirty="0" smtClean="0"/>
              <a:t>Political aspects of Islam are </a:t>
            </a:r>
            <a:r>
              <a:rPr lang="en-US" dirty="0"/>
              <a:t>derived from the </a:t>
            </a:r>
            <a:r>
              <a:rPr lang="en-US" b="1" dirty="0"/>
              <a:t>Qur'an</a:t>
            </a:r>
            <a:r>
              <a:rPr lang="en-US" dirty="0"/>
              <a:t>, the </a:t>
            </a:r>
            <a:r>
              <a:rPr lang="en-US" dirty="0" err="1"/>
              <a:t>Sunnah</a:t>
            </a:r>
            <a:r>
              <a:rPr lang="en-US" dirty="0"/>
              <a:t> (the sayings and living habits of </a:t>
            </a:r>
            <a:r>
              <a:rPr lang="en-US" dirty="0" smtClean="0"/>
              <a:t>Muhammad(PBUH),Muslim history</a:t>
            </a:r>
            <a:r>
              <a:rPr lang="en-US" dirty="0"/>
              <a:t> Muslim history, and elements </a:t>
            </a:r>
            <a:r>
              <a:rPr lang="en-US" dirty="0" smtClean="0"/>
              <a:t>of Political movements</a:t>
            </a:r>
            <a:r>
              <a:rPr lang="en-US" dirty="0"/>
              <a:t> outside Islam.</a:t>
            </a:r>
          </a:p>
          <a:p>
            <a:r>
              <a:rPr lang="en-US" dirty="0"/>
              <a:t>Traditional political concepts in Islam include leadership by elected or selected successors to the Prophet known as Caliphs</a:t>
            </a:r>
            <a:r>
              <a:rPr lang="en-US" dirty="0" smtClean="0"/>
              <a:t>,; </a:t>
            </a:r>
            <a:r>
              <a:rPr lang="en-US" dirty="0"/>
              <a:t>the importance of following Islamic law or </a:t>
            </a:r>
            <a:r>
              <a:rPr lang="en-US" dirty="0" err="1"/>
              <a:t>Sharia</a:t>
            </a:r>
            <a:r>
              <a:rPr lang="en-US" dirty="0"/>
              <a:t>; the duty of rulers to seek </a:t>
            </a:r>
            <a:r>
              <a:rPr lang="en-US" dirty="0" err="1"/>
              <a:t>Shura</a:t>
            </a:r>
            <a:r>
              <a:rPr lang="en-US" dirty="0"/>
              <a:t> or consultation from their subjects; and the importance of rebuking unjust rulers</a:t>
            </a:r>
            <a:r>
              <a:rPr lang="en-US" dirty="0" smtClean="0"/>
              <a:t>.</a:t>
            </a:r>
            <a:endParaRPr lang="en-US" dirty="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b="1" dirty="0" smtClean="0"/>
              <a:t>II. PROTECTION OF LIFE </a:t>
            </a:r>
            <a:br>
              <a:rPr lang="en-US" b="1" dirty="0" smtClean="0"/>
            </a:br>
            <a:endParaRPr lang="en-US" dirty="0"/>
          </a:p>
        </p:txBody>
      </p:sp>
      <p:sp>
        <p:nvSpPr>
          <p:cNvPr id="3" name="Content Placeholder 2"/>
          <p:cNvSpPr>
            <a:spLocks noGrp="1"/>
          </p:cNvSpPr>
          <p:nvPr>
            <p:ph idx="1"/>
          </p:nvPr>
        </p:nvSpPr>
        <p:spPr>
          <a:xfrm>
            <a:off x="228600" y="1066800"/>
            <a:ext cx="8686800" cy="5562600"/>
          </a:xfrm>
        </p:spPr>
        <p:txBody>
          <a:bodyPr/>
          <a:lstStyle/>
          <a:p>
            <a:r>
              <a:rPr lang="en-US" dirty="0" smtClean="0"/>
              <a:t>1. Protection of human life as well as human rights must reign supreme.</a:t>
            </a:r>
          </a:p>
          <a:p>
            <a:r>
              <a:rPr lang="en-US" dirty="0" smtClean="0"/>
              <a:t> 2. Rulers are directly responsible for protecting human life.</a:t>
            </a:r>
          </a:p>
          <a:p>
            <a:r>
              <a:rPr lang="en-US" dirty="0" smtClean="0"/>
              <a:t> 3. Capital punishment must be safeguarded with the strictest safeguards and meaningful reviews.</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38200"/>
          </a:xfrm>
        </p:spPr>
        <p:txBody>
          <a:bodyPr>
            <a:normAutofit fontScale="90000"/>
          </a:bodyPr>
          <a:lstStyle/>
          <a:p>
            <a:r>
              <a:rPr lang="en-US" b="1" dirty="0" smtClean="0"/>
              <a:t>III. PROTECTION OF </a:t>
            </a:r>
            <a:r>
              <a:rPr lang="en-US" b="1" dirty="0" smtClean="0"/>
              <a:t>offspring </a:t>
            </a:r>
            <a:r>
              <a:rPr lang="en-US" b="1" dirty="0" smtClean="0"/>
              <a:t/>
            </a:r>
            <a:br>
              <a:rPr lang="en-US" b="1" dirty="0" smtClean="0"/>
            </a:br>
            <a:endParaRPr lang="en-US" dirty="0"/>
          </a:p>
        </p:txBody>
      </p:sp>
      <p:sp>
        <p:nvSpPr>
          <p:cNvPr id="3" name="Content Placeholder 2"/>
          <p:cNvSpPr>
            <a:spLocks noGrp="1"/>
          </p:cNvSpPr>
          <p:nvPr>
            <p:ph idx="1"/>
          </p:nvPr>
        </p:nvSpPr>
        <p:spPr>
          <a:xfrm>
            <a:off x="228600" y="609600"/>
            <a:ext cx="8686800" cy="6019800"/>
          </a:xfrm>
        </p:spPr>
        <p:txBody>
          <a:bodyPr>
            <a:normAutofit/>
          </a:bodyPr>
          <a:lstStyle/>
          <a:p>
            <a:r>
              <a:rPr lang="en-US" dirty="0" smtClean="0"/>
              <a:t>1. Human rights start with humans before their conception. This includes rights to life, </a:t>
            </a:r>
          </a:p>
          <a:p>
            <a:r>
              <a:rPr lang="en-US" dirty="0" smtClean="0"/>
              <a:t>2. The State must take full responsibility for providing health and education. </a:t>
            </a:r>
          </a:p>
          <a:p>
            <a:r>
              <a:rPr lang="en-US" dirty="0" smtClean="0"/>
              <a:t>3. When citizens establish </a:t>
            </a:r>
            <a:r>
              <a:rPr lang="en-US" dirty="0" err="1" smtClean="0"/>
              <a:t>Awqaf</a:t>
            </a:r>
            <a:r>
              <a:rPr lang="en-US" dirty="0" smtClean="0"/>
              <a:t> to provide education and health services, it must be done under socially accepted standards, approved by society. </a:t>
            </a:r>
          </a:p>
          <a:p>
            <a:r>
              <a:rPr lang="en-US" dirty="0" smtClean="0"/>
              <a:t>4. The government must observe in exploiting natural resources, taxation and finance the interests of future generations.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IV. PROTECTION OF INTELLECT</a:t>
            </a:r>
            <a:br>
              <a:rPr lang="en-US" b="1" dirty="0" smtClean="0"/>
            </a:br>
            <a:endParaRPr lang="en-US" dirty="0"/>
          </a:p>
        </p:txBody>
      </p:sp>
      <p:sp>
        <p:nvSpPr>
          <p:cNvPr id="3" name="Content Placeholder 2"/>
          <p:cNvSpPr>
            <a:spLocks noGrp="1"/>
          </p:cNvSpPr>
          <p:nvPr>
            <p:ph idx="1"/>
          </p:nvPr>
        </p:nvSpPr>
        <p:spPr/>
        <p:txBody>
          <a:bodyPr/>
          <a:lstStyle/>
          <a:p>
            <a:r>
              <a:rPr lang="en-US" dirty="0" smtClean="0"/>
              <a:t>1. Leading members of the three branches of government must possess the highest level of intellectual excellence that would enable them to better serve their society. </a:t>
            </a:r>
          </a:p>
          <a:p>
            <a:r>
              <a:rPr lang="en-US" dirty="0" smtClean="0"/>
              <a:t>2. Efforts must be exerted to </a:t>
            </a:r>
            <a:r>
              <a:rPr lang="en-US" dirty="0" smtClean="0"/>
              <a:t>eliminate </a:t>
            </a:r>
            <a:r>
              <a:rPr lang="en-US" dirty="0" smtClean="0"/>
              <a:t>illiteracy in all forms, and to encourage citizens to develop their intellectual faculties.</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304800"/>
          </a:xfrm>
        </p:spPr>
        <p:txBody>
          <a:bodyPr>
            <a:normAutofit fontScale="90000"/>
          </a:bodyPr>
          <a:lstStyle/>
          <a:p>
            <a:r>
              <a:rPr lang="en-US" b="1" dirty="0" smtClean="0"/>
              <a:t>V. PROTECTION OF PROPERTY </a:t>
            </a:r>
            <a:endParaRPr lang="en-US" dirty="0"/>
          </a:p>
        </p:txBody>
      </p:sp>
      <p:sp>
        <p:nvSpPr>
          <p:cNvPr id="3" name="Content Placeholder 2"/>
          <p:cNvSpPr>
            <a:spLocks noGrp="1"/>
          </p:cNvSpPr>
          <p:nvPr>
            <p:ph idx="1"/>
          </p:nvPr>
        </p:nvSpPr>
        <p:spPr>
          <a:xfrm>
            <a:off x="152400" y="838200"/>
            <a:ext cx="8991600" cy="5791200"/>
          </a:xfrm>
        </p:spPr>
        <p:txBody>
          <a:bodyPr>
            <a:normAutofit fontScale="92500" lnSpcReduction="20000"/>
          </a:bodyPr>
          <a:lstStyle/>
          <a:p>
            <a:r>
              <a:rPr lang="en-US" dirty="0" smtClean="0"/>
              <a:t>1. Private property must be protected. </a:t>
            </a:r>
          </a:p>
          <a:p>
            <a:r>
              <a:rPr lang="en-US" dirty="0" smtClean="0"/>
              <a:t>2. The rights to own homes, productive assets and develop one’s human capital must be fulfilled.</a:t>
            </a:r>
          </a:p>
          <a:p>
            <a:r>
              <a:rPr lang="en-US" dirty="0" smtClean="0"/>
              <a:t> 3. Markets must be organized as competitive outlets where well-informed citizens can freely exchange.</a:t>
            </a:r>
          </a:p>
          <a:p>
            <a:r>
              <a:rPr lang="en-US" dirty="0" smtClean="0"/>
              <a:t> 4. Production and exchange of lawful commodities must be facilitated by a suitable infrastructure and a legal system that protects people’s right to the fruit of their own efforts.</a:t>
            </a:r>
          </a:p>
          <a:p>
            <a:r>
              <a:rPr lang="en-US" dirty="0" smtClean="0"/>
              <a:t> 5. Economic and financial transactions must be carried out without Reba (trading present for future money at a premium), </a:t>
            </a:r>
            <a:r>
              <a:rPr lang="en-US" dirty="0" err="1" smtClean="0"/>
              <a:t>Ghabn</a:t>
            </a:r>
            <a:r>
              <a:rPr lang="en-US" dirty="0" smtClean="0"/>
              <a:t> (cheating) and </a:t>
            </a:r>
            <a:r>
              <a:rPr lang="en-US" dirty="0" err="1" smtClean="0"/>
              <a:t>Gharar</a:t>
            </a:r>
            <a:r>
              <a:rPr lang="en-US" dirty="0" smtClean="0"/>
              <a:t> (risk </a:t>
            </a:r>
            <a:r>
              <a:rPr lang="en-US" smtClean="0"/>
              <a:t>trading</a:t>
            </a:r>
            <a:r>
              <a:rPr lang="en-US"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normAutofit fontScale="90000"/>
          </a:bodyPr>
          <a:lstStyle/>
          <a:p>
            <a:r>
              <a:rPr lang="en-US" b="1" dirty="0"/>
              <a:t>Pre-modern Islam</a:t>
            </a:r>
            <a:br>
              <a:rPr lang="en-US" b="1" dirty="0"/>
            </a:br>
            <a:endParaRPr lang="en-US" b="1" dirty="0"/>
          </a:p>
        </p:txBody>
      </p:sp>
      <p:sp>
        <p:nvSpPr>
          <p:cNvPr id="3" name="Content Placeholder 2"/>
          <p:cNvSpPr>
            <a:spLocks noGrp="1"/>
          </p:cNvSpPr>
          <p:nvPr>
            <p:ph idx="1"/>
          </p:nvPr>
        </p:nvSpPr>
        <p:spPr>
          <a:xfrm>
            <a:off x="304800" y="990600"/>
            <a:ext cx="8534400" cy="5715000"/>
          </a:xfrm>
        </p:spPr>
        <p:txBody>
          <a:bodyPr>
            <a:normAutofit fontScale="92500"/>
          </a:bodyPr>
          <a:lstStyle/>
          <a:p>
            <a:r>
              <a:rPr lang="en-US" dirty="0"/>
              <a:t>Origins of Islam as a political movement are to be found in the life and times of Islam's prophet </a:t>
            </a:r>
            <a:r>
              <a:rPr lang="en-US" dirty="0" smtClean="0"/>
              <a:t>Muhammad(PBUH)</a:t>
            </a:r>
            <a:r>
              <a:rPr lang="en-US" dirty="0"/>
              <a:t> and his successors. In 622 CE, in </a:t>
            </a:r>
            <a:r>
              <a:rPr lang="en-US" dirty="0" smtClean="0"/>
              <a:t>acknowledgment </a:t>
            </a:r>
            <a:r>
              <a:rPr lang="en-US" dirty="0"/>
              <a:t>of his claims to </a:t>
            </a:r>
            <a:r>
              <a:rPr lang="en-US" dirty="0" smtClean="0"/>
              <a:t>prophet hood, Muhammad (PBUH) </a:t>
            </a:r>
            <a:r>
              <a:rPr lang="en-US" dirty="0"/>
              <a:t>was invited to rule the city of Medina. At the time the local Arab tribes of Aus and </a:t>
            </a:r>
            <a:r>
              <a:rPr lang="en-US" dirty="0" err="1"/>
              <a:t>Khazraj</a:t>
            </a:r>
            <a:r>
              <a:rPr lang="en-US" dirty="0"/>
              <a:t> dominated the city, and were in constant conflict. </a:t>
            </a:r>
            <a:r>
              <a:rPr lang="en-US" dirty="0" err="1"/>
              <a:t>Medinans</a:t>
            </a:r>
            <a:r>
              <a:rPr lang="en-US" dirty="0"/>
              <a:t> saw in </a:t>
            </a:r>
            <a:r>
              <a:rPr lang="en-US" dirty="0" smtClean="0"/>
              <a:t>Muhammad(PBUH) </a:t>
            </a:r>
            <a:r>
              <a:rPr lang="en-US" dirty="0"/>
              <a:t>an impartial outsider who could resolve the conflict. </a:t>
            </a:r>
            <a:r>
              <a:rPr lang="en-US" dirty="0" smtClean="0"/>
              <a:t>Muhammad (PBUH) </a:t>
            </a:r>
            <a:r>
              <a:rPr lang="en-US" dirty="0"/>
              <a:t>and his followers thus moved to Medina, where </a:t>
            </a:r>
            <a:r>
              <a:rPr lang="en-US" dirty="0" smtClean="0"/>
              <a:t>Muhammad(PBUH ) </a:t>
            </a:r>
            <a:r>
              <a:rPr lang="en-US" dirty="0"/>
              <a:t>drafted the Medina Charter.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This document made Muhammad( PBUH)the ruler, and recognized him as the Prophet of Allah. The laws Muhammad (PBUH) established during his rule, based on the revelations of the Quran and doing of Muhammad( PBUH), are considered by Muslims to be </a:t>
            </a:r>
            <a:r>
              <a:rPr lang="en-US" dirty="0" err="1" smtClean="0"/>
              <a:t>Sharia</a:t>
            </a:r>
            <a:r>
              <a:rPr lang="en-US" dirty="0" smtClean="0"/>
              <a:t> or Islamic law, which Islamic movements seek to establish in the present day. Muhammad(PBUH) gained a widespread following and an army, and his rule expanded first to the city of Mecca and then spread through the Arabian peninsula through a combination of diplomacy and military conquest.</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Islamic State of Medina</a:t>
            </a:r>
            <a:br>
              <a:rPr lang="en-US" b="1" dirty="0" smtClean="0"/>
            </a:br>
            <a:endParaRPr lang="en-US" dirty="0"/>
          </a:p>
        </p:txBody>
      </p:sp>
      <p:sp>
        <p:nvSpPr>
          <p:cNvPr id="3" name="Content Placeholder 2"/>
          <p:cNvSpPr>
            <a:spLocks noGrp="1"/>
          </p:cNvSpPr>
          <p:nvPr>
            <p:ph idx="1"/>
          </p:nvPr>
        </p:nvSpPr>
        <p:spPr>
          <a:xfrm>
            <a:off x="152400" y="990600"/>
            <a:ext cx="8534400" cy="5638800"/>
          </a:xfrm>
        </p:spPr>
        <p:txBody>
          <a:bodyPr>
            <a:normAutofit fontScale="92500" lnSpcReduction="20000"/>
          </a:bodyPr>
          <a:lstStyle/>
          <a:p>
            <a:r>
              <a:rPr lang="en-US" dirty="0" smtClean="0"/>
              <a:t>The</a:t>
            </a:r>
            <a:r>
              <a:rPr lang="en-US" dirty="0"/>
              <a:t> Constitution of </a:t>
            </a:r>
            <a:r>
              <a:rPr lang="en-US" dirty="0" smtClean="0"/>
              <a:t>Medina</a:t>
            </a:r>
            <a:r>
              <a:rPr lang="en-US" dirty="0"/>
              <a:t> </a:t>
            </a:r>
            <a:r>
              <a:rPr lang="en-US" dirty="0" smtClean="0"/>
              <a:t>was </a:t>
            </a:r>
            <a:r>
              <a:rPr lang="en-US" dirty="0"/>
              <a:t>drafted by the </a:t>
            </a:r>
            <a:r>
              <a:rPr lang="en-US" dirty="0" smtClean="0"/>
              <a:t>Islamic prophet</a:t>
            </a:r>
            <a:r>
              <a:rPr lang="en-US" dirty="0"/>
              <a:t> </a:t>
            </a:r>
            <a:r>
              <a:rPr lang="en-US" dirty="0" smtClean="0"/>
              <a:t>Muhammad(PBUH). </a:t>
            </a:r>
            <a:r>
              <a:rPr lang="en-US" dirty="0"/>
              <a:t>It constituted a formal agreement between </a:t>
            </a:r>
            <a:r>
              <a:rPr lang="en-US" dirty="0" smtClean="0"/>
              <a:t>Muhammad (PBUH) </a:t>
            </a:r>
            <a:r>
              <a:rPr lang="en-US" dirty="0"/>
              <a:t>and all of the significant tribes and families of </a:t>
            </a:r>
            <a:r>
              <a:rPr lang="en-US" dirty="0" err="1"/>
              <a:t>Yathrib</a:t>
            </a:r>
            <a:r>
              <a:rPr lang="en-US" dirty="0"/>
              <a:t> (later known as </a:t>
            </a:r>
            <a:r>
              <a:rPr lang="en-US" dirty="0" smtClean="0"/>
              <a:t>Medina, </a:t>
            </a:r>
            <a:r>
              <a:rPr lang="en-US" dirty="0"/>
              <a:t>including Muslims, Jews, </a:t>
            </a:r>
            <a:r>
              <a:rPr lang="en-US" dirty="0" smtClean="0"/>
              <a:t>Christians</a:t>
            </a:r>
            <a:r>
              <a:rPr lang="en-US" dirty="0"/>
              <a:t> and </a:t>
            </a:r>
            <a:r>
              <a:rPr lang="en-US" dirty="0" smtClean="0"/>
              <a:t>Pagans. This </a:t>
            </a:r>
            <a:r>
              <a:rPr lang="en-US" dirty="0"/>
              <a:t>constitution formed the basis of the first Islamic state. The document was drawn up with the </a:t>
            </a:r>
            <a:r>
              <a:rPr lang="en-US" dirty="0" smtClean="0"/>
              <a:t>open </a:t>
            </a:r>
            <a:r>
              <a:rPr lang="en-US" dirty="0"/>
              <a:t>concern of bringing to an end the bitter intertribal fighting between the clans of the </a:t>
            </a:r>
            <a:r>
              <a:rPr lang="en-US" dirty="0" err="1"/>
              <a:t>Aws</a:t>
            </a:r>
            <a:r>
              <a:rPr lang="en-US" dirty="0"/>
              <a:t> (Aus) and </a:t>
            </a:r>
            <a:r>
              <a:rPr lang="en-US" dirty="0" err="1" smtClean="0"/>
              <a:t>Khazraj</a:t>
            </a:r>
            <a:r>
              <a:rPr lang="en-US" dirty="0"/>
              <a:t> </a:t>
            </a:r>
            <a:r>
              <a:rPr lang="en-US" dirty="0" smtClean="0"/>
              <a:t>within </a:t>
            </a:r>
            <a:r>
              <a:rPr lang="en-US" dirty="0"/>
              <a:t>Medina. To this effect it instituted a number of rights and responsibilities for the Muslim, Jewish, Christian and Pagan communities of Medina bringing them within the fold of one community—the </a:t>
            </a:r>
            <a:r>
              <a:rPr lang="en-US" dirty="0" err="1"/>
              <a:t>Ummah</a:t>
            </a:r>
            <a:r>
              <a:rPr lang="en-US" dirty="0" smtClean="0"/>
              <a:t>.</a:t>
            </a:r>
            <a:endParaRPr lang="en-US" dirty="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endParaRPr lang="en-US" dirty="0"/>
          </a:p>
        </p:txBody>
      </p:sp>
      <p:sp>
        <p:nvSpPr>
          <p:cNvPr id="3" name="Content Placeholder 2"/>
          <p:cNvSpPr>
            <a:spLocks noGrp="1"/>
          </p:cNvSpPr>
          <p:nvPr>
            <p:ph idx="1"/>
          </p:nvPr>
        </p:nvSpPr>
        <p:spPr>
          <a:xfrm>
            <a:off x="228600" y="914400"/>
            <a:ext cx="8763000" cy="5791200"/>
          </a:xfrm>
        </p:spPr>
        <p:txBody>
          <a:bodyPr>
            <a:normAutofit fontScale="92500"/>
          </a:bodyPr>
          <a:lstStyle/>
          <a:p>
            <a:r>
              <a:rPr lang="en-US" dirty="0"/>
              <a:t>The precise dating of the Constitution of Medina remains </a:t>
            </a:r>
            <a:r>
              <a:rPr lang="en-US" dirty="0" smtClean="0"/>
              <a:t>debated.</a:t>
            </a:r>
            <a:r>
              <a:rPr lang="en-US" dirty="0"/>
              <a:t>  It effectively established the first Islamic state. The Constitution established: the security of the community, religious freedoms, the role of Medina as a </a:t>
            </a:r>
            <a:r>
              <a:rPr lang="en-US" dirty="0" err="1" smtClean="0"/>
              <a:t>haram</a:t>
            </a:r>
            <a:r>
              <a:rPr lang="en-US" dirty="0"/>
              <a:t> </a:t>
            </a:r>
            <a:r>
              <a:rPr lang="en-US" dirty="0" smtClean="0"/>
              <a:t>or </a:t>
            </a:r>
            <a:r>
              <a:rPr lang="en-US" dirty="0"/>
              <a:t>sacred place (barring all violence and weapons), the security of women, stable tribal relations within Medina, a tax system for supporting the community in time of conflict, parameters for exogenous political alliances, a system for granting protection of individuals, a judicial system for resolving disputes, and also regulated the paying of blood </a:t>
            </a:r>
            <a:r>
              <a:rPr lang="en-US" dirty="0" smtClean="0"/>
              <a:t>money</a:t>
            </a:r>
            <a:r>
              <a:rPr lang="en-US" dirty="0"/>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pic>
        <p:nvPicPr>
          <p:cNvPr id="4" name="Picture 2" descr="C:\Users\Digital Palace com\Desktop\o1AJ9qDyyJNSpZWhUgGYc3MngFqoAMdg2nbcwz4zVXcXZ3WLv.jpg"/>
          <p:cNvPicPr>
            <a:picLocks noGrp="1" noChangeAspect="1" noChangeArrowheads="1"/>
          </p:cNvPicPr>
          <p:nvPr>
            <p:ph idx="1"/>
          </p:nvPr>
        </p:nvPicPr>
        <p:blipFill>
          <a:blip r:embed="rId2"/>
          <a:srcRect/>
          <a:stretch>
            <a:fillRect/>
          </a:stretch>
        </p:blipFill>
        <p:spPr bwMode="auto">
          <a:xfrm>
            <a:off x="457200" y="304800"/>
            <a:ext cx="8305800" cy="6400799"/>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lstStyle/>
          <a:p>
            <a:r>
              <a:rPr lang="en-US" b="1" dirty="0" smtClean="0"/>
              <a:t>ISLAMIC CONSTITUTIONAL VALUES</a:t>
            </a:r>
            <a:endParaRPr lang="en-US" b="1" dirty="0"/>
          </a:p>
        </p:txBody>
      </p:sp>
      <p:sp>
        <p:nvSpPr>
          <p:cNvPr id="3" name="Content Placeholder 2"/>
          <p:cNvSpPr>
            <a:spLocks noGrp="1"/>
          </p:cNvSpPr>
          <p:nvPr>
            <p:ph idx="1"/>
          </p:nvPr>
        </p:nvSpPr>
        <p:spPr>
          <a:xfrm>
            <a:off x="228600" y="1295400"/>
            <a:ext cx="8610600" cy="5410200"/>
          </a:xfrm>
        </p:spPr>
        <p:txBody>
          <a:bodyPr>
            <a:normAutofit fontScale="92500"/>
          </a:bodyPr>
          <a:lstStyle/>
          <a:p>
            <a:r>
              <a:rPr lang="en-US" b="1" dirty="0" smtClean="0"/>
              <a:t>I. SHURA</a:t>
            </a:r>
          </a:p>
          <a:p>
            <a:r>
              <a:rPr lang="en-US" dirty="0" smtClean="0"/>
              <a:t> </a:t>
            </a:r>
            <a:r>
              <a:rPr lang="en-US" dirty="0" err="1" smtClean="0"/>
              <a:t>Shura</a:t>
            </a:r>
            <a:r>
              <a:rPr lang="en-US" dirty="0" smtClean="0"/>
              <a:t> is simply seeking the experts’ judgment and then acting upon it. </a:t>
            </a:r>
          </a:p>
          <a:p>
            <a:r>
              <a:rPr lang="en-US" dirty="0" smtClean="0"/>
              <a:t>This implies that ruling authorities should take all decisions and actions, based on the opinions of the people of learning, knowledge and experience, distinguishing actions that emphasize national interest and actions that go against it.</a:t>
            </a:r>
          </a:p>
          <a:p>
            <a:r>
              <a:rPr lang="en-US" dirty="0" smtClean="0"/>
              <a:t> They therefore must implement the actions in favor of national interest and abstain from others that run against it (Al-</a:t>
            </a:r>
            <a:r>
              <a:rPr lang="en-US" dirty="0" err="1" smtClean="0"/>
              <a:t>ʿAwa</a:t>
            </a:r>
            <a:r>
              <a:rPr lang="en-US" dirty="0" smtClean="0"/>
              <a:t>, 2006).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r>
              <a:rPr lang="en-US" b="1" dirty="0" err="1" smtClean="0"/>
              <a:t>Shura</a:t>
            </a:r>
            <a:r>
              <a:rPr lang="en-US" b="1" dirty="0" smtClean="0"/>
              <a:t> council</a:t>
            </a:r>
            <a:endParaRPr lang="en-US" dirty="0"/>
          </a:p>
        </p:txBody>
      </p:sp>
      <p:sp>
        <p:nvSpPr>
          <p:cNvPr id="3" name="Content Placeholder 2"/>
          <p:cNvSpPr>
            <a:spLocks noGrp="1"/>
          </p:cNvSpPr>
          <p:nvPr>
            <p:ph idx="1"/>
          </p:nvPr>
        </p:nvSpPr>
        <p:spPr>
          <a:xfrm>
            <a:off x="228600" y="838200"/>
            <a:ext cx="8686800" cy="5791200"/>
          </a:xfrm>
        </p:spPr>
        <p:txBody>
          <a:bodyPr>
            <a:normAutofit fontScale="92500" lnSpcReduction="20000"/>
          </a:bodyPr>
          <a:lstStyle/>
          <a:p>
            <a:r>
              <a:rPr lang="en-US" dirty="0" smtClean="0"/>
              <a:t>prescribes the establishment of a group inviting to all that is good, enjoining what is right and forbidding what is wrong. In addition, </a:t>
            </a:r>
            <a:r>
              <a:rPr lang="en-US" dirty="0" err="1" smtClean="0"/>
              <a:t>Shura</a:t>
            </a:r>
            <a:r>
              <a:rPr lang="en-US" dirty="0" smtClean="0"/>
              <a:t> is not to be used when there are explicit rules, nor should lead to advice against such rules. An important tool for practicing </a:t>
            </a:r>
            <a:r>
              <a:rPr lang="en-US" dirty="0" err="1" smtClean="0"/>
              <a:t>Shura</a:t>
            </a:r>
            <a:r>
              <a:rPr lang="en-US" dirty="0" smtClean="0"/>
              <a:t> is the </a:t>
            </a:r>
            <a:r>
              <a:rPr lang="en-US" b="1" dirty="0" err="1" smtClean="0"/>
              <a:t>Shura</a:t>
            </a:r>
            <a:r>
              <a:rPr lang="en-US" b="1" dirty="0" smtClean="0"/>
              <a:t> council </a:t>
            </a:r>
            <a:r>
              <a:rPr lang="en-US" dirty="0" smtClean="0"/>
              <a:t>which should represent the whole nation and be chosen out of free will by the people. They are considered as agents of the people. Therefore, the principal (the people) should be entitled to fire them at will. This can be done by presenting a case against members whose membership becomes in doubt to a special court. Similarly, injustice is prohibited and those committing injustice are to be punished.</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1371</TotalTime>
  <Words>1346</Words>
  <Application>Microsoft Office PowerPoint</Application>
  <PresentationFormat>On-screen Show (4:3)</PresentationFormat>
  <Paragraphs>54</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POLITICAL SYSTEM IN ISLAM</vt:lpstr>
      <vt:lpstr>Political aspects of Islam</vt:lpstr>
      <vt:lpstr>Pre-modern Islam </vt:lpstr>
      <vt:lpstr>Slide 4</vt:lpstr>
      <vt:lpstr>Islamic State of Medina </vt:lpstr>
      <vt:lpstr>Slide 6</vt:lpstr>
      <vt:lpstr>Slide 7</vt:lpstr>
      <vt:lpstr>ISLAMIC CONSTITUTIONAL VALUES</vt:lpstr>
      <vt:lpstr>Shura council</vt:lpstr>
      <vt:lpstr>II. JUSTICE</vt:lpstr>
      <vt:lpstr>III. LIBERTY</vt:lpstr>
      <vt:lpstr>Slide 12</vt:lpstr>
      <vt:lpstr>Slide 13</vt:lpstr>
      <vt:lpstr>IV. EQUALITY</vt:lpstr>
      <vt:lpstr>Slide 15</vt:lpstr>
      <vt:lpstr>V. RULERS’ ACCOUNTABILITY</vt:lpstr>
      <vt:lpstr>Slide 17</vt:lpstr>
      <vt:lpstr>MAQASSED AL SHARI'AH &amp; POLITICS</vt:lpstr>
      <vt:lpstr>Slide 19</vt:lpstr>
      <vt:lpstr>II. PROTECTION OF LIFE  </vt:lpstr>
      <vt:lpstr>III. PROTECTION OF offspring  </vt:lpstr>
      <vt:lpstr>IV. PROTECTION OF INTELLECT </vt:lpstr>
      <vt:lpstr>V. PROTECTION OF PROPERTY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POLITICAL SYSTEM IN ISLAM</dc:title>
  <dc:creator>Digital Palace com</dc:creator>
  <cp:lastModifiedBy>Digital Palace com</cp:lastModifiedBy>
  <cp:revision>125</cp:revision>
  <dcterms:created xsi:type="dcterms:W3CDTF">2019-07-02T07:18:44Z</dcterms:created>
  <dcterms:modified xsi:type="dcterms:W3CDTF">2020-08-27T18:44:32Z</dcterms:modified>
</cp:coreProperties>
</file>