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330" r:id="rId2"/>
    <p:sldId id="331" r:id="rId3"/>
    <p:sldId id="332" r:id="rId4"/>
    <p:sldId id="333"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737" autoAdjust="0"/>
  </p:normalViewPr>
  <p:slideViewPr>
    <p:cSldViewPr snapToGrid="0">
      <p:cViewPr varScale="1">
        <p:scale>
          <a:sx n="68" d="100"/>
          <a:sy n="68" d="100"/>
        </p:scale>
        <p:origin x="84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88719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29204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787780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126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782430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66258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458497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573875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399049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1C0C283-DDAC-4788-A9FD-C2C99F1325C1}" type="datetimeFigureOut">
              <a:rPr lang="en-US" smtClean="0"/>
              <a:pPr/>
              <a:t>6/3/2020</a:t>
            </a:fld>
            <a:endParaRPr lang="en-US" dirty="0"/>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42E06512-D75C-4088-8FE1-1CC5CEBC23D0}" type="slidenum">
              <a:rPr lang="en-US" smtClean="0"/>
              <a:pPr/>
              <a:t>‹#›</a:t>
            </a:fld>
            <a:endParaRPr lang="en-US" dirty="0"/>
          </a:p>
        </p:txBody>
      </p:sp>
    </p:spTree>
    <p:extLst>
      <p:ext uri="{BB962C8B-B14F-4D97-AF65-F5344CB8AC3E}">
        <p14:creationId xmlns:p14="http://schemas.microsoft.com/office/powerpoint/2010/main" val="327031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412399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011671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619945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07684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62480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74995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13144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C0C283-DDAC-4788-A9FD-C2C99F1325C1}" type="datetimeFigureOut">
              <a:rPr lang="en-US" smtClean="0"/>
              <a:t>6/3/2020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227448562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Software?</a:t>
            </a:r>
          </a:p>
        </p:txBody>
      </p:sp>
      <p:sp>
        <p:nvSpPr>
          <p:cNvPr id="3" name="Content Placeholder 2"/>
          <p:cNvSpPr>
            <a:spLocks noGrp="1"/>
          </p:cNvSpPr>
          <p:nvPr>
            <p:ph idx="1"/>
          </p:nvPr>
        </p:nvSpPr>
        <p:spPr>
          <a:xfrm>
            <a:off x="680321" y="2084294"/>
            <a:ext cx="9613861" cy="3851895"/>
          </a:xfrm>
        </p:spPr>
        <p:txBody>
          <a:bodyPr/>
          <a:lstStyle/>
          <a:p>
            <a:pPr algn="just"/>
            <a:r>
              <a:rPr lang="en-US" dirty="0"/>
              <a:t>Sometimes abbreviated as </a:t>
            </a:r>
            <a:r>
              <a:rPr lang="en-US" b="1" dirty="0"/>
              <a:t>SW</a:t>
            </a:r>
            <a:r>
              <a:rPr lang="en-US" dirty="0"/>
              <a:t> and </a:t>
            </a:r>
            <a:r>
              <a:rPr lang="en-US" b="1" dirty="0"/>
              <a:t>S/W</a:t>
            </a:r>
            <a:r>
              <a:rPr lang="en-US" dirty="0"/>
              <a:t>, </a:t>
            </a:r>
            <a:r>
              <a:rPr lang="en-US" b="1" dirty="0"/>
              <a:t>software</a:t>
            </a:r>
            <a:r>
              <a:rPr lang="en-US" dirty="0"/>
              <a:t> is a collection of instructions that enable the user to interact with a computer or have it perform specific tasks for them. Without software, computers would be useless. For example, without your Internet browser software you would be unable to surf the Internet or read this page and without a software operating system the browser would not be able to run on your computer. In the picture is a Microsoft Excel software box and an example of a software program.</a:t>
            </a:r>
          </a:p>
        </p:txBody>
      </p:sp>
    </p:spTree>
    <p:extLst>
      <p:ext uri="{BB962C8B-B14F-4D97-AF65-F5344CB8AC3E}">
        <p14:creationId xmlns:p14="http://schemas.microsoft.com/office/powerpoint/2010/main" val="1846326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Application Software's (</a:t>
            </a:r>
            <a:r>
              <a:rPr lang="en-US" b="1" dirty="0"/>
              <a:t>Enterprise infrastructure software</a:t>
            </a:r>
            <a:r>
              <a:rPr lang="en-US" dirty="0"/>
              <a:t>)</a:t>
            </a:r>
          </a:p>
        </p:txBody>
      </p:sp>
      <p:sp>
        <p:nvSpPr>
          <p:cNvPr id="3" name="Content Placeholder 2"/>
          <p:cNvSpPr>
            <a:spLocks noGrp="1"/>
          </p:cNvSpPr>
          <p:nvPr>
            <p:ph idx="1"/>
          </p:nvPr>
        </p:nvSpPr>
        <p:spPr/>
        <p:txBody>
          <a:bodyPr/>
          <a:lstStyle/>
          <a:p>
            <a:r>
              <a:rPr lang="en-US" dirty="0"/>
              <a:t>Business workflow software</a:t>
            </a:r>
          </a:p>
          <a:p>
            <a:r>
              <a:rPr lang="en-US" dirty="0"/>
              <a:t>Database management system (DBMS) software</a:t>
            </a:r>
          </a:p>
          <a:p>
            <a:r>
              <a:rPr lang="en-US" dirty="0"/>
              <a:t>Digital asset management (DAM) software</a:t>
            </a:r>
          </a:p>
          <a:p>
            <a:r>
              <a:rPr lang="en-US" dirty="0"/>
              <a:t>Document management software</a:t>
            </a:r>
          </a:p>
          <a:p>
            <a:r>
              <a:rPr lang="en-US" dirty="0"/>
              <a:t>Geographic information system (GIS) software</a:t>
            </a:r>
          </a:p>
          <a:p>
            <a:endParaRPr lang="en-US" dirty="0"/>
          </a:p>
        </p:txBody>
      </p:sp>
    </p:spTree>
    <p:extLst>
      <p:ext uri="{BB962C8B-B14F-4D97-AF65-F5344CB8AC3E}">
        <p14:creationId xmlns:p14="http://schemas.microsoft.com/office/powerpoint/2010/main" val="2880083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Application Software's (</a:t>
            </a:r>
            <a:r>
              <a:rPr lang="en-US" b="1" dirty="0"/>
              <a:t>Simulation software)</a:t>
            </a:r>
            <a:endParaRPr lang="en-US" dirty="0"/>
          </a:p>
        </p:txBody>
      </p:sp>
      <p:sp>
        <p:nvSpPr>
          <p:cNvPr id="3" name="Content Placeholder 2"/>
          <p:cNvSpPr>
            <a:spLocks noGrp="1"/>
          </p:cNvSpPr>
          <p:nvPr>
            <p:ph idx="1"/>
          </p:nvPr>
        </p:nvSpPr>
        <p:spPr>
          <a:xfrm>
            <a:off x="680321" y="2336873"/>
            <a:ext cx="11112750" cy="4386656"/>
          </a:xfrm>
        </p:spPr>
        <p:txBody>
          <a:bodyPr/>
          <a:lstStyle/>
          <a:p>
            <a:r>
              <a:rPr lang="en-US" dirty="0"/>
              <a:t>Computer simulators </a:t>
            </a:r>
          </a:p>
          <a:p>
            <a:pPr lvl="1"/>
            <a:r>
              <a:rPr lang="en-US" dirty="0"/>
              <a:t>Scientific simulators</a:t>
            </a:r>
          </a:p>
          <a:p>
            <a:pPr lvl="1"/>
            <a:r>
              <a:rPr lang="en-US" dirty="0"/>
              <a:t>Social simulators</a:t>
            </a:r>
          </a:p>
          <a:p>
            <a:pPr lvl="1"/>
            <a:r>
              <a:rPr lang="en-US" dirty="0"/>
              <a:t>Battlefield simulators</a:t>
            </a:r>
          </a:p>
          <a:p>
            <a:pPr lvl="1"/>
            <a:r>
              <a:rPr lang="en-US" dirty="0"/>
              <a:t>Emergency simulators</a:t>
            </a:r>
          </a:p>
          <a:p>
            <a:pPr lvl="1"/>
            <a:r>
              <a:rPr lang="en-US" dirty="0"/>
              <a:t>Vehicle simulators </a:t>
            </a:r>
          </a:p>
          <a:p>
            <a:pPr lvl="2"/>
            <a:r>
              <a:rPr lang="en-US" dirty="0"/>
              <a:t>Flight simulators</a:t>
            </a:r>
          </a:p>
          <a:p>
            <a:pPr lvl="2"/>
            <a:r>
              <a:rPr lang="en-US" dirty="0"/>
              <a:t>Driving simulators</a:t>
            </a:r>
          </a:p>
          <a:p>
            <a:pPr lvl="1"/>
            <a:r>
              <a:rPr lang="en-US" dirty="0"/>
              <a:t>Simulation games </a:t>
            </a:r>
          </a:p>
          <a:p>
            <a:pPr lvl="2"/>
            <a:r>
              <a:rPr lang="en-US" dirty="0"/>
              <a:t>Vehicle simulation games</a:t>
            </a:r>
          </a:p>
        </p:txBody>
      </p:sp>
    </p:spTree>
    <p:extLst>
      <p:ext uri="{BB962C8B-B14F-4D97-AF65-F5344CB8AC3E}">
        <p14:creationId xmlns:p14="http://schemas.microsoft.com/office/powerpoint/2010/main" val="3354652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Application Software's (</a:t>
            </a:r>
            <a:r>
              <a:rPr lang="en-US" b="1" dirty="0"/>
              <a:t>Media development software)</a:t>
            </a:r>
            <a:endParaRPr lang="en-US" dirty="0"/>
          </a:p>
        </p:txBody>
      </p:sp>
      <p:sp>
        <p:nvSpPr>
          <p:cNvPr id="3" name="Content Placeholder 2"/>
          <p:cNvSpPr>
            <a:spLocks noGrp="1"/>
          </p:cNvSpPr>
          <p:nvPr>
            <p:ph idx="1"/>
          </p:nvPr>
        </p:nvSpPr>
        <p:spPr>
          <a:xfrm>
            <a:off x="680321" y="2336872"/>
            <a:ext cx="11341350" cy="4521127"/>
          </a:xfrm>
        </p:spPr>
        <p:txBody>
          <a:bodyPr>
            <a:normAutofit fontScale="92500" lnSpcReduction="20000"/>
          </a:bodyPr>
          <a:lstStyle/>
          <a:p>
            <a:r>
              <a:rPr lang="en-US" dirty="0"/>
              <a:t>Image organizer</a:t>
            </a:r>
          </a:p>
          <a:p>
            <a:r>
              <a:rPr lang="en-US" dirty="0"/>
              <a:t>Media content creating/editing </a:t>
            </a:r>
          </a:p>
          <a:p>
            <a:pPr lvl="1"/>
            <a:r>
              <a:rPr lang="en-US" dirty="0"/>
              <a:t>3D computer graphics software</a:t>
            </a:r>
          </a:p>
          <a:p>
            <a:pPr lvl="1"/>
            <a:r>
              <a:rPr lang="en-US" dirty="0"/>
              <a:t>Animation software</a:t>
            </a:r>
          </a:p>
          <a:p>
            <a:pPr lvl="1"/>
            <a:r>
              <a:rPr lang="en-US" dirty="0"/>
              <a:t>Graphic art software</a:t>
            </a:r>
          </a:p>
          <a:p>
            <a:pPr lvl="1"/>
            <a:r>
              <a:rPr lang="en-US" dirty="0"/>
              <a:t>Image editing software </a:t>
            </a:r>
          </a:p>
          <a:p>
            <a:pPr lvl="2"/>
            <a:r>
              <a:rPr lang="en-US" dirty="0"/>
              <a:t>Raster graphics editor</a:t>
            </a:r>
          </a:p>
          <a:p>
            <a:pPr lvl="2"/>
            <a:r>
              <a:rPr lang="en-US" dirty="0"/>
              <a:t>Vector graphics editor</a:t>
            </a:r>
          </a:p>
          <a:p>
            <a:pPr lvl="1"/>
            <a:r>
              <a:rPr lang="en-US" dirty="0"/>
              <a:t>Video editing software</a:t>
            </a:r>
          </a:p>
          <a:p>
            <a:pPr lvl="1"/>
            <a:r>
              <a:rPr lang="en-US" dirty="0"/>
              <a:t>Sound editing software </a:t>
            </a:r>
          </a:p>
          <a:p>
            <a:pPr lvl="2"/>
            <a:r>
              <a:rPr lang="en-US" dirty="0"/>
              <a:t>Digital audio editor</a:t>
            </a:r>
          </a:p>
          <a:p>
            <a:pPr lvl="1"/>
            <a:r>
              <a:rPr lang="en-US" dirty="0"/>
              <a:t>Music sequencer </a:t>
            </a:r>
          </a:p>
          <a:p>
            <a:pPr lvl="2"/>
            <a:r>
              <a:rPr lang="en-US" dirty="0"/>
              <a:t>Score writer</a:t>
            </a:r>
          </a:p>
          <a:p>
            <a:pPr lvl="1"/>
            <a:r>
              <a:rPr lang="en-US" dirty="0"/>
              <a:t>Hypermedia editing software </a:t>
            </a:r>
          </a:p>
          <a:p>
            <a:pPr lvl="2"/>
            <a:r>
              <a:rPr lang="en-US" dirty="0"/>
              <a:t>Web development software</a:t>
            </a:r>
          </a:p>
          <a:p>
            <a:pPr lvl="1"/>
            <a:r>
              <a:rPr lang="en-US" dirty="0"/>
              <a:t>Game development tool</a:t>
            </a:r>
          </a:p>
          <a:p>
            <a:endParaRPr lang="en-US" dirty="0"/>
          </a:p>
        </p:txBody>
      </p:sp>
    </p:spTree>
    <p:extLst>
      <p:ext uri="{BB962C8B-B14F-4D97-AF65-F5344CB8AC3E}">
        <p14:creationId xmlns:p14="http://schemas.microsoft.com/office/powerpoint/2010/main" val="3768647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Application Software's (</a:t>
            </a:r>
            <a:r>
              <a:rPr lang="en-US" b="1" dirty="0"/>
              <a:t>Product engineering software)</a:t>
            </a:r>
            <a:endParaRPr lang="en-US" dirty="0"/>
          </a:p>
        </p:txBody>
      </p:sp>
      <p:sp>
        <p:nvSpPr>
          <p:cNvPr id="3" name="Content Placeholder 2"/>
          <p:cNvSpPr>
            <a:spLocks noGrp="1"/>
          </p:cNvSpPr>
          <p:nvPr>
            <p:ph idx="1"/>
          </p:nvPr>
        </p:nvSpPr>
        <p:spPr>
          <a:xfrm>
            <a:off x="680321" y="2336872"/>
            <a:ext cx="11220326" cy="4521127"/>
          </a:xfrm>
        </p:spPr>
        <p:txBody>
          <a:bodyPr>
            <a:normAutofit/>
          </a:bodyPr>
          <a:lstStyle/>
          <a:p>
            <a:r>
              <a:rPr lang="en-US" dirty="0"/>
              <a:t>Hardware engineering </a:t>
            </a:r>
          </a:p>
          <a:p>
            <a:pPr lvl="1"/>
            <a:r>
              <a:rPr lang="en-US" dirty="0"/>
              <a:t>Computer-aided engineering</a:t>
            </a:r>
          </a:p>
          <a:p>
            <a:pPr lvl="1"/>
            <a:r>
              <a:rPr lang="en-US" dirty="0"/>
              <a:t>Computer-aided design (CAD)</a:t>
            </a:r>
          </a:p>
          <a:p>
            <a:pPr lvl="1"/>
            <a:r>
              <a:rPr lang="en-US" dirty="0"/>
              <a:t>Finite element analysis</a:t>
            </a:r>
          </a:p>
          <a:p>
            <a:r>
              <a:rPr lang="en-US" dirty="0"/>
              <a:t>Software engineering </a:t>
            </a:r>
          </a:p>
          <a:p>
            <a:pPr lvl="1"/>
            <a:r>
              <a:rPr lang="en-US" dirty="0"/>
              <a:t>Computer language editor</a:t>
            </a:r>
          </a:p>
          <a:p>
            <a:pPr lvl="1"/>
            <a:r>
              <a:rPr lang="en-US" dirty="0"/>
              <a:t>Compiler software</a:t>
            </a:r>
          </a:p>
          <a:p>
            <a:pPr lvl="1"/>
            <a:r>
              <a:rPr lang="en-US" dirty="0"/>
              <a:t>Integrated development environment</a:t>
            </a:r>
          </a:p>
          <a:p>
            <a:pPr lvl="1"/>
            <a:r>
              <a:rPr lang="en-US" dirty="0"/>
              <a:t>Game development software</a:t>
            </a:r>
          </a:p>
          <a:p>
            <a:pPr lvl="1"/>
            <a:r>
              <a:rPr lang="en-US" dirty="0"/>
              <a:t>Debuggers</a:t>
            </a:r>
          </a:p>
          <a:p>
            <a:pPr lvl="1"/>
            <a:r>
              <a:rPr lang="en-US" dirty="0"/>
              <a:t>License manager</a:t>
            </a:r>
          </a:p>
          <a:p>
            <a:endParaRPr lang="en-US" dirty="0"/>
          </a:p>
        </p:txBody>
      </p:sp>
    </p:spTree>
    <p:extLst>
      <p:ext uri="{BB962C8B-B14F-4D97-AF65-F5344CB8AC3E}">
        <p14:creationId xmlns:p14="http://schemas.microsoft.com/office/powerpoint/2010/main" val="1836823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System Software?</a:t>
            </a:r>
          </a:p>
        </p:txBody>
      </p:sp>
      <p:sp>
        <p:nvSpPr>
          <p:cNvPr id="3" name="Content Placeholder 2"/>
          <p:cNvSpPr>
            <a:spLocks noGrp="1"/>
          </p:cNvSpPr>
          <p:nvPr>
            <p:ph idx="1"/>
          </p:nvPr>
        </p:nvSpPr>
        <p:spPr/>
        <p:txBody>
          <a:bodyPr/>
          <a:lstStyle/>
          <a:p>
            <a:pPr algn="just"/>
            <a:r>
              <a:rPr lang="en-US" b="1" dirty="0"/>
              <a:t>System software</a:t>
            </a:r>
            <a:r>
              <a:rPr lang="en-US" dirty="0"/>
              <a:t> (</a:t>
            </a:r>
            <a:r>
              <a:rPr lang="en-US" b="1" dirty="0"/>
              <a:t>systems software</a:t>
            </a:r>
            <a:r>
              <a:rPr lang="en-US" dirty="0"/>
              <a:t>) is computer software designed to operate and control the computer hardware and to provide a platform for running application software. System software can be separated into two different categories, operating systems and utility software.</a:t>
            </a:r>
          </a:p>
        </p:txBody>
      </p:sp>
    </p:spTree>
    <p:extLst>
      <p:ext uri="{BB962C8B-B14F-4D97-AF65-F5344CB8AC3E}">
        <p14:creationId xmlns:p14="http://schemas.microsoft.com/office/powerpoint/2010/main" val="1578855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Software’s (</a:t>
            </a:r>
            <a:r>
              <a:rPr lang="en-US" b="1" dirty="0"/>
              <a:t>Utility software categories</a:t>
            </a:r>
            <a:r>
              <a:rPr lang="en-US" dirty="0"/>
              <a:t>)</a:t>
            </a:r>
          </a:p>
        </p:txBody>
      </p:sp>
      <p:sp>
        <p:nvSpPr>
          <p:cNvPr id="6" name="Rectangle 5"/>
          <p:cNvSpPr/>
          <p:nvPr/>
        </p:nvSpPr>
        <p:spPr>
          <a:xfrm>
            <a:off x="680320" y="1942795"/>
            <a:ext cx="11395139" cy="4524315"/>
          </a:xfrm>
          <a:prstGeom prst="rect">
            <a:avLst/>
          </a:prstGeom>
        </p:spPr>
        <p:txBody>
          <a:bodyPr wrap="square">
            <a:spAutoFit/>
          </a:bodyPr>
          <a:lstStyle/>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Anti-virus</a:t>
            </a:r>
            <a:r>
              <a:rPr lang="en-US" altLang="en-US" dirty="0">
                <a:latin typeface="Times New Roman" panose="02020603050405020304" pitchFamily="18" charset="0"/>
                <a:cs typeface="Times New Roman" panose="02020603050405020304" pitchFamily="18" charset="0"/>
              </a:rPr>
              <a:t> utilities scan for computer viruses.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Archivers</a:t>
            </a:r>
            <a:r>
              <a:rPr lang="en-US" altLang="en-US" dirty="0">
                <a:latin typeface="Times New Roman" panose="02020603050405020304" pitchFamily="18" charset="0"/>
                <a:cs typeface="Times New Roman" panose="02020603050405020304" pitchFamily="18" charset="0"/>
              </a:rPr>
              <a:t> output a stream or a single file when provided with a directory or a set of files. Archive utilities, unlike archive suites, usually do not include compression or encryption capabilities. Some archive utilities may even have a separate un-archive utility for the reverse operation.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Backup software</a:t>
            </a:r>
            <a:r>
              <a:rPr lang="en-US" altLang="en-US" dirty="0">
                <a:latin typeface="Times New Roman" panose="02020603050405020304" pitchFamily="18" charset="0"/>
                <a:cs typeface="Times New Roman" panose="02020603050405020304" pitchFamily="18" charset="0"/>
              </a:rPr>
              <a:t> can make copies of all information stored on a disk and restore either the entire disk (e.g. in an event of disk failure) or selected files (e.g. in an event of accidental deletion).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Clipboard managers</a:t>
            </a:r>
            <a:r>
              <a:rPr lang="en-US" altLang="en-US" dirty="0">
                <a:latin typeface="Times New Roman" panose="02020603050405020304" pitchFamily="18" charset="0"/>
                <a:cs typeface="Times New Roman" panose="02020603050405020304" pitchFamily="18" charset="0"/>
              </a:rPr>
              <a:t> expand the clipboard functionality of an operating system .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Cryptographic</a:t>
            </a:r>
            <a:r>
              <a:rPr lang="en-US" altLang="en-US" dirty="0">
                <a:latin typeface="Times New Roman" panose="02020603050405020304" pitchFamily="18" charset="0"/>
                <a:cs typeface="Times New Roman" panose="02020603050405020304" pitchFamily="18" charset="0"/>
              </a:rPr>
              <a:t> utilities encrypt and decrypt streams and files.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Data compression</a:t>
            </a:r>
            <a:r>
              <a:rPr lang="en-US" altLang="en-US" dirty="0">
                <a:latin typeface="Times New Roman" panose="02020603050405020304" pitchFamily="18" charset="0"/>
                <a:cs typeface="Times New Roman" panose="02020603050405020304" pitchFamily="18" charset="0"/>
              </a:rPr>
              <a:t> utilities output a shorter stream or a smaller file when provided with a stream or file.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Data synchronization</a:t>
            </a:r>
            <a:r>
              <a:rPr lang="en-US" altLang="en-US" dirty="0">
                <a:latin typeface="Times New Roman" panose="02020603050405020304" pitchFamily="18" charset="0"/>
                <a:cs typeface="Times New Roman" panose="02020603050405020304" pitchFamily="18" charset="0"/>
              </a:rPr>
              <a:t> utilities establish consistency among data from a source to a target data storage and vice versa. There are several branches of this type of utility: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File synchronization</a:t>
            </a:r>
            <a:r>
              <a:rPr lang="en-US" altLang="en-US" dirty="0">
                <a:latin typeface="Times New Roman" panose="02020603050405020304" pitchFamily="18" charset="0"/>
                <a:cs typeface="Times New Roman" panose="02020603050405020304" pitchFamily="18" charset="0"/>
              </a:rPr>
              <a:t> utilities maintain consistency between two sources. They may be used to create redundancy or backup copies but are also used to help users carry their digital music, photos and video in their mobile devices.</a:t>
            </a:r>
          </a:p>
          <a:p>
            <a:pPr lvl="0" algn="just" eaLnBrk="0" fontAlgn="base" hangingPunct="0">
              <a:spcBef>
                <a:spcPct val="0"/>
              </a:spcBef>
              <a:spcAft>
                <a:spcPct val="0"/>
              </a:spcAft>
              <a:buFontTx/>
              <a:buChar char="•"/>
            </a:pPr>
            <a:r>
              <a:rPr lang="en-US" dirty="0">
                <a:latin typeface="Times New Roman" panose="02020603050405020304" pitchFamily="18" charset="0"/>
                <a:cs typeface="Times New Roman" panose="02020603050405020304" pitchFamily="18" charset="0"/>
              </a:rPr>
              <a:t>Revision control utilities are intended to deal with situations where more than one user attempts to simultaneously modify the same file.</a:t>
            </a:r>
            <a:endParaRPr lang="en-US" altLang="en-US"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dirty="0">
              <a:latin typeface="Arial" panose="020B0604020202020204" pitchFamily="34" charset="0"/>
            </a:endParaRPr>
          </a:p>
        </p:txBody>
      </p:sp>
    </p:spTree>
    <p:extLst>
      <p:ext uri="{BB962C8B-B14F-4D97-AF65-F5344CB8AC3E}">
        <p14:creationId xmlns:p14="http://schemas.microsoft.com/office/powerpoint/2010/main" val="3116174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t>System Software’s (</a:t>
            </a:r>
            <a:r>
              <a:rPr lang="en-US" b="1" dirty="0"/>
              <a:t>Utility software categories</a:t>
            </a:r>
            <a:r>
              <a:rPr lang="en-US" dirty="0"/>
              <a:t>) Cont…</a:t>
            </a:r>
          </a:p>
        </p:txBody>
      </p:sp>
      <p:sp>
        <p:nvSpPr>
          <p:cNvPr id="5" name="Rectangle 4"/>
          <p:cNvSpPr/>
          <p:nvPr/>
        </p:nvSpPr>
        <p:spPr>
          <a:xfrm>
            <a:off x="358588" y="1970998"/>
            <a:ext cx="11703424" cy="3139321"/>
          </a:xfrm>
          <a:prstGeom prst="rect">
            <a:avLst/>
          </a:prstGeom>
        </p:spPr>
        <p:txBody>
          <a:bodyPr wrap="square">
            <a:spAutoFit/>
          </a:bodyPr>
          <a:lstStyle/>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checkers</a:t>
            </a:r>
            <a:r>
              <a:rPr lang="en-US" altLang="en-US" dirty="0">
                <a:latin typeface="Times New Roman" panose="02020603050405020304" pitchFamily="18" charset="0"/>
                <a:cs typeface="Times New Roman" panose="02020603050405020304" pitchFamily="18" charset="0"/>
              </a:rPr>
              <a:t> can scan operating hard drive.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cleaners</a:t>
            </a:r>
            <a:r>
              <a:rPr lang="en-US" altLang="en-US" dirty="0">
                <a:latin typeface="Times New Roman" panose="02020603050405020304" pitchFamily="18" charset="0"/>
                <a:cs typeface="Times New Roman" panose="02020603050405020304" pitchFamily="18" charset="0"/>
              </a:rPr>
              <a:t> can find files that are unnecessary to computer operation, or take up considerable amounts of space. Disk cleaner helps the user to decide what to delete when their hard disk is full.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compression</a:t>
            </a:r>
            <a:r>
              <a:rPr lang="en-US" altLang="en-US" dirty="0">
                <a:latin typeface="Times New Roman" panose="02020603050405020304" pitchFamily="18" charset="0"/>
                <a:cs typeface="Times New Roman" panose="02020603050405020304" pitchFamily="18" charset="0"/>
              </a:rPr>
              <a:t> utilities can transparently compress/</a:t>
            </a:r>
            <a:r>
              <a:rPr lang="en-US" altLang="en-US" dirty="0" err="1">
                <a:latin typeface="Times New Roman" panose="02020603050405020304" pitchFamily="18" charset="0"/>
                <a:cs typeface="Times New Roman" panose="02020603050405020304" pitchFamily="18" charset="0"/>
              </a:rPr>
              <a:t>uncompress</a:t>
            </a:r>
            <a:r>
              <a:rPr lang="en-US" altLang="en-US" dirty="0">
                <a:latin typeface="Times New Roman" panose="02020603050405020304" pitchFamily="18" charset="0"/>
                <a:cs typeface="Times New Roman" panose="02020603050405020304" pitchFamily="18" charset="0"/>
              </a:rPr>
              <a:t> the contents of a disk, increasing the capacity of the disk.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defragmenters</a:t>
            </a:r>
            <a:r>
              <a:rPr lang="en-US" altLang="en-US" dirty="0">
                <a:latin typeface="Times New Roman" panose="02020603050405020304" pitchFamily="18" charset="0"/>
                <a:cs typeface="Times New Roman" panose="02020603050405020304" pitchFamily="18" charset="0"/>
              </a:rPr>
              <a:t> can detect computer files whose contents are scattered across several locations on the hard disk, and move the fragments to one location to increase efficiency.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partitions</a:t>
            </a:r>
            <a:r>
              <a:rPr lang="en-US" altLang="en-US" dirty="0">
                <a:latin typeface="Times New Roman" panose="02020603050405020304" pitchFamily="18" charset="0"/>
                <a:cs typeface="Times New Roman" panose="02020603050405020304" pitchFamily="18" charset="0"/>
              </a:rPr>
              <a:t> can divide an individual drive into multiple logical drives, each with its own file system which can be mounted by the operating system and treated as an individual drive.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space analyzers</a:t>
            </a:r>
            <a:r>
              <a:rPr lang="en-US" altLang="en-US" dirty="0">
                <a:latin typeface="Times New Roman" panose="02020603050405020304" pitchFamily="18" charset="0"/>
                <a:cs typeface="Times New Roman" panose="02020603050405020304" pitchFamily="18" charset="0"/>
              </a:rPr>
              <a:t> for the visualization of disk space usage by getting the size for each folder (including sub folders) &amp; files in folder or drive. showing the distribution of the used space. </a:t>
            </a:r>
          </a:p>
        </p:txBody>
      </p:sp>
    </p:spTree>
    <p:extLst>
      <p:ext uri="{BB962C8B-B14F-4D97-AF65-F5344CB8AC3E}">
        <p14:creationId xmlns:p14="http://schemas.microsoft.com/office/powerpoint/2010/main" val="3060446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Software’s (</a:t>
            </a:r>
            <a:r>
              <a:rPr lang="en-US" b="1" dirty="0"/>
              <a:t>Utility software categories</a:t>
            </a:r>
            <a:r>
              <a:rPr lang="en-US" dirty="0"/>
              <a:t>) Cont…</a:t>
            </a:r>
          </a:p>
        </p:txBody>
      </p:sp>
      <p:sp>
        <p:nvSpPr>
          <p:cNvPr id="7" name="Rectangle 6"/>
          <p:cNvSpPr/>
          <p:nvPr/>
        </p:nvSpPr>
        <p:spPr>
          <a:xfrm>
            <a:off x="680321" y="1972358"/>
            <a:ext cx="11368244" cy="3693319"/>
          </a:xfrm>
          <a:prstGeom prst="rect">
            <a:avLst/>
          </a:prstGeom>
        </p:spPr>
        <p:txBody>
          <a:bodyPr wrap="square">
            <a:spAutoFit/>
          </a:bodyPr>
          <a:lstStyle/>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Disk storage</a:t>
            </a:r>
            <a:r>
              <a:rPr lang="en-US" altLang="en-US" dirty="0">
                <a:latin typeface="Times New Roman" panose="02020603050405020304" pitchFamily="18" charset="0"/>
                <a:cs typeface="Times New Roman" panose="02020603050405020304" pitchFamily="18" charset="0"/>
              </a:rPr>
              <a:t> utilities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File managers</a:t>
            </a:r>
            <a:r>
              <a:rPr lang="en-US" altLang="en-US" dirty="0">
                <a:latin typeface="Times New Roman" panose="02020603050405020304" pitchFamily="18" charset="0"/>
                <a:cs typeface="Times New Roman" panose="02020603050405020304" pitchFamily="18" charset="0"/>
              </a:rPr>
              <a:t> provide a convenient method of performing routine data management tasks, such as deleting, renaming, cataloging, </a:t>
            </a:r>
            <a:r>
              <a:rPr lang="en-US" altLang="en-US" dirty="0" err="1">
                <a:latin typeface="Times New Roman" panose="02020603050405020304" pitchFamily="18" charset="0"/>
                <a:cs typeface="Times New Roman" panose="02020603050405020304" pitchFamily="18" charset="0"/>
              </a:rPr>
              <a:t>uncataloging</a:t>
            </a:r>
            <a:r>
              <a:rPr lang="en-US" altLang="en-US" dirty="0">
                <a:latin typeface="Times New Roman" panose="02020603050405020304" pitchFamily="18" charset="0"/>
                <a:cs typeface="Times New Roman" panose="02020603050405020304" pitchFamily="18" charset="0"/>
              </a:rPr>
              <a:t>, moving, copying, merging, generating and modifying data sets.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Hex editors</a:t>
            </a:r>
            <a:r>
              <a:rPr lang="en-US" altLang="en-US" dirty="0">
                <a:latin typeface="Times New Roman" panose="02020603050405020304" pitchFamily="18" charset="0"/>
                <a:cs typeface="Times New Roman" panose="02020603050405020304" pitchFamily="18" charset="0"/>
              </a:rPr>
              <a:t> directly modify the text or data of a file. These files could be data or an actual program.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Memory testers</a:t>
            </a:r>
            <a:r>
              <a:rPr lang="en-US" altLang="en-US" dirty="0">
                <a:latin typeface="Times New Roman" panose="02020603050405020304" pitchFamily="18" charset="0"/>
                <a:cs typeface="Times New Roman" panose="02020603050405020304" pitchFamily="18" charset="0"/>
              </a:rPr>
              <a:t> check for memory failures.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Network utilities</a:t>
            </a:r>
            <a:r>
              <a:rPr lang="en-US" altLang="en-US" dirty="0">
                <a:latin typeface="Times New Roman" panose="02020603050405020304" pitchFamily="18" charset="0"/>
                <a:cs typeface="Times New Roman" panose="02020603050405020304" pitchFamily="18" charset="0"/>
              </a:rPr>
              <a:t> analyze the computer's network connectivity, configure network settings, check data transfer or log events.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Registry cleaners</a:t>
            </a:r>
            <a:r>
              <a:rPr lang="en-US" altLang="en-US" dirty="0">
                <a:latin typeface="Times New Roman" panose="02020603050405020304" pitchFamily="18" charset="0"/>
                <a:cs typeface="Times New Roman" panose="02020603050405020304" pitchFamily="18" charset="0"/>
              </a:rPr>
              <a:t> clean and optimize the Windows registry by removing old registry keys that are no longer in use.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Screensavers</a:t>
            </a:r>
            <a:r>
              <a:rPr lang="en-US" altLang="en-US" dirty="0">
                <a:latin typeface="Times New Roman" panose="02020603050405020304" pitchFamily="18" charset="0"/>
                <a:cs typeface="Times New Roman" panose="02020603050405020304" pitchFamily="18" charset="0"/>
              </a:rPr>
              <a:t> were desired to prevent phosphor burn-in on CRT and plasma computer monitors by blanking the screen or filling it with moving images or patterns when the computer is not in use. Contemporary screensavers are used primarily for entertainment or security.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System monitors</a:t>
            </a:r>
            <a:r>
              <a:rPr lang="en-US" altLang="en-US" dirty="0">
                <a:latin typeface="Times New Roman" panose="02020603050405020304" pitchFamily="18" charset="0"/>
                <a:cs typeface="Times New Roman" panose="02020603050405020304" pitchFamily="18" charset="0"/>
              </a:rPr>
              <a:t> for monitoring resources and performance in a computer system. </a:t>
            </a:r>
          </a:p>
          <a:p>
            <a:pPr lvl="0" algn="just" eaLnBrk="0" fontAlgn="base" hangingPunct="0">
              <a:spcBef>
                <a:spcPct val="0"/>
              </a:spcBef>
              <a:spcAft>
                <a:spcPct val="0"/>
              </a:spcAft>
              <a:buFontTx/>
              <a:buChar char="•"/>
            </a:pPr>
            <a:r>
              <a:rPr lang="en-US" altLang="en-US" b="1" dirty="0">
                <a:latin typeface="Times New Roman" panose="02020603050405020304" pitchFamily="18" charset="0"/>
                <a:cs typeface="Times New Roman" panose="02020603050405020304" pitchFamily="18" charset="0"/>
              </a:rPr>
              <a:t>System profilers</a:t>
            </a:r>
            <a:r>
              <a:rPr lang="en-US" altLang="en-US" dirty="0">
                <a:latin typeface="Times New Roman" panose="02020603050405020304" pitchFamily="18" charset="0"/>
                <a:cs typeface="Times New Roman" panose="02020603050405020304" pitchFamily="18" charset="0"/>
              </a:rPr>
              <a:t> provide detailed information about the software installed and hardware attached to the computer. </a:t>
            </a:r>
          </a:p>
        </p:txBody>
      </p:sp>
    </p:spTree>
    <p:extLst>
      <p:ext uri="{BB962C8B-B14F-4D97-AF65-F5344CB8AC3E}">
        <p14:creationId xmlns:p14="http://schemas.microsoft.com/office/powerpoint/2010/main" val="1369338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Operating System?</a:t>
            </a:r>
          </a:p>
        </p:txBody>
      </p:sp>
      <p:sp>
        <p:nvSpPr>
          <p:cNvPr id="3" name="Content Placeholder 2"/>
          <p:cNvSpPr>
            <a:spLocks noGrp="1"/>
          </p:cNvSpPr>
          <p:nvPr>
            <p:ph idx="1"/>
          </p:nvPr>
        </p:nvSpPr>
        <p:spPr>
          <a:xfrm>
            <a:off x="680321" y="2336873"/>
            <a:ext cx="6056655" cy="4359762"/>
          </a:xfrm>
        </p:spPr>
        <p:txBody>
          <a:bodyPr/>
          <a:lstStyle/>
          <a:p>
            <a:pPr algn="just"/>
            <a:r>
              <a:rPr lang="en-US" dirty="0"/>
              <a:t>An </a:t>
            </a:r>
            <a:r>
              <a:rPr lang="en-US" b="1" dirty="0"/>
              <a:t>operating system</a:t>
            </a:r>
            <a:r>
              <a:rPr lang="en-US" dirty="0"/>
              <a:t> or </a:t>
            </a:r>
            <a:r>
              <a:rPr lang="en-US" b="1" dirty="0"/>
              <a:t>OS</a:t>
            </a:r>
            <a:r>
              <a:rPr lang="en-US" dirty="0"/>
              <a:t> is a software program that enables the computer hardware to communicate and operate with the computer software. Without a computer operating system, a computer and software programs would be useless. The picture to the right is an example of Microsoft Windows XP, a popular operating system and what the box may look like if you were to purchase it from a local retail store.</a:t>
            </a:r>
          </a:p>
        </p:txBody>
      </p:sp>
      <p:pic>
        <p:nvPicPr>
          <p:cNvPr id="24578" name="Picture 2" descr="Windows X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3424" y="2123607"/>
            <a:ext cx="3591383" cy="4539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1736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Operating System types</a:t>
            </a:r>
            <a:endParaRPr lang="en-US" dirty="0"/>
          </a:p>
        </p:txBody>
      </p:sp>
      <p:sp>
        <p:nvSpPr>
          <p:cNvPr id="3" name="Content Placeholder 2"/>
          <p:cNvSpPr>
            <a:spLocks noGrp="1"/>
          </p:cNvSpPr>
          <p:nvPr>
            <p:ph idx="1"/>
          </p:nvPr>
        </p:nvSpPr>
        <p:spPr>
          <a:xfrm>
            <a:off x="680321" y="2336872"/>
            <a:ext cx="11381691" cy="4373209"/>
          </a:xfrm>
        </p:spPr>
        <p:txBody>
          <a:bodyPr>
            <a:normAutofit/>
          </a:bodyPr>
          <a:lstStyle/>
          <a:p>
            <a:pPr algn="just"/>
            <a:r>
              <a:rPr lang="en-US" dirty="0"/>
              <a:t>As computers have progressed and developed, so have the operating systems. Below is a basic list of the types of operating systems and a few examples of operating systems that fall into each of the types. Many computer operating systems will fall into more than one of the below types.</a:t>
            </a:r>
          </a:p>
          <a:p>
            <a:pPr algn="just"/>
            <a:r>
              <a:rPr lang="en-US" b="1" dirty="0"/>
              <a:t>GUI - </a:t>
            </a:r>
            <a:r>
              <a:rPr lang="en-US" dirty="0"/>
              <a:t>Short for Graphical User Interface, a GUI Operating System contains graphics and icons and is commonly navigated by using a computer mouse. See the GUI definition for a complete definition. Examples of GUI Operating Systems are:</a:t>
            </a:r>
          </a:p>
          <a:p>
            <a:r>
              <a:rPr lang="en-US" dirty="0"/>
              <a:t>System 7.x</a:t>
            </a:r>
          </a:p>
          <a:p>
            <a:r>
              <a:rPr lang="en-US" dirty="0"/>
              <a:t>Windows 98</a:t>
            </a:r>
          </a:p>
          <a:p>
            <a:r>
              <a:rPr lang="en-US" dirty="0"/>
              <a:t>Windows CE</a:t>
            </a:r>
          </a:p>
          <a:p>
            <a:endParaRPr lang="en-US" dirty="0"/>
          </a:p>
        </p:txBody>
      </p:sp>
    </p:spTree>
    <p:extLst>
      <p:ext uri="{BB962C8B-B14F-4D97-AF65-F5344CB8AC3E}">
        <p14:creationId xmlns:p14="http://schemas.microsoft.com/office/powerpoint/2010/main" val="2133709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do you get software?</a:t>
            </a:r>
            <a:endParaRPr lang="en-US" dirty="0"/>
          </a:p>
        </p:txBody>
      </p:sp>
      <p:sp>
        <p:nvSpPr>
          <p:cNvPr id="3" name="Content Placeholder 2"/>
          <p:cNvSpPr>
            <a:spLocks noGrp="1"/>
          </p:cNvSpPr>
          <p:nvPr>
            <p:ph idx="1"/>
          </p:nvPr>
        </p:nvSpPr>
        <p:spPr>
          <a:xfrm>
            <a:off x="680321" y="2336872"/>
            <a:ext cx="11511679" cy="4521127"/>
          </a:xfrm>
        </p:spPr>
        <p:txBody>
          <a:bodyPr>
            <a:normAutofit fontScale="92500" lnSpcReduction="10000"/>
          </a:bodyPr>
          <a:lstStyle/>
          <a:p>
            <a:pPr algn="just"/>
            <a:r>
              <a:rPr lang="en-US" dirty="0"/>
              <a:t>Software can be purchased at a local retail computer store or online, usually in a box that contains all the disks (floppy diskette, CD, DVD, or Blu-ray) required for the program, manuals, warranty, and other necessary documentation. </a:t>
            </a:r>
          </a:p>
          <a:p>
            <a:pPr algn="just"/>
            <a:r>
              <a:rPr lang="en-US" dirty="0"/>
              <a:t>Software can also be downloaded to a computer over the Internet. Once downloaded, setup files are run to start the installation of the program on your computer.</a:t>
            </a:r>
          </a:p>
          <a:p>
            <a:pPr marL="0" indent="0" algn="ctr">
              <a:buNone/>
            </a:pPr>
            <a:r>
              <a:rPr lang="en-US" b="1" i="1" dirty="0"/>
              <a:t>Free software</a:t>
            </a:r>
            <a:endParaRPr lang="en-US" dirty="0"/>
          </a:p>
          <a:p>
            <a:pPr algn="just"/>
            <a:r>
              <a:rPr lang="en-US" dirty="0"/>
              <a:t>Shareware or trial software is software that gives you a few days to try the software before you buy the program. After the trial time expires you'll be asked to enter a code or to register the product before you can continue to use it.</a:t>
            </a:r>
          </a:p>
          <a:p>
            <a:pPr algn="just"/>
            <a:r>
              <a:rPr lang="en-US" dirty="0"/>
              <a:t>Freeware is completely free software that never requires payment, as long as its not modified.</a:t>
            </a:r>
          </a:p>
          <a:p>
            <a:pPr algn="just"/>
            <a:r>
              <a:rPr lang="en-US" dirty="0"/>
              <a:t>Open source software is like freeware but not only is the program given away, but the source code used to make the program is as well, allowing anyone to modify the program or view how it was created. </a:t>
            </a:r>
          </a:p>
          <a:p>
            <a:pPr algn="just"/>
            <a:endParaRPr lang="en-US" dirty="0"/>
          </a:p>
        </p:txBody>
      </p:sp>
    </p:spTree>
    <p:extLst>
      <p:ext uri="{BB962C8B-B14F-4D97-AF65-F5344CB8AC3E}">
        <p14:creationId xmlns:p14="http://schemas.microsoft.com/office/powerpoint/2010/main" val="4266109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Operating System types (Cont)</a:t>
            </a:r>
            <a:endParaRPr lang="en-US" dirty="0"/>
          </a:p>
        </p:txBody>
      </p:sp>
      <p:sp>
        <p:nvSpPr>
          <p:cNvPr id="3" name="Content Placeholder 2"/>
          <p:cNvSpPr>
            <a:spLocks noGrp="1"/>
          </p:cNvSpPr>
          <p:nvPr>
            <p:ph idx="1"/>
          </p:nvPr>
        </p:nvSpPr>
        <p:spPr>
          <a:xfrm>
            <a:off x="680321" y="2030506"/>
            <a:ext cx="11408585" cy="4827493"/>
          </a:xfrm>
        </p:spPr>
        <p:txBody>
          <a:bodyPr>
            <a:normAutofit fontScale="70000" lnSpcReduction="20000"/>
          </a:bodyPr>
          <a:lstStyle/>
          <a:p>
            <a:pPr algn="just"/>
            <a:r>
              <a:rPr lang="en-US" b="1" dirty="0"/>
              <a:t>Multi-user - </a:t>
            </a:r>
            <a:r>
              <a:rPr lang="en-US" dirty="0"/>
              <a:t>A multi-user operating system allows for multiple users to use the same computer at the same time and different times. See the multi-user definition for a complete definition. Examples of operating systems that would fall into this category are:</a:t>
            </a:r>
          </a:p>
          <a:p>
            <a:r>
              <a:rPr lang="en-US" dirty="0"/>
              <a:t>Linux</a:t>
            </a:r>
            <a:br>
              <a:rPr lang="en-US" dirty="0"/>
            </a:br>
            <a:r>
              <a:rPr lang="en-US" dirty="0"/>
              <a:t>Unix</a:t>
            </a:r>
            <a:br>
              <a:rPr lang="en-US" dirty="0"/>
            </a:br>
            <a:r>
              <a:rPr lang="en-US" dirty="0"/>
              <a:t>Windows 2000</a:t>
            </a:r>
          </a:p>
          <a:p>
            <a:pPr algn="just"/>
            <a:r>
              <a:rPr lang="en-US" b="1" dirty="0"/>
              <a:t>Multiprocessing - </a:t>
            </a:r>
            <a:r>
              <a:rPr lang="en-US" dirty="0"/>
              <a:t>An operating system capable of supporting and utilizing more than one computer processor. Examples of operating systems that would fall into this category are:</a:t>
            </a:r>
          </a:p>
          <a:p>
            <a:r>
              <a:rPr lang="en-US" dirty="0"/>
              <a:t>Linux</a:t>
            </a:r>
            <a:br>
              <a:rPr lang="en-US" dirty="0"/>
            </a:br>
            <a:r>
              <a:rPr lang="en-US" dirty="0"/>
              <a:t>Unix</a:t>
            </a:r>
            <a:br>
              <a:rPr lang="en-US" dirty="0"/>
            </a:br>
            <a:r>
              <a:rPr lang="en-US" dirty="0"/>
              <a:t>Windows XP</a:t>
            </a:r>
          </a:p>
          <a:p>
            <a:pPr algn="just"/>
            <a:r>
              <a:rPr lang="en-US" b="1" dirty="0"/>
              <a:t>Multitasking - </a:t>
            </a:r>
            <a:r>
              <a:rPr lang="en-US" dirty="0"/>
              <a:t>An operating system that is capable of allowing multiple software processes to run at the same time. Examples of operating systems that would fall into this category are:</a:t>
            </a:r>
          </a:p>
          <a:p>
            <a:r>
              <a:rPr lang="en-US" dirty="0"/>
              <a:t>Linux</a:t>
            </a:r>
            <a:br>
              <a:rPr lang="en-US" dirty="0"/>
            </a:br>
            <a:r>
              <a:rPr lang="en-US" dirty="0"/>
              <a:t>Unix</a:t>
            </a:r>
            <a:br>
              <a:rPr lang="en-US" dirty="0"/>
            </a:br>
            <a:r>
              <a:rPr lang="en-US" dirty="0"/>
              <a:t>Windows 7</a:t>
            </a:r>
          </a:p>
          <a:p>
            <a:r>
              <a:rPr lang="en-US" b="1" dirty="0"/>
              <a:t>Multithreading - </a:t>
            </a:r>
            <a:r>
              <a:rPr lang="en-US" dirty="0"/>
              <a:t>Operating systems that allow different parts of a software program to run concurrently. Examples of operating systems that would fall into this category are:</a:t>
            </a:r>
          </a:p>
          <a:p>
            <a:r>
              <a:rPr lang="en-US" dirty="0"/>
              <a:t>Linux</a:t>
            </a:r>
            <a:br>
              <a:rPr lang="en-US" dirty="0"/>
            </a:br>
            <a:r>
              <a:rPr lang="en-US" dirty="0"/>
              <a:t>Unix</a:t>
            </a:r>
            <a:br>
              <a:rPr lang="en-US" dirty="0"/>
            </a:br>
            <a:r>
              <a:rPr lang="en-US" dirty="0"/>
              <a:t>Windows XP</a:t>
            </a:r>
          </a:p>
          <a:p>
            <a:endParaRPr lang="en-US" dirty="0"/>
          </a:p>
          <a:p>
            <a:endParaRPr lang="en-US" dirty="0"/>
          </a:p>
        </p:txBody>
      </p:sp>
    </p:spTree>
    <p:extLst>
      <p:ext uri="{BB962C8B-B14F-4D97-AF65-F5344CB8AC3E}">
        <p14:creationId xmlns:p14="http://schemas.microsoft.com/office/powerpoint/2010/main" val="4159215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Operating System types (Cont)</a:t>
            </a:r>
            <a:br>
              <a:rPr lang="en-US" b="1" dirty="0"/>
            </a:br>
            <a:r>
              <a:rPr lang="en-US" b="1" dirty="0"/>
              <a:t>Examples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72396471"/>
              </p:ext>
            </p:extLst>
          </p:nvPr>
        </p:nvGraphicFramePr>
        <p:xfrm>
          <a:off x="3392488" y="2729752"/>
          <a:ext cx="5186736" cy="4020671"/>
        </p:xfrm>
        <a:graphic>
          <a:graphicData uri="http://schemas.openxmlformats.org/drawingml/2006/table">
            <a:tbl>
              <a:tblPr/>
              <a:tblGrid>
                <a:gridCol w="2593368">
                  <a:extLst>
                    <a:ext uri="{9D8B030D-6E8A-4147-A177-3AD203B41FA5}">
                      <a16:colId xmlns:a16="http://schemas.microsoft.com/office/drawing/2014/main" val="20000"/>
                    </a:ext>
                  </a:extLst>
                </a:gridCol>
                <a:gridCol w="2593368">
                  <a:extLst>
                    <a:ext uri="{9D8B030D-6E8A-4147-A177-3AD203B41FA5}">
                      <a16:colId xmlns:a16="http://schemas.microsoft.com/office/drawing/2014/main" val="20001"/>
                    </a:ext>
                  </a:extLst>
                </a:gridCol>
              </a:tblGrid>
              <a:tr h="4020671">
                <a:tc>
                  <a:txBody>
                    <a:bodyPr/>
                    <a:lstStyle/>
                    <a:p>
                      <a:pPr marL="285750" indent="-285750">
                        <a:buFont typeface="Arial" panose="020B0604020202020204" pitchFamily="34" charset="0"/>
                        <a:buChar char="•"/>
                      </a:pPr>
                      <a:r>
                        <a:rPr lang="en-US" dirty="0"/>
                        <a:t>Linux and Variants</a:t>
                      </a:r>
                    </a:p>
                    <a:p>
                      <a:pPr marL="285750" indent="-285750">
                        <a:buFont typeface="Arial" panose="020B0604020202020204" pitchFamily="34" charset="0"/>
                        <a:buChar char="•"/>
                      </a:pPr>
                      <a:r>
                        <a:rPr lang="en-US" dirty="0"/>
                        <a:t>Mac OS</a:t>
                      </a:r>
                    </a:p>
                    <a:p>
                      <a:pPr marL="285750" indent="-285750">
                        <a:buFont typeface="Arial" panose="020B0604020202020204" pitchFamily="34" charset="0"/>
                        <a:buChar char="•"/>
                      </a:pPr>
                      <a:r>
                        <a:rPr lang="en-US" dirty="0"/>
                        <a:t>MS-DOS</a:t>
                      </a:r>
                    </a:p>
                    <a:p>
                      <a:pPr marL="285750" indent="-285750">
                        <a:buFont typeface="Arial" panose="020B0604020202020204" pitchFamily="34" charset="0"/>
                        <a:buChar char="•"/>
                      </a:pPr>
                      <a:r>
                        <a:rPr lang="en-US" dirty="0"/>
                        <a:t>IBM OS/2 Warp</a:t>
                      </a:r>
                    </a:p>
                    <a:p>
                      <a:pPr marL="285750" indent="-285750">
                        <a:buFont typeface="Arial" panose="020B0604020202020204" pitchFamily="34" charset="0"/>
                        <a:buChar char="•"/>
                      </a:pPr>
                      <a:r>
                        <a:rPr lang="en-US" dirty="0"/>
                        <a:t>Unix and Variants</a:t>
                      </a:r>
                    </a:p>
                    <a:p>
                      <a:pPr marL="285750" indent="-285750">
                        <a:buFont typeface="Arial" panose="020B0604020202020204" pitchFamily="34" charset="0"/>
                        <a:buChar char="•"/>
                      </a:pPr>
                      <a:r>
                        <a:rPr lang="en-US" dirty="0"/>
                        <a:t>Windows CE</a:t>
                      </a:r>
                    </a:p>
                    <a:p>
                      <a:pPr marL="285750" indent="-285750">
                        <a:buFont typeface="Arial" panose="020B0604020202020204" pitchFamily="34" charset="0"/>
                        <a:buChar char="•"/>
                      </a:pPr>
                      <a:r>
                        <a:rPr lang="en-US" dirty="0"/>
                        <a:t>Windows 3.x</a:t>
                      </a:r>
                    </a:p>
                    <a:p>
                      <a:pPr marL="285750" indent="-285750">
                        <a:buFont typeface="Arial" panose="020B0604020202020204" pitchFamily="34" charset="0"/>
                        <a:buChar char="•"/>
                      </a:pPr>
                      <a:r>
                        <a:rPr lang="en-US" dirty="0"/>
                        <a:t>Windows 95</a:t>
                      </a:r>
                    </a:p>
                    <a:p>
                      <a:pPr marL="285750" indent="-285750">
                        <a:buFont typeface="Arial" panose="020B0604020202020204" pitchFamily="34" charset="0"/>
                        <a:buChar char="•"/>
                      </a:pPr>
                      <a:r>
                        <a:rPr lang="en-US" dirty="0"/>
                        <a:t>Windows 98 </a:t>
                      </a:r>
                    </a:p>
                    <a:p>
                      <a:pPr marL="285750" indent="-285750">
                        <a:buFont typeface="Arial" panose="020B0604020202020204" pitchFamily="34" charset="0"/>
                        <a:buChar char="•"/>
                      </a:pPr>
                      <a:endParaRPr lang="en-US" dirty="0"/>
                    </a:p>
                  </a:txBody>
                  <a:tcPr anchor="ctr">
                    <a:lnL>
                      <a:noFill/>
                    </a:lnL>
                    <a:lnR>
                      <a:noFill/>
                    </a:lnR>
                    <a:lnT>
                      <a:noFill/>
                    </a:lnT>
                    <a:lnB>
                      <a:noFill/>
                    </a:lnB>
                  </a:tcPr>
                </a:tc>
                <a:tc>
                  <a:txBody>
                    <a:bodyPr/>
                    <a:lstStyle/>
                    <a:p>
                      <a:pPr marL="285750" indent="-285750">
                        <a:buFont typeface="Arial" panose="020B0604020202020204" pitchFamily="34" charset="0"/>
                        <a:buChar char="•"/>
                      </a:pPr>
                      <a:r>
                        <a:rPr lang="en-US" dirty="0"/>
                        <a:t>Windows 98 SE</a:t>
                      </a:r>
                    </a:p>
                    <a:p>
                      <a:pPr marL="285750" indent="-285750">
                        <a:buFont typeface="Arial" panose="020B0604020202020204" pitchFamily="34" charset="0"/>
                        <a:buChar char="•"/>
                      </a:pPr>
                      <a:r>
                        <a:rPr lang="en-US" dirty="0"/>
                        <a:t>Windows ME</a:t>
                      </a:r>
                    </a:p>
                    <a:p>
                      <a:pPr marL="285750" indent="-285750">
                        <a:buFont typeface="Arial" panose="020B0604020202020204" pitchFamily="34" charset="0"/>
                        <a:buChar char="•"/>
                      </a:pPr>
                      <a:r>
                        <a:rPr lang="en-US" dirty="0"/>
                        <a:t>Windows NT</a:t>
                      </a:r>
                    </a:p>
                    <a:p>
                      <a:pPr marL="285750" indent="-285750">
                        <a:buFont typeface="Arial" panose="020B0604020202020204" pitchFamily="34" charset="0"/>
                        <a:buChar char="•"/>
                      </a:pPr>
                      <a:r>
                        <a:rPr lang="en-US" dirty="0"/>
                        <a:t>Windows 2000</a:t>
                      </a:r>
                    </a:p>
                    <a:p>
                      <a:pPr marL="285750" indent="-285750">
                        <a:buFont typeface="Arial" panose="020B0604020202020204" pitchFamily="34" charset="0"/>
                        <a:buChar char="•"/>
                      </a:pPr>
                      <a:r>
                        <a:rPr lang="en-US" dirty="0"/>
                        <a:t>Windows XP</a:t>
                      </a:r>
                    </a:p>
                    <a:p>
                      <a:pPr marL="285750" indent="-285750">
                        <a:buFont typeface="Arial" panose="020B0604020202020204" pitchFamily="34" charset="0"/>
                        <a:buChar char="•"/>
                      </a:pPr>
                      <a:r>
                        <a:rPr lang="en-US" dirty="0"/>
                        <a:t>Windows Vista</a:t>
                      </a:r>
                    </a:p>
                    <a:p>
                      <a:pPr marL="285750" indent="-285750">
                        <a:buFont typeface="Arial" panose="020B0604020202020204" pitchFamily="34" charset="0"/>
                        <a:buChar char="•"/>
                      </a:pPr>
                      <a:r>
                        <a:rPr lang="en-US" dirty="0"/>
                        <a:t>Windows 7</a:t>
                      </a:r>
                    </a:p>
                    <a:p>
                      <a:pPr marL="285750" indent="-285750">
                        <a:buFont typeface="Arial" panose="020B0604020202020204" pitchFamily="34" charset="0"/>
                        <a:buChar char="•"/>
                      </a:pPr>
                      <a:r>
                        <a:rPr lang="en-US" dirty="0"/>
                        <a:t>Windows 8</a:t>
                      </a:r>
                    </a:p>
                    <a:p>
                      <a:pPr marL="285750" indent="-285750">
                        <a:buFont typeface="Arial" panose="020B0604020202020204" pitchFamily="34" charset="0"/>
                        <a:buChar char="•"/>
                      </a:pPr>
                      <a:r>
                        <a:rPr lang="en-US" dirty="0"/>
                        <a:t>Windows 8.1</a:t>
                      </a:r>
                    </a:p>
                    <a:p>
                      <a:pPr marL="285750" indent="-285750">
                        <a:buFont typeface="Arial" panose="020B0604020202020204" pitchFamily="34" charset="0"/>
                        <a:buChar char="•"/>
                      </a:pPr>
                      <a:r>
                        <a:rPr lang="en-US" dirty="0"/>
                        <a:t>Windows Technical Preview (Consider as a Windows 10)</a:t>
                      </a: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27164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CLI &amp; GUI?</a:t>
            </a:r>
          </a:p>
        </p:txBody>
      </p:sp>
      <p:sp>
        <p:nvSpPr>
          <p:cNvPr id="3" name="Content Placeholder 2"/>
          <p:cNvSpPr>
            <a:spLocks noGrp="1"/>
          </p:cNvSpPr>
          <p:nvPr>
            <p:ph idx="1"/>
          </p:nvPr>
        </p:nvSpPr>
        <p:spPr>
          <a:xfrm>
            <a:off x="680321" y="2336872"/>
            <a:ext cx="11341350" cy="4400103"/>
          </a:xfrm>
        </p:spPr>
        <p:txBody>
          <a:bodyPr>
            <a:normAutofit fontScale="70000" lnSpcReduction="20000"/>
          </a:bodyPr>
          <a:lstStyle/>
          <a:p>
            <a:pPr algn="just"/>
            <a:r>
              <a:rPr lang="en-US" dirty="0"/>
              <a:t>Short for </a:t>
            </a:r>
            <a:r>
              <a:rPr lang="en-US" b="1" dirty="0"/>
              <a:t>Command Line Interface</a:t>
            </a:r>
            <a:r>
              <a:rPr lang="en-US" dirty="0"/>
              <a:t>, </a:t>
            </a:r>
            <a:r>
              <a:rPr lang="en-US" b="1" dirty="0"/>
              <a:t>CLI</a:t>
            </a:r>
            <a:r>
              <a:rPr lang="en-US" dirty="0"/>
              <a:t> is an interface found on network devices such as network routers. The interface allows the management and control of that network device.</a:t>
            </a:r>
          </a:p>
          <a:p>
            <a:pPr algn="just"/>
            <a:r>
              <a:rPr lang="en-US" dirty="0"/>
              <a:t>Short for </a:t>
            </a:r>
            <a:r>
              <a:rPr lang="en-US" b="1" dirty="0"/>
              <a:t>Graphical User Interface</a:t>
            </a:r>
            <a:r>
              <a:rPr lang="en-US" dirty="0"/>
              <a:t>, the </a:t>
            </a:r>
            <a:r>
              <a:rPr lang="en-US" b="1" dirty="0"/>
              <a:t>GUI</a:t>
            </a:r>
            <a:r>
              <a:rPr lang="en-US" dirty="0"/>
              <a:t> (pronounced as either G-U-I or goo-</a:t>
            </a:r>
            <a:r>
              <a:rPr lang="en-US" dirty="0" err="1"/>
              <a:t>ey</a:t>
            </a:r>
            <a:r>
              <a:rPr lang="en-US" dirty="0"/>
              <a:t>) was first developed at Xerox PARC by Alan Kay, Douglas Engelbart, and a group of other researchers in 1981. Later Apple introduced the Lisa computer, the first commercially available computer on January 19, 1983. A GUI uses windows, icons, and menus to carry out commands such as opening files, deleting files, and moving files. Although many GUI Operating Systems are operated by using a mouse, the keyboard can also be utilized by using keyboard shortcuts or arrow keys. </a:t>
            </a:r>
          </a:p>
          <a:p>
            <a:pPr algn="just"/>
            <a:r>
              <a:rPr lang="en-US" dirty="0"/>
              <a:t>Unlike a command line operating system or CUI like Unix or MS-DOS, GUI Operating Systems are much easier for end-users to learn and use because commands do not need to be known or memorized. Because of their ease of use, GUI Operating Systems have become the dominant operating system used by end-users today.</a:t>
            </a:r>
          </a:p>
          <a:p>
            <a:pPr marL="0" indent="0" algn="just">
              <a:buNone/>
            </a:pPr>
            <a:r>
              <a:rPr lang="en-US" b="1" dirty="0"/>
              <a:t>A few examples of a GUI Operating Systems</a:t>
            </a:r>
          </a:p>
          <a:p>
            <a:pPr algn="just"/>
            <a:r>
              <a:rPr lang="en-US" dirty="0"/>
              <a:t>Microsoft Windows</a:t>
            </a:r>
          </a:p>
          <a:p>
            <a:pPr algn="just"/>
            <a:r>
              <a:rPr lang="en-US" dirty="0"/>
              <a:t>Apple System 7 and Mac OS X</a:t>
            </a:r>
          </a:p>
          <a:p>
            <a:pPr marL="0" indent="0" algn="just">
              <a:buNone/>
            </a:pPr>
            <a:r>
              <a:rPr lang="en-US" b="1" dirty="0"/>
              <a:t>A few examples of a GUI interfaces</a:t>
            </a:r>
          </a:p>
          <a:p>
            <a:pPr algn="just"/>
            <a:r>
              <a:rPr lang="en-US" dirty="0"/>
              <a:t>GNOME</a:t>
            </a:r>
          </a:p>
          <a:p>
            <a:pPr algn="just"/>
            <a:r>
              <a:rPr lang="en-US" dirty="0"/>
              <a:t>KDE</a:t>
            </a:r>
          </a:p>
        </p:txBody>
      </p:sp>
    </p:spTree>
    <p:extLst>
      <p:ext uri="{BB962C8B-B14F-4D97-AF65-F5344CB8AC3E}">
        <p14:creationId xmlns:p14="http://schemas.microsoft.com/office/powerpoint/2010/main" val="2110440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is software created?</a:t>
            </a:r>
            <a:endParaRPr lang="en-US" dirty="0"/>
          </a:p>
        </p:txBody>
      </p:sp>
      <p:sp>
        <p:nvSpPr>
          <p:cNvPr id="3" name="Content Placeholder 2"/>
          <p:cNvSpPr>
            <a:spLocks noGrp="1"/>
          </p:cNvSpPr>
          <p:nvPr>
            <p:ph idx="1"/>
          </p:nvPr>
        </p:nvSpPr>
        <p:spPr>
          <a:xfrm>
            <a:off x="680321" y="2336872"/>
            <a:ext cx="11511679" cy="4521127"/>
          </a:xfrm>
        </p:spPr>
        <p:txBody>
          <a:bodyPr/>
          <a:lstStyle/>
          <a:p>
            <a:pPr algn="just"/>
            <a:r>
              <a:rPr lang="en-US" dirty="0"/>
              <a:t>A computer programmer or several computer programmers write the instructions using a programming language that tell the software how to work. Once the program has been completed it is compiled into a language that the computer can understand. </a:t>
            </a:r>
          </a:p>
        </p:txBody>
      </p:sp>
    </p:spTree>
    <p:extLst>
      <p:ext uri="{BB962C8B-B14F-4D97-AF65-F5344CB8AC3E}">
        <p14:creationId xmlns:p14="http://schemas.microsoft.com/office/powerpoint/2010/main" val="443159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Examples of types of software</a:t>
            </a:r>
            <a:endParaRPr lang="en-US" dirty="0"/>
          </a:p>
        </p:txBody>
      </p:sp>
      <p:sp>
        <p:nvSpPr>
          <p:cNvPr id="3" name="Content Placeholder 2"/>
          <p:cNvSpPr>
            <a:spLocks noGrp="1"/>
          </p:cNvSpPr>
          <p:nvPr>
            <p:ph idx="1"/>
          </p:nvPr>
        </p:nvSpPr>
        <p:spPr>
          <a:xfrm>
            <a:off x="680321" y="2097740"/>
            <a:ext cx="11511679" cy="4760259"/>
          </a:xfrm>
        </p:spPr>
        <p:txBody>
          <a:bodyPr numCol="3">
            <a:normAutofit/>
          </a:bodyPr>
          <a:lstStyle/>
          <a:p>
            <a:r>
              <a:rPr lang="en-US" dirty="0"/>
              <a:t>Antivirus (AVG)</a:t>
            </a:r>
          </a:p>
          <a:p>
            <a:r>
              <a:rPr lang="en-US" dirty="0"/>
              <a:t>Audio / Music program (iTunes)</a:t>
            </a:r>
          </a:p>
          <a:p>
            <a:r>
              <a:rPr lang="en-US" dirty="0"/>
              <a:t>Database (Access)</a:t>
            </a:r>
          </a:p>
          <a:p>
            <a:r>
              <a:rPr lang="en-US" dirty="0"/>
              <a:t>Device drivers</a:t>
            </a:r>
          </a:p>
          <a:p>
            <a:r>
              <a:rPr lang="en-US" dirty="0"/>
              <a:t>E-mail (Outlook)</a:t>
            </a:r>
          </a:p>
          <a:p>
            <a:r>
              <a:rPr lang="en-US" dirty="0"/>
              <a:t>Game (World of Warcraft)</a:t>
            </a:r>
          </a:p>
          <a:p>
            <a:r>
              <a:rPr lang="en-US" dirty="0"/>
              <a:t>Internet browser (Firefox)</a:t>
            </a:r>
          </a:p>
          <a:p>
            <a:r>
              <a:rPr lang="en-US" dirty="0"/>
              <a:t>Movie player (VLC)</a:t>
            </a:r>
          </a:p>
          <a:p>
            <a:r>
              <a:rPr lang="en-US" dirty="0"/>
              <a:t>Operating system (Windows XP)</a:t>
            </a:r>
          </a:p>
          <a:p>
            <a:r>
              <a:rPr lang="en-US" dirty="0"/>
              <a:t>Photo / Graphics program (</a:t>
            </a:r>
            <a:r>
              <a:rPr lang="en-US" dirty="0" err="1"/>
              <a:t>CorelDRAW</a:t>
            </a:r>
            <a:r>
              <a:rPr lang="en-US" dirty="0"/>
              <a:t>)</a:t>
            </a:r>
          </a:p>
          <a:p>
            <a:r>
              <a:rPr lang="en-US" dirty="0"/>
              <a:t>Presentation (PowerPoint)</a:t>
            </a:r>
          </a:p>
          <a:p>
            <a:r>
              <a:rPr lang="en-US" dirty="0"/>
              <a:t>Programming language (Perl)</a:t>
            </a:r>
          </a:p>
          <a:p>
            <a:r>
              <a:rPr lang="en-US" dirty="0"/>
              <a:t>Simulation (Flight simulator)</a:t>
            </a:r>
          </a:p>
          <a:p>
            <a:r>
              <a:rPr lang="en-US" dirty="0"/>
              <a:t>Spreadsheet (Excel)</a:t>
            </a:r>
          </a:p>
          <a:p>
            <a:r>
              <a:rPr lang="en-US" dirty="0"/>
              <a:t>Utility (Compression, Disk Cleanup, Encryption, Registry cleaner, Screensaver)</a:t>
            </a:r>
          </a:p>
          <a:p>
            <a:r>
              <a:rPr lang="en-US" dirty="0"/>
              <a:t>Word processor (Word) </a:t>
            </a:r>
          </a:p>
          <a:p>
            <a:endParaRPr lang="en-US" dirty="0"/>
          </a:p>
        </p:txBody>
      </p:sp>
    </p:spTree>
    <p:extLst>
      <p:ext uri="{BB962C8B-B14F-4D97-AF65-F5344CB8AC3E}">
        <p14:creationId xmlns:p14="http://schemas.microsoft.com/office/powerpoint/2010/main" val="1931384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Software's</a:t>
            </a:r>
          </a:p>
        </p:txBody>
      </p:sp>
      <p:sp>
        <p:nvSpPr>
          <p:cNvPr id="3" name="Content Placeholder 2"/>
          <p:cNvSpPr>
            <a:spLocks noGrp="1"/>
          </p:cNvSpPr>
          <p:nvPr>
            <p:ph idx="1"/>
          </p:nvPr>
        </p:nvSpPr>
        <p:spPr/>
        <p:txBody>
          <a:bodyPr/>
          <a:lstStyle/>
          <a:p>
            <a:pPr algn="just"/>
            <a:r>
              <a:rPr lang="en-US" b="1" dirty="0"/>
              <a:t>Application software</a:t>
            </a:r>
            <a:r>
              <a:rPr lang="en-US" dirty="0"/>
              <a:t> is a set of one or more programs designed to carry out operations for a specific application. Application software cannot run on itself but is dependent on system software to execute. Examples of application software include MS Word, MS Excel, a console game, a library management system, a spreadsheet system etc.</a:t>
            </a:r>
          </a:p>
        </p:txBody>
      </p:sp>
    </p:spTree>
    <p:extLst>
      <p:ext uri="{BB962C8B-B14F-4D97-AF65-F5344CB8AC3E}">
        <p14:creationId xmlns:p14="http://schemas.microsoft.com/office/powerpoint/2010/main" val="3187001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Application Software's (</a:t>
            </a:r>
            <a:r>
              <a:rPr lang="en-US" b="1" dirty="0"/>
              <a:t>Information worker software</a:t>
            </a:r>
            <a:r>
              <a:rPr lang="en-US" dirty="0"/>
              <a:t>)</a:t>
            </a:r>
          </a:p>
        </p:txBody>
      </p:sp>
      <p:sp>
        <p:nvSpPr>
          <p:cNvPr id="4" name="Content Placeholder 3"/>
          <p:cNvSpPr>
            <a:spLocks noGrp="1"/>
          </p:cNvSpPr>
          <p:nvPr>
            <p:ph idx="1"/>
          </p:nvPr>
        </p:nvSpPr>
        <p:spPr>
          <a:xfrm>
            <a:off x="680321" y="2070846"/>
            <a:ext cx="11511679" cy="4787153"/>
          </a:xfrm>
        </p:spPr>
        <p:txBody>
          <a:bodyPr numCol="3">
            <a:normAutofit/>
          </a:bodyPr>
          <a:lstStyle/>
          <a:p>
            <a:r>
              <a:rPr lang="en-US" dirty="0"/>
              <a:t>Accounting software</a:t>
            </a:r>
          </a:p>
          <a:p>
            <a:r>
              <a:rPr lang="en-US" dirty="0"/>
              <a:t>Data management </a:t>
            </a:r>
          </a:p>
          <a:p>
            <a:pPr lvl="1"/>
            <a:r>
              <a:rPr lang="en-US" dirty="0"/>
              <a:t>Contact management</a:t>
            </a:r>
          </a:p>
          <a:p>
            <a:pPr lvl="1"/>
            <a:r>
              <a:rPr lang="en-US" dirty="0"/>
              <a:t>Spreadsheet</a:t>
            </a:r>
          </a:p>
          <a:p>
            <a:pPr lvl="1"/>
            <a:r>
              <a:rPr lang="en-US" dirty="0"/>
              <a:t>Personal database</a:t>
            </a:r>
          </a:p>
          <a:p>
            <a:r>
              <a:rPr lang="en-US" dirty="0"/>
              <a:t>Documentation </a:t>
            </a:r>
          </a:p>
          <a:p>
            <a:pPr lvl="1"/>
            <a:r>
              <a:rPr lang="en-US" dirty="0"/>
              <a:t>Document automation/assembly</a:t>
            </a:r>
          </a:p>
          <a:p>
            <a:pPr lvl="1"/>
            <a:r>
              <a:rPr lang="en-US" dirty="0"/>
              <a:t>Word processing</a:t>
            </a:r>
          </a:p>
          <a:p>
            <a:pPr lvl="1"/>
            <a:r>
              <a:rPr lang="en-US" dirty="0"/>
              <a:t>Desktop publishing software</a:t>
            </a:r>
          </a:p>
          <a:p>
            <a:pPr lvl="1"/>
            <a:r>
              <a:rPr lang="en-US" dirty="0"/>
              <a:t>Diagramming software</a:t>
            </a:r>
          </a:p>
          <a:p>
            <a:pPr lvl="1"/>
            <a:r>
              <a:rPr lang="en-US" dirty="0"/>
              <a:t>Presentation software</a:t>
            </a:r>
          </a:p>
          <a:p>
            <a:pPr lvl="1"/>
            <a:r>
              <a:rPr lang="en-US" dirty="0"/>
              <a:t>Email</a:t>
            </a:r>
          </a:p>
          <a:p>
            <a:pPr lvl="1"/>
            <a:r>
              <a:rPr lang="en-US" dirty="0"/>
              <a:t>Blog software</a:t>
            </a:r>
          </a:p>
          <a:p>
            <a:r>
              <a:rPr lang="en-US" dirty="0"/>
              <a:t>Enterprise resource planning</a:t>
            </a:r>
          </a:p>
          <a:p>
            <a:r>
              <a:rPr lang="en-US" dirty="0"/>
              <a:t>Financial software </a:t>
            </a:r>
          </a:p>
          <a:p>
            <a:pPr lvl="1"/>
            <a:r>
              <a:rPr lang="en-US" dirty="0"/>
              <a:t>Day trading software</a:t>
            </a:r>
          </a:p>
          <a:p>
            <a:pPr lvl="1"/>
            <a:r>
              <a:rPr lang="en-US" dirty="0"/>
              <a:t>Banking software</a:t>
            </a:r>
          </a:p>
          <a:p>
            <a:pPr lvl="1"/>
            <a:r>
              <a:rPr lang="en-US" dirty="0"/>
              <a:t>Clearing systems</a:t>
            </a:r>
          </a:p>
          <a:p>
            <a:pPr lvl="1"/>
            <a:r>
              <a:rPr lang="en-US" dirty="0"/>
              <a:t>arithmetic software</a:t>
            </a:r>
          </a:p>
          <a:p>
            <a:r>
              <a:rPr lang="en-US" dirty="0"/>
              <a:t>Field service management </a:t>
            </a:r>
          </a:p>
          <a:p>
            <a:pPr lvl="1"/>
            <a:r>
              <a:rPr lang="en-US" dirty="0"/>
              <a:t>Workforce management software</a:t>
            </a:r>
          </a:p>
          <a:p>
            <a:r>
              <a:rPr lang="en-US" dirty="0"/>
              <a:t>Project management software </a:t>
            </a:r>
          </a:p>
          <a:p>
            <a:pPr lvl="1"/>
            <a:r>
              <a:rPr lang="en-US" dirty="0"/>
              <a:t>Calendaring software</a:t>
            </a:r>
          </a:p>
          <a:p>
            <a:pPr lvl="1"/>
            <a:r>
              <a:rPr lang="en-US" dirty="0"/>
              <a:t>Employee scheduling software</a:t>
            </a:r>
          </a:p>
          <a:p>
            <a:pPr lvl="1"/>
            <a:r>
              <a:rPr lang="en-US" dirty="0"/>
              <a:t>Workflow software</a:t>
            </a:r>
          </a:p>
          <a:p>
            <a:r>
              <a:rPr lang="en-US" dirty="0"/>
              <a:t>Reservation systems</a:t>
            </a:r>
          </a:p>
          <a:p>
            <a:endParaRPr lang="en-US" dirty="0"/>
          </a:p>
        </p:txBody>
      </p:sp>
    </p:spTree>
    <p:extLst>
      <p:ext uri="{BB962C8B-B14F-4D97-AF65-F5344CB8AC3E}">
        <p14:creationId xmlns:p14="http://schemas.microsoft.com/office/powerpoint/2010/main" val="1488675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Application Software's (</a:t>
            </a:r>
            <a:r>
              <a:rPr lang="en-US" b="1" dirty="0"/>
              <a:t>Content access software</a:t>
            </a:r>
            <a:r>
              <a:rPr lang="en-US" dirty="0"/>
              <a:t>)</a:t>
            </a:r>
          </a:p>
        </p:txBody>
      </p:sp>
      <p:sp>
        <p:nvSpPr>
          <p:cNvPr id="3" name="Content Placeholder 2"/>
          <p:cNvSpPr>
            <a:spLocks noGrp="1"/>
          </p:cNvSpPr>
          <p:nvPr>
            <p:ph idx="1"/>
          </p:nvPr>
        </p:nvSpPr>
        <p:spPr/>
        <p:txBody>
          <a:bodyPr/>
          <a:lstStyle/>
          <a:p>
            <a:r>
              <a:rPr lang="en-US" dirty="0"/>
              <a:t>Electronic media software </a:t>
            </a:r>
          </a:p>
          <a:p>
            <a:pPr lvl="1"/>
            <a:r>
              <a:rPr lang="en-US" dirty="0"/>
              <a:t>Hybrid editor players</a:t>
            </a:r>
          </a:p>
          <a:p>
            <a:pPr lvl="1"/>
            <a:r>
              <a:rPr lang="en-US" dirty="0"/>
              <a:t>Media players</a:t>
            </a:r>
          </a:p>
          <a:p>
            <a:pPr lvl="1"/>
            <a:r>
              <a:rPr lang="en-US" dirty="0"/>
              <a:t>Web browser</a:t>
            </a:r>
          </a:p>
          <a:p>
            <a:endParaRPr lang="en-US" dirty="0"/>
          </a:p>
        </p:txBody>
      </p:sp>
    </p:spTree>
    <p:extLst>
      <p:ext uri="{BB962C8B-B14F-4D97-AF65-F5344CB8AC3E}">
        <p14:creationId xmlns:p14="http://schemas.microsoft.com/office/powerpoint/2010/main" val="310491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Application Software's (</a:t>
            </a:r>
            <a:r>
              <a:rPr lang="en-US" b="1" dirty="0"/>
              <a:t>Entertainment software</a:t>
            </a:r>
            <a:r>
              <a:rPr lang="en-US" dirty="0"/>
              <a:t>)</a:t>
            </a:r>
          </a:p>
        </p:txBody>
      </p:sp>
      <p:sp>
        <p:nvSpPr>
          <p:cNvPr id="3" name="Content Placeholder 2"/>
          <p:cNvSpPr>
            <a:spLocks noGrp="1"/>
          </p:cNvSpPr>
          <p:nvPr>
            <p:ph idx="1"/>
          </p:nvPr>
        </p:nvSpPr>
        <p:spPr/>
        <p:txBody>
          <a:bodyPr/>
          <a:lstStyle/>
          <a:p>
            <a:r>
              <a:rPr lang="en-US" dirty="0"/>
              <a:t>Screen savers</a:t>
            </a:r>
          </a:p>
          <a:p>
            <a:r>
              <a:rPr lang="en-US" dirty="0"/>
              <a:t>Video games </a:t>
            </a:r>
          </a:p>
          <a:p>
            <a:pPr lvl="1"/>
            <a:r>
              <a:rPr lang="en-US" dirty="0"/>
              <a:t>Arcade games</a:t>
            </a:r>
          </a:p>
          <a:p>
            <a:pPr lvl="1"/>
            <a:r>
              <a:rPr lang="en-US" dirty="0"/>
              <a:t>Console games</a:t>
            </a:r>
          </a:p>
          <a:p>
            <a:pPr lvl="1"/>
            <a:r>
              <a:rPr lang="en-US" dirty="0"/>
              <a:t>Mobile games</a:t>
            </a:r>
          </a:p>
          <a:p>
            <a:pPr lvl="1"/>
            <a:r>
              <a:rPr lang="en-US" dirty="0"/>
              <a:t>Personal computer games</a:t>
            </a:r>
          </a:p>
          <a:p>
            <a:endParaRPr lang="en-US" dirty="0"/>
          </a:p>
        </p:txBody>
      </p:sp>
    </p:spTree>
    <p:extLst>
      <p:ext uri="{BB962C8B-B14F-4D97-AF65-F5344CB8AC3E}">
        <p14:creationId xmlns:p14="http://schemas.microsoft.com/office/powerpoint/2010/main" val="2521570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Application Software's (</a:t>
            </a:r>
            <a:r>
              <a:rPr lang="en-US" b="1" dirty="0"/>
              <a:t>Educational software</a:t>
            </a:r>
            <a:r>
              <a:rPr lang="en-US" dirty="0"/>
              <a:t>)</a:t>
            </a:r>
          </a:p>
        </p:txBody>
      </p:sp>
      <p:sp>
        <p:nvSpPr>
          <p:cNvPr id="3" name="Content Placeholder 2"/>
          <p:cNvSpPr>
            <a:spLocks noGrp="1"/>
          </p:cNvSpPr>
          <p:nvPr>
            <p:ph idx="1"/>
          </p:nvPr>
        </p:nvSpPr>
        <p:spPr/>
        <p:txBody>
          <a:bodyPr/>
          <a:lstStyle/>
          <a:p>
            <a:r>
              <a:rPr lang="en-US" dirty="0"/>
              <a:t>Classroom management</a:t>
            </a:r>
          </a:p>
          <a:p>
            <a:r>
              <a:rPr lang="en-US" dirty="0"/>
              <a:t>Reference software</a:t>
            </a:r>
          </a:p>
          <a:p>
            <a:r>
              <a:rPr lang="en-US" dirty="0"/>
              <a:t>Sales readiness software</a:t>
            </a:r>
          </a:p>
          <a:p>
            <a:r>
              <a:rPr lang="en-US" dirty="0"/>
              <a:t>Survey management</a:t>
            </a:r>
          </a:p>
          <a:p>
            <a:endParaRPr lang="en-US" dirty="0"/>
          </a:p>
        </p:txBody>
      </p:sp>
    </p:spTree>
    <p:extLst>
      <p:ext uri="{BB962C8B-B14F-4D97-AF65-F5344CB8AC3E}">
        <p14:creationId xmlns:p14="http://schemas.microsoft.com/office/powerpoint/2010/main" val="69040507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TC104033917[[fn=Berlin]]</Template>
  <TotalTime>449</TotalTime>
  <Words>2053</Words>
  <Application>Microsoft Office PowerPoint</Application>
  <PresentationFormat>Widescreen</PresentationFormat>
  <Paragraphs>196</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Times New Roman</vt:lpstr>
      <vt:lpstr>Trebuchet MS</vt:lpstr>
      <vt:lpstr>Berlin</vt:lpstr>
      <vt:lpstr>What is Software?</vt:lpstr>
      <vt:lpstr>How do you get software?</vt:lpstr>
      <vt:lpstr>How is software created?</vt:lpstr>
      <vt:lpstr>Examples of types of software</vt:lpstr>
      <vt:lpstr>Application Software's</vt:lpstr>
      <vt:lpstr>Examples of Application Software's (Information worker software)</vt:lpstr>
      <vt:lpstr>Examples of Application Software's (Content access software)</vt:lpstr>
      <vt:lpstr>Examples of Application Software's (Entertainment software)</vt:lpstr>
      <vt:lpstr>Examples of Application Software's (Educational software)</vt:lpstr>
      <vt:lpstr>Examples of Application Software's (Enterprise infrastructure software)</vt:lpstr>
      <vt:lpstr>Examples of Application Software's (Simulation software)</vt:lpstr>
      <vt:lpstr>Examples of Application Software's (Media development software)</vt:lpstr>
      <vt:lpstr>Examples of Application Software's (Product engineering software)</vt:lpstr>
      <vt:lpstr>What is System Software?</vt:lpstr>
      <vt:lpstr>System Software’s (Utility software categories)</vt:lpstr>
      <vt:lpstr>System Software’s (Utility software categories) Cont…</vt:lpstr>
      <vt:lpstr>System Software’s (Utility software categories) Cont…</vt:lpstr>
      <vt:lpstr>What is Operating System?</vt:lpstr>
      <vt:lpstr>Operating System types</vt:lpstr>
      <vt:lpstr>Operating System types (Cont)</vt:lpstr>
      <vt:lpstr>Operating System types (Cont) Examples</vt:lpstr>
      <vt:lpstr>What is CLI &amp; GUI?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Balochistan, Quetta</dc:title>
  <dc:creator>Kamal Tarakai</dc:creator>
  <cp:lastModifiedBy>Yasir Jahangir</cp:lastModifiedBy>
  <cp:revision>179</cp:revision>
  <dcterms:created xsi:type="dcterms:W3CDTF">2014-10-13T04:20:31Z</dcterms:created>
  <dcterms:modified xsi:type="dcterms:W3CDTF">2020-06-03T05:43:49Z</dcterms:modified>
</cp:coreProperties>
</file>