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58" r:id="rId3"/>
    <p:sldId id="291" r:id="rId4"/>
    <p:sldId id="275" r:id="rId5"/>
    <p:sldId id="259" r:id="rId6"/>
    <p:sldId id="276" r:id="rId7"/>
    <p:sldId id="277" r:id="rId8"/>
    <p:sldId id="293" r:id="rId9"/>
    <p:sldId id="278" r:id="rId10"/>
    <p:sldId id="290" r:id="rId11"/>
    <p:sldId id="294" r:id="rId12"/>
    <p:sldId id="295" r:id="rId13"/>
    <p:sldId id="265" r:id="rId14"/>
    <p:sldId id="262" r:id="rId15"/>
    <p:sldId id="266" r:id="rId16"/>
    <p:sldId id="267" r:id="rId17"/>
    <p:sldId id="288" r:id="rId18"/>
    <p:sldId id="268" r:id="rId19"/>
    <p:sldId id="306" r:id="rId20"/>
    <p:sldId id="289" r:id="rId21"/>
    <p:sldId id="270" r:id="rId22"/>
    <p:sldId id="263" r:id="rId23"/>
    <p:sldId id="274"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88172" autoAdjust="0"/>
  </p:normalViewPr>
  <p:slideViewPr>
    <p:cSldViewPr>
      <p:cViewPr varScale="1">
        <p:scale>
          <a:sx n="69" d="100"/>
          <a:sy n="69" d="100"/>
        </p:scale>
        <p:origin x="-132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A550AC6-5C7E-42C1-828E-EEA538A304AB}" type="datetimeFigureOut">
              <a:rPr lang="en-US" smtClean="0"/>
              <a:pPr/>
              <a:t>6/8/2020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FEF718-40C2-4E9F-B8F8-A3E15BDBAE4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We will cover oral and one-to-one communication</a:t>
            </a:r>
          </a:p>
          <a:p>
            <a:endParaRPr lang="en-US" dirty="0"/>
          </a:p>
        </p:txBody>
      </p:sp>
      <p:sp>
        <p:nvSpPr>
          <p:cNvPr id="4" name="Slide Number Placeholder 3"/>
          <p:cNvSpPr>
            <a:spLocks noGrp="1"/>
          </p:cNvSpPr>
          <p:nvPr>
            <p:ph type="sldNum" sz="quarter" idx="10"/>
          </p:nvPr>
        </p:nvSpPr>
        <p:spPr/>
        <p:txBody>
          <a:bodyPr/>
          <a:lstStyle/>
          <a:p>
            <a:fld id="{37FEF718-40C2-4E9F-B8F8-A3E15BDBAE4F}"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It is a form of interpersonal communication that refers to the quantitative quality of a communicative relationship between two people.</a:t>
            </a:r>
          </a:p>
          <a:p>
            <a:endParaRPr lang="en-US" dirty="0" smtClean="0"/>
          </a:p>
          <a:p>
            <a:r>
              <a:rPr lang="en-US" dirty="0" smtClean="0"/>
              <a:t>There are also many other types of communication corresponding to quantitative and qualitative definitions.</a:t>
            </a:r>
          </a:p>
          <a:p>
            <a:endParaRPr lang="en-US" dirty="0" smtClean="0"/>
          </a:p>
          <a:p>
            <a:r>
              <a:rPr lang="en-US" dirty="0" smtClean="0"/>
              <a:t>Dyadic communication can be further defined by its qualitative characterizations, namely how interpersonal it is. Because of this, some dyadic communications can be personal or intimate in their nature while other forms of dyadic communication can actually be impersonal.</a:t>
            </a:r>
          </a:p>
          <a:p>
            <a:endParaRPr lang="en-US" dirty="0" smtClean="0"/>
          </a:p>
          <a:p>
            <a:r>
              <a:rPr lang="en-US" dirty="0" smtClean="0"/>
              <a:t>Relationships by function</a:t>
            </a:r>
          </a:p>
          <a:p>
            <a:pPr marL="854075" indent="-284163">
              <a:buFont typeface="Wingdings" pitchFamily="2" charset="2"/>
              <a:buChar char="Ø"/>
            </a:pPr>
            <a:r>
              <a:rPr lang="en-US" dirty="0" smtClean="0"/>
              <a:t>– Interviewing (interviewee and interviewer)</a:t>
            </a:r>
          </a:p>
          <a:p>
            <a:pPr marL="854075" indent="-284163">
              <a:buFont typeface="Wingdings" pitchFamily="2" charset="2"/>
              <a:buChar char="Ø"/>
            </a:pPr>
            <a:r>
              <a:rPr lang="en-US" dirty="0" smtClean="0"/>
              <a:t>– Telephone exchange</a:t>
            </a:r>
          </a:p>
          <a:p>
            <a:pPr marL="854075" indent="-284163">
              <a:buFont typeface="Wingdings" pitchFamily="2" charset="2"/>
              <a:buChar char="Ø"/>
            </a:pPr>
            <a:r>
              <a:rPr lang="en-US" dirty="0" smtClean="0"/>
              <a:t>– Job termination / exit interview</a:t>
            </a:r>
          </a:p>
          <a:p>
            <a:pPr marL="854075" indent="-284163">
              <a:buFont typeface="Wingdings" pitchFamily="2" charset="2"/>
              <a:buChar char="Ø"/>
            </a:pPr>
            <a:r>
              <a:rPr lang="en-US" dirty="0" smtClean="0"/>
              <a:t>– And many others</a:t>
            </a:r>
          </a:p>
          <a:p>
            <a:r>
              <a:rPr lang="en-US" dirty="0" smtClean="0"/>
              <a:t>• Relationships by their nature or level of relationship</a:t>
            </a:r>
          </a:p>
          <a:p>
            <a:pPr marL="854075" indent="-223838">
              <a:buFont typeface="Wingdings" pitchFamily="2" charset="2"/>
              <a:buChar char="Ø"/>
            </a:pPr>
            <a:r>
              <a:rPr lang="en-US" dirty="0" smtClean="0"/>
              <a:t>– Family, friend, boss, coworkers, fellow students, spouse, roommate, president, teacher etc</a:t>
            </a:r>
          </a:p>
          <a:p>
            <a:endParaRPr lang="en-US" dirty="0" smtClean="0"/>
          </a:p>
          <a:p>
            <a:endParaRPr lang="en-US" dirty="0" smtClean="0"/>
          </a:p>
          <a:p>
            <a:r>
              <a:rPr lang="en-US" dirty="0" smtClean="0"/>
              <a:t>There are other terms associated with dyadic communication like "communication competence." This term applies to communication that is effective and appropriate. Communication between two people can have competence based upon the situational context that takes place. Dyadic communication can have competence depending largely on the culture in which it takes place, as well as the nature of the relationship between the two people communicating with one another. Competence can also be learned.</a:t>
            </a:r>
          </a:p>
          <a:p>
            <a:endParaRPr lang="en-US" dirty="0" smtClean="0"/>
          </a:p>
          <a:p>
            <a:r>
              <a:rPr lang="en-US" dirty="0" smtClean="0"/>
              <a:t>On the opposite end of this spectrum, some communication between two people can have no competence, at all. This kind of communication does not help the people involved and disproves the notion that more communication is always better. Communication between two people doesn't have to be aimed at understanding, either. In numerous social contexts, communication between two people oftentimes is aimed around the motives of deception or ambiguity.</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Oral or verbal communication incorporating small groups i.e. 2-8 participants acting as a sender &amp; Receiver.</a:t>
            </a:r>
          </a:p>
          <a:p>
            <a:r>
              <a:rPr lang="en-US" dirty="0" smtClean="0"/>
              <a:t>•some dyadic communications can be personal in their nature while other forms of dyadic communication can actually be impersonal (unfriendly).</a:t>
            </a:r>
          </a:p>
          <a:p>
            <a:endParaRPr lang="en-US" dirty="0" smtClean="0"/>
          </a:p>
          <a:p>
            <a:r>
              <a:rPr lang="en-US" dirty="0" smtClean="0"/>
              <a:t>We desire to communicate more often, and intimately with those with whom we feel comfortable and have trust.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37FEF718-40C2-4E9F-B8F8-A3E15BDBAE4F}"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fontAlgn="base"/>
            <a:r>
              <a:rPr lang="en-US" dirty="0" smtClean="0"/>
              <a:t>Dyad means two things of similar kind or nature or group. Dyadic communication means the interrelationship between the two, but in practice ,this relationship refer to dialogic relations or face-to-face verbal communication between two persons involving their mutual ideas, thoughts, </a:t>
            </a:r>
            <a:r>
              <a:rPr lang="en-US" dirty="0" err="1" smtClean="0"/>
              <a:t>behaviour</a:t>
            </a:r>
            <a:r>
              <a:rPr lang="en-US" dirty="0" smtClean="0"/>
              <a:t>, ideals, liking and </a:t>
            </a:r>
            <a:r>
              <a:rPr lang="en-US" dirty="0" err="1" smtClean="0"/>
              <a:t>disliking,and</a:t>
            </a:r>
            <a:r>
              <a:rPr lang="en-US" dirty="0" smtClean="0"/>
              <a:t> all the queries and answers concerning life and living in nature</a:t>
            </a:r>
          </a:p>
          <a:p>
            <a:pPr fontAlgn="base"/>
            <a:r>
              <a:rPr lang="en-US" dirty="0" smtClean="0"/>
              <a:t/>
            </a:r>
            <a:br>
              <a:rPr lang="en-US" dirty="0" smtClean="0"/>
            </a:br>
            <a:r>
              <a:rPr lang="en-US" dirty="0" smtClean="0"/>
              <a:t>Defined as two persons seeking to exchange information. </a:t>
            </a:r>
          </a:p>
          <a:p>
            <a:endParaRPr lang="en-US" dirty="0"/>
          </a:p>
        </p:txBody>
      </p:sp>
      <p:sp>
        <p:nvSpPr>
          <p:cNvPr id="4" name="Slide Number Placeholder 3"/>
          <p:cNvSpPr>
            <a:spLocks noGrp="1"/>
          </p:cNvSpPr>
          <p:nvPr>
            <p:ph type="sldNum" sz="quarter" idx="10"/>
          </p:nvPr>
        </p:nvSpPr>
        <p:spPr/>
        <p:txBody>
          <a:bodyPr/>
          <a:lstStyle/>
          <a:p>
            <a:fld id="{37FEF718-40C2-4E9F-B8F8-A3E15BDBAE4F}" type="slidenum">
              <a:rPr lang="en-US" smtClean="0"/>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Be aware of time zones, very few businessmen would like to get a call in the middle of the night. </a:t>
            </a:r>
          </a:p>
          <a:p>
            <a:r>
              <a:rPr lang="en-US" dirty="0" smtClean="0"/>
              <a:t>• Speak more clearly, as in other country English may be a second language</a:t>
            </a:r>
          </a:p>
          <a:p>
            <a:r>
              <a:rPr lang="en-US" dirty="0" smtClean="0"/>
              <a:t>• Restate and summarize more often</a:t>
            </a:r>
          </a:p>
          <a:p>
            <a:r>
              <a:rPr lang="en-US" dirty="0" smtClean="0"/>
              <a:t>• Follow up the conversation with a letter or a fax, to keep things clear</a:t>
            </a:r>
          </a:p>
          <a:p>
            <a:endParaRPr lang="en-US" dirty="0"/>
          </a:p>
        </p:txBody>
      </p:sp>
      <p:sp>
        <p:nvSpPr>
          <p:cNvPr id="4" name="Slide Number Placeholder 3"/>
          <p:cNvSpPr>
            <a:spLocks noGrp="1"/>
          </p:cNvSpPr>
          <p:nvPr>
            <p:ph type="sldNum" sz="quarter" idx="10"/>
          </p:nvPr>
        </p:nvSpPr>
        <p:spPr/>
        <p:txBody>
          <a:bodyPr/>
          <a:lstStyle/>
          <a:p>
            <a:fld id="{37FEF718-40C2-4E9F-B8F8-A3E15BDBAE4F}" type="slidenum">
              <a:rPr lang="en-US" smtClean="0"/>
              <a:pPr/>
              <a:t>14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Dictation is a special type of dyadic communication in which two persons either communicate directly or through an electronic device You want to communicate with another person with a third party involved You want someone else type a message for you by whatever you have dictated and he has either recorded or written in short hand form Short hand is now frequently overtaken by recorders Large hotels also owe this facility for their customers</a:t>
            </a:r>
          </a:p>
          <a:p>
            <a:endParaRPr lang="en-US" dirty="0"/>
          </a:p>
        </p:txBody>
      </p:sp>
      <p:sp>
        <p:nvSpPr>
          <p:cNvPr id="4" name="Slide Number Placeholder 3"/>
          <p:cNvSpPr>
            <a:spLocks noGrp="1"/>
          </p:cNvSpPr>
          <p:nvPr>
            <p:ph type="sldNum" sz="quarter" idx="10"/>
          </p:nvPr>
        </p:nvSpPr>
        <p:spPr/>
        <p:txBody>
          <a:bodyPr/>
          <a:lstStyle/>
          <a:p>
            <a:fld id="{37FEF718-40C2-4E9F-B8F8-A3E15BDBAE4F}" type="slidenum">
              <a:rPr lang="en-US" smtClean="0"/>
              <a:pPr/>
              <a:t>18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1035050" indent="-1035050">
              <a:buNone/>
            </a:pPr>
            <a:r>
              <a:rPr lang="en-US" b="1" dirty="0" smtClean="0"/>
              <a:t> </a:t>
            </a:r>
            <a:r>
              <a:rPr lang="en-US" dirty="0" smtClean="0"/>
              <a:t>Providing written material when there are tables of numerous figures.</a:t>
            </a:r>
          </a:p>
          <a:p>
            <a:pPr marL="1035050" indent="-1035050">
              <a:buNone/>
            </a:pPr>
            <a:r>
              <a:rPr lang="en-US" b="1" dirty="0" smtClean="0"/>
              <a:t>xi. </a:t>
            </a:r>
            <a:r>
              <a:rPr lang="en-US" dirty="0" smtClean="0"/>
              <a:t>Setting a time free from interruptions by telephone or callers.</a:t>
            </a:r>
          </a:p>
          <a:p>
            <a:pPr marL="1035050" indent="-1035050">
              <a:buNone/>
            </a:pPr>
            <a:r>
              <a:rPr lang="en-US" b="1" dirty="0" smtClean="0"/>
              <a:t>xii. </a:t>
            </a:r>
            <a:r>
              <a:rPr lang="en-US" dirty="0" smtClean="0"/>
              <a:t>Developing and using simple abbreviations and code words, e.g. “SRM” for “send by registered mail”.</a:t>
            </a:r>
          </a:p>
          <a:p>
            <a:r>
              <a:rPr lang="en-US" dirty="0" smtClean="0"/>
              <a:t>Faults in </a:t>
            </a:r>
            <a:r>
              <a:rPr lang="en-US" sz="1200" b="1" dirty="0" smtClean="0"/>
              <a:t>DICTATION </a:t>
            </a:r>
            <a:endParaRPr lang="en-US" dirty="0" smtClean="0"/>
          </a:p>
          <a:p>
            <a:pPr>
              <a:buNone/>
            </a:pPr>
            <a:r>
              <a:rPr lang="en-US" sz="1200" b="1" dirty="0" smtClean="0"/>
              <a:t>DICTATION </a:t>
            </a:r>
            <a:r>
              <a:rPr lang="en-US" sz="1200" dirty="0" smtClean="0"/>
              <a:t>has certain faults if it is not properly delivered which is evident from the complaints received from secretaries who get the dictation. Such faults may arise from careless handling of the situation by the executives.</a:t>
            </a:r>
          </a:p>
          <a:p>
            <a:pPr>
              <a:buNone/>
            </a:pPr>
            <a:r>
              <a:rPr lang="en-US" sz="1200" b="1" dirty="0" smtClean="0"/>
              <a:t>However, some specific faults may be traced in the following points:</a:t>
            </a:r>
            <a:endParaRPr lang="en-US" sz="1200" dirty="0" smtClean="0"/>
          </a:p>
          <a:p>
            <a:pPr>
              <a:buNone/>
            </a:pPr>
            <a:r>
              <a:rPr lang="en-US" sz="1200" b="1" dirty="0" smtClean="0"/>
              <a:t>1. </a:t>
            </a:r>
            <a:r>
              <a:rPr lang="en-US" sz="1200" dirty="0" smtClean="0"/>
              <a:t>Lack of proper enunciation (accent).</a:t>
            </a:r>
          </a:p>
          <a:p>
            <a:pPr>
              <a:buNone/>
            </a:pPr>
            <a:r>
              <a:rPr lang="en-US" sz="1200" b="1" dirty="0" smtClean="0"/>
              <a:t>2. </a:t>
            </a:r>
            <a:r>
              <a:rPr lang="en-US" sz="1200" dirty="0" smtClean="0"/>
              <a:t>Lack of patient hearing.</a:t>
            </a:r>
          </a:p>
          <a:p>
            <a:pPr>
              <a:buNone/>
            </a:pPr>
            <a:r>
              <a:rPr lang="en-US" sz="1200" b="1" dirty="0" smtClean="0"/>
              <a:t>3. </a:t>
            </a:r>
            <a:r>
              <a:rPr lang="en-US" sz="1200" dirty="0" smtClean="0"/>
              <a:t>Lack of care by the person giving dictation.</a:t>
            </a:r>
          </a:p>
          <a:p>
            <a:pPr>
              <a:buNone/>
            </a:pPr>
            <a:r>
              <a:rPr lang="en-US" sz="1200" b="1" dirty="0" smtClean="0"/>
              <a:t>4. </a:t>
            </a:r>
            <a:r>
              <a:rPr lang="en-US" sz="1200" dirty="0" smtClean="0"/>
              <a:t>Lack of interpretation by the person getting dictation.</a:t>
            </a:r>
          </a:p>
          <a:p>
            <a:pPr>
              <a:buNone/>
            </a:pPr>
            <a:r>
              <a:rPr lang="en-US" sz="1050" dirty="0" smtClean="0"/>
              <a:t>There is no specific suggestion to stop definite mistakes. In any case, the situation of dictation can improve if the following points are taken into consideration.</a:t>
            </a:r>
          </a:p>
          <a:p>
            <a:pPr>
              <a:buNone/>
            </a:pPr>
            <a:endParaRPr lang="en-US" sz="1050" dirty="0" smtClean="0"/>
          </a:p>
          <a:p>
            <a:pPr>
              <a:buNone/>
            </a:pPr>
            <a:r>
              <a:rPr lang="en-US" sz="1050" b="1" dirty="0" smtClean="0"/>
              <a:t>a) </a:t>
            </a:r>
            <a:r>
              <a:rPr lang="en-US" sz="1050" dirty="0" smtClean="0"/>
              <a:t>Dictation should be given from an outline well prepared.</a:t>
            </a:r>
          </a:p>
          <a:p>
            <a:pPr>
              <a:buNone/>
            </a:pPr>
            <a:r>
              <a:rPr lang="en-US" sz="1050" b="1" dirty="0" smtClean="0"/>
              <a:t>b) </a:t>
            </a:r>
            <a:r>
              <a:rPr lang="en-US" sz="1050" dirty="0" smtClean="0"/>
              <a:t>Enunciate clearly in words and figures.</a:t>
            </a:r>
          </a:p>
          <a:p>
            <a:pPr>
              <a:buNone/>
            </a:pPr>
            <a:r>
              <a:rPr lang="en-US" sz="1050" b="1" dirty="0" smtClean="0"/>
              <a:t>c) </a:t>
            </a:r>
            <a:r>
              <a:rPr lang="en-US" sz="1050" dirty="0" smtClean="0"/>
              <a:t>Spell unusual words, names and sounds.</a:t>
            </a:r>
          </a:p>
          <a:p>
            <a:pPr>
              <a:buNone/>
            </a:pPr>
            <a:r>
              <a:rPr lang="en-US" sz="1050" b="1" dirty="0" smtClean="0"/>
              <a:t>d) </a:t>
            </a:r>
            <a:r>
              <a:rPr lang="en-US" sz="1050" dirty="0" smtClean="0"/>
              <a:t>Dictate special instructions in the beginning.</a:t>
            </a:r>
          </a:p>
          <a:p>
            <a:pPr>
              <a:buNone/>
            </a:pPr>
            <a:r>
              <a:rPr lang="en-US" sz="1050" b="1" dirty="0" smtClean="0"/>
              <a:t>e) </a:t>
            </a:r>
            <a:r>
              <a:rPr lang="en-US" sz="1050" dirty="0" smtClean="0"/>
              <a:t>Dictate punctuation, paragraphs, and quotations.</a:t>
            </a:r>
          </a:p>
          <a:p>
            <a:pPr>
              <a:buNone/>
            </a:pPr>
            <a:r>
              <a:rPr lang="en-US" sz="1050" b="1" dirty="0" smtClean="0"/>
              <a:t>f) </a:t>
            </a:r>
            <a:r>
              <a:rPr lang="en-US" sz="1050" dirty="0" smtClean="0"/>
              <a:t>Dictate at normal rate with ease.</a:t>
            </a:r>
          </a:p>
          <a:p>
            <a:pPr>
              <a:buNone/>
            </a:pPr>
            <a:r>
              <a:rPr lang="en-US" sz="1050" b="1" dirty="0" smtClean="0"/>
              <a:t>g) </a:t>
            </a:r>
            <a:r>
              <a:rPr lang="en-US" sz="1050" dirty="0" smtClean="0"/>
              <a:t>Dictate less and delegate more.</a:t>
            </a:r>
          </a:p>
          <a:p>
            <a:pPr>
              <a:buNone/>
            </a:pPr>
            <a:r>
              <a:rPr lang="en-US" sz="1050" b="1" dirty="0" smtClean="0"/>
              <a:t>h) </a:t>
            </a:r>
            <a:r>
              <a:rPr lang="en-US" sz="1050" dirty="0" smtClean="0"/>
              <a:t>Get prepared to interpret properly.</a:t>
            </a:r>
          </a:p>
          <a:p>
            <a:pPr>
              <a:buNone/>
            </a:pPr>
            <a:r>
              <a:rPr lang="en-US" sz="1050" dirty="0" smtClean="0"/>
              <a:t/>
            </a:r>
            <a:br>
              <a:rPr lang="en-US" sz="1050" dirty="0" smtClean="0"/>
            </a:br>
            <a:endParaRPr lang="en-US" sz="1050" dirty="0" smtClean="0"/>
          </a:p>
          <a:p>
            <a:pPr>
              <a:buNone/>
            </a:pPr>
            <a:endParaRPr lang="en-US" sz="1050" dirty="0" smtClean="0"/>
          </a:p>
          <a:p>
            <a:endParaRPr lang="en-US" dirty="0"/>
          </a:p>
        </p:txBody>
      </p:sp>
      <p:sp>
        <p:nvSpPr>
          <p:cNvPr id="4" name="Slide Number Placeholder 3"/>
          <p:cNvSpPr>
            <a:spLocks noGrp="1"/>
          </p:cNvSpPr>
          <p:nvPr>
            <p:ph type="sldNum" sz="quarter" idx="10"/>
          </p:nvPr>
        </p:nvSpPr>
        <p:spPr/>
        <p:txBody>
          <a:bodyPr/>
          <a:lstStyle/>
          <a:p>
            <a:fld id="{37FEF718-40C2-4E9F-B8F8-A3E15BDBAE4F}"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6/8/2020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6/8/2020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514600"/>
            <a:ext cx="7851648" cy="1828800"/>
          </a:xfrm>
        </p:spPr>
        <p:txBody>
          <a:bodyPr>
            <a:normAutofit fontScale="90000"/>
          </a:bodyPr>
          <a:lstStyle/>
          <a:p>
            <a:pPr algn="l"/>
            <a:r>
              <a:rPr lang="en-US" dirty="0" smtClean="0"/>
              <a:t/>
            </a:r>
            <a:br>
              <a:rPr lang="en-US" dirty="0" smtClean="0"/>
            </a:br>
            <a:r>
              <a:rPr lang="en-US" dirty="0" smtClean="0"/>
              <a:t>Strategies for Successful</a:t>
            </a:r>
            <a:br>
              <a:rPr lang="en-US" dirty="0" smtClean="0"/>
            </a:br>
            <a:r>
              <a:rPr lang="en-US" dirty="0" smtClean="0"/>
              <a:t>Interpersonal </a:t>
            </a:r>
            <a:r>
              <a:rPr lang="en-US" dirty="0" err="1" smtClean="0"/>
              <a:t>Communicatiaon</a:t>
            </a:r>
            <a:r>
              <a:rPr lang="en-US" dirty="0" smtClean="0"/>
              <a:t/>
            </a:r>
            <a:br>
              <a:rPr lang="en-US"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Purpose </a:t>
            </a:r>
            <a:endParaRPr lang="en-US" b="1" dirty="0"/>
          </a:p>
        </p:txBody>
      </p:sp>
      <p:sp>
        <p:nvSpPr>
          <p:cNvPr id="3" name="Content Placeholder 2"/>
          <p:cNvSpPr>
            <a:spLocks noGrp="1"/>
          </p:cNvSpPr>
          <p:nvPr>
            <p:ph idx="1"/>
          </p:nvPr>
        </p:nvSpPr>
        <p:spPr/>
        <p:txBody>
          <a:bodyPr/>
          <a:lstStyle/>
          <a:p>
            <a:r>
              <a:rPr lang="en-US" dirty="0" smtClean="0"/>
              <a:t>Seeking Position </a:t>
            </a:r>
          </a:p>
          <a:p>
            <a:r>
              <a:rPr lang="en-US" smtClean="0"/>
              <a:t>Informing on Job </a:t>
            </a:r>
          </a:p>
          <a:p>
            <a:r>
              <a:rPr lang="en-US" smtClean="0"/>
              <a:t>Solving </a:t>
            </a:r>
            <a:r>
              <a:rPr lang="en-US" dirty="0" smtClean="0"/>
              <a:t>Problem </a:t>
            </a:r>
          </a:p>
          <a:p>
            <a:r>
              <a:rPr lang="en-US" dirty="0" smtClean="0"/>
              <a:t> Supporting Solution </a:t>
            </a:r>
          </a:p>
          <a:p>
            <a:r>
              <a:rPr lang="en-US" dirty="0" smtClean="0"/>
              <a:t>Counseling Employee </a:t>
            </a:r>
          </a:p>
          <a:p>
            <a:r>
              <a:rPr lang="en-US" dirty="0" smtClean="0"/>
              <a:t>Evaluating Employee </a:t>
            </a:r>
          </a:p>
          <a:p>
            <a:r>
              <a:rPr lang="en-US" dirty="0" smtClean="0"/>
              <a:t>Gathering Information etc</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10312"/>
          </a:xfrm>
        </p:spPr>
        <p:txBody>
          <a:bodyPr>
            <a:normAutofit fontScale="90000"/>
          </a:bodyPr>
          <a:lstStyle/>
          <a:p>
            <a:r>
              <a:rPr lang="en-US" b="1" dirty="0" smtClean="0">
                <a:solidFill>
                  <a:schemeClr val="tx1"/>
                </a:solidFill>
              </a:rPr>
              <a:t>Computer Interview </a:t>
            </a:r>
            <a:endParaRPr lang="en-US" b="1" dirty="0">
              <a:solidFill>
                <a:schemeClr val="tx1"/>
              </a:solidFill>
            </a:endParaRPr>
          </a:p>
        </p:txBody>
      </p:sp>
      <p:sp>
        <p:nvSpPr>
          <p:cNvPr id="3" name="Content Placeholder 2"/>
          <p:cNvSpPr>
            <a:spLocks noGrp="1"/>
          </p:cNvSpPr>
          <p:nvPr>
            <p:ph idx="1"/>
          </p:nvPr>
        </p:nvSpPr>
        <p:spPr>
          <a:xfrm>
            <a:off x="457200" y="1143000"/>
            <a:ext cx="8305800" cy="5181600"/>
          </a:xfrm>
        </p:spPr>
        <p:txBody>
          <a:bodyPr>
            <a:normAutofit/>
          </a:bodyPr>
          <a:lstStyle/>
          <a:p>
            <a:r>
              <a:rPr lang="en-US" dirty="0" smtClean="0"/>
              <a:t>Interviews through computer conferencing to reduce the cost of interview </a:t>
            </a:r>
          </a:p>
          <a:p>
            <a:r>
              <a:rPr lang="en-US" dirty="0" smtClean="0"/>
              <a:t>Many distant interviews are conducted in this way </a:t>
            </a:r>
          </a:p>
          <a:p>
            <a:endParaRPr lang="en-US" dirty="0" smtClean="0"/>
          </a:p>
          <a:p>
            <a:r>
              <a:rPr lang="en-US" b="1" dirty="0" smtClean="0"/>
              <a:t>Basic technological aids needed </a:t>
            </a:r>
          </a:p>
          <a:p>
            <a:pPr marL="1260475" indent="-457200"/>
            <a:r>
              <a:rPr lang="en-US" dirty="0" smtClean="0"/>
              <a:t>High speed net </a:t>
            </a:r>
          </a:p>
          <a:p>
            <a:pPr marL="1260475" indent="-457200"/>
            <a:r>
              <a:rPr lang="en-US" dirty="0" smtClean="0"/>
              <a:t>A computer at each end </a:t>
            </a:r>
          </a:p>
          <a:p>
            <a:pPr marL="1260475" indent="-457200"/>
            <a:r>
              <a:rPr lang="en-US" dirty="0" smtClean="0"/>
              <a:t>A small camera </a:t>
            </a:r>
          </a:p>
          <a:p>
            <a:pPr marL="1260475" indent="-457200"/>
            <a:r>
              <a:rPr lang="en-US" dirty="0" smtClean="0"/>
              <a:t>A microphone </a:t>
            </a:r>
          </a:p>
          <a:p>
            <a:pPr marL="1260475" indent="-457200"/>
            <a:r>
              <a:rPr lang="en-US" dirty="0" smtClean="0"/>
              <a:t>Some software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4389120"/>
          </a:xfrm>
        </p:spPr>
        <p:txBody>
          <a:bodyPr/>
          <a:lstStyle/>
          <a:p>
            <a:endParaRPr lang="en-US" dirty="0" smtClean="0"/>
          </a:p>
          <a:p>
            <a:r>
              <a:rPr lang="en-US" b="1" dirty="0" smtClean="0"/>
              <a:t>Suggestions for computer interview </a:t>
            </a:r>
          </a:p>
          <a:p>
            <a:pPr marL="1316038" indent="-568325"/>
            <a:r>
              <a:rPr lang="en-US" dirty="0" smtClean="0"/>
              <a:t>Try out equipment beforehand </a:t>
            </a:r>
          </a:p>
          <a:p>
            <a:pPr marL="1316038" indent="-568325"/>
            <a:r>
              <a:rPr lang="en-US" dirty="0" smtClean="0"/>
              <a:t>Avoid excessive movement </a:t>
            </a:r>
          </a:p>
          <a:p>
            <a:pPr marL="1316038" indent="-568325"/>
            <a:r>
              <a:rPr lang="en-US" dirty="0" smtClean="0"/>
              <a:t>Use audio visual check before start </a:t>
            </a:r>
          </a:p>
          <a:p>
            <a:pPr marL="1316038" indent="-568325"/>
            <a:r>
              <a:rPr lang="en-US" dirty="0" smtClean="0"/>
              <a:t>Dress as interview was live; person to person </a:t>
            </a:r>
          </a:p>
          <a:p>
            <a:pPr marL="1316038" indent="-568325"/>
            <a:r>
              <a:rPr lang="en-US" dirty="0" smtClean="0"/>
              <a:t>Assume everything you say will be heard </a:t>
            </a:r>
          </a:p>
          <a:p>
            <a:pPr marL="1316038" indent="-568325"/>
            <a:r>
              <a:rPr lang="en-US" dirty="0" smtClean="0"/>
              <a:t>Avoid high contrast clothing </a:t>
            </a:r>
          </a:p>
          <a:p>
            <a:pPr marL="1316038" indent="-568325"/>
            <a:r>
              <a:rPr lang="en-US" dirty="0" smtClean="0"/>
              <a:t>Try to relax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67512"/>
          </a:xfrm>
        </p:spPr>
        <p:txBody>
          <a:bodyPr>
            <a:normAutofit fontScale="90000"/>
          </a:bodyPr>
          <a:lstStyle/>
          <a:p>
            <a:r>
              <a:rPr lang="en-US" b="1" dirty="0" smtClean="0">
                <a:solidFill>
                  <a:schemeClr val="tx1"/>
                </a:solidFill>
              </a:rPr>
              <a:t>Telephoning</a:t>
            </a:r>
            <a:endParaRPr lang="en-US" b="1" dirty="0">
              <a:solidFill>
                <a:schemeClr val="tx1"/>
              </a:solidFill>
            </a:endParaRPr>
          </a:p>
        </p:txBody>
      </p:sp>
      <p:sp>
        <p:nvSpPr>
          <p:cNvPr id="3" name="Content Placeholder 2"/>
          <p:cNvSpPr>
            <a:spLocks noGrp="1"/>
          </p:cNvSpPr>
          <p:nvPr>
            <p:ph idx="1"/>
          </p:nvPr>
        </p:nvSpPr>
        <p:spPr>
          <a:xfrm>
            <a:off x="457200" y="1143000"/>
            <a:ext cx="8229600" cy="5181600"/>
          </a:xfrm>
        </p:spPr>
        <p:txBody>
          <a:bodyPr>
            <a:normAutofit fontScale="85000" lnSpcReduction="20000"/>
          </a:bodyPr>
          <a:lstStyle/>
          <a:p>
            <a:r>
              <a:rPr lang="en-US" dirty="0" smtClean="0"/>
              <a:t>Communications Over Telephone</a:t>
            </a:r>
          </a:p>
          <a:p>
            <a:endParaRPr lang="en-US" dirty="0" smtClean="0"/>
          </a:p>
          <a:p>
            <a:endParaRPr lang="en-US" dirty="0" smtClean="0"/>
          </a:p>
          <a:p>
            <a:r>
              <a:rPr lang="en-US" dirty="0" smtClean="0"/>
              <a:t>A type of interpersonal communication </a:t>
            </a:r>
          </a:p>
          <a:p>
            <a:r>
              <a:rPr lang="en-US" dirty="0" smtClean="0"/>
              <a:t>Most frequent and extensively used </a:t>
            </a:r>
          </a:p>
          <a:p>
            <a:endParaRPr lang="en-US" dirty="0" smtClean="0"/>
          </a:p>
          <a:p>
            <a:r>
              <a:rPr lang="en-US" dirty="0" smtClean="0"/>
              <a:t>We can define </a:t>
            </a:r>
            <a:r>
              <a:rPr lang="en-US" b="1" dirty="0" smtClean="0"/>
              <a:t>telephonic conversation</a:t>
            </a:r>
            <a:r>
              <a:rPr lang="en-US" dirty="0" smtClean="0"/>
              <a:t> as an exchange of information between two persons over telephone. </a:t>
            </a:r>
          </a:p>
          <a:p>
            <a:endParaRPr lang="en-US" dirty="0" smtClean="0"/>
          </a:p>
          <a:p>
            <a:r>
              <a:rPr lang="en-US" dirty="0" smtClean="0"/>
              <a:t>This is not a face-to-face conversation rather a person-to-person conversation where nobody sees other but hears each other and interacts instantly. </a:t>
            </a:r>
          </a:p>
          <a:p>
            <a:endParaRPr lang="en-US" b="1" dirty="0" smtClean="0"/>
          </a:p>
          <a:p>
            <a:r>
              <a:rPr lang="en-US" b="1" dirty="0" smtClean="0"/>
              <a:t>Telephonic conversation</a:t>
            </a:r>
            <a:r>
              <a:rPr lang="en-US" dirty="0" smtClean="0"/>
              <a:t> is most effective when distance is longer and time is a great factor. Now-a-days cell phones are becoming more popular.</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b="1" dirty="0" smtClean="0">
                <a:solidFill>
                  <a:schemeClr val="tx1"/>
                </a:solidFill>
              </a:rPr>
              <a:t>How to Make Effective Telephone Calls</a:t>
            </a:r>
            <a:endParaRPr lang="en-US" dirty="0">
              <a:solidFill>
                <a:schemeClr val="tx1"/>
              </a:solidFill>
            </a:endParaRPr>
          </a:p>
        </p:txBody>
      </p:sp>
      <p:sp>
        <p:nvSpPr>
          <p:cNvPr id="3" name="Content Placeholder 2"/>
          <p:cNvSpPr>
            <a:spLocks noGrp="1"/>
          </p:cNvSpPr>
          <p:nvPr>
            <p:ph idx="1"/>
          </p:nvPr>
        </p:nvSpPr>
        <p:spPr>
          <a:xfrm>
            <a:off x="304800" y="1447800"/>
            <a:ext cx="8382000" cy="4876800"/>
          </a:xfrm>
        </p:spPr>
        <p:txBody>
          <a:bodyPr>
            <a:normAutofit/>
          </a:bodyPr>
          <a:lstStyle/>
          <a:p>
            <a:r>
              <a:rPr lang="en-US" dirty="0" smtClean="0"/>
              <a:t>talking over telephone is an art. Good telephoning techniques can help you win friends and create goodwill. Your voice may convey a first impression of your business or organization. </a:t>
            </a:r>
          </a:p>
          <a:p>
            <a:endParaRPr lang="en-US" dirty="0" smtClean="0"/>
          </a:p>
          <a:p>
            <a:r>
              <a:rPr lang="en-US" dirty="0" smtClean="0"/>
              <a:t>There is an old proverb “you do not get a second chance to make a first impression,” which is fully applicable in </a:t>
            </a:r>
            <a:r>
              <a:rPr lang="en-US" b="1" i="1" dirty="0" smtClean="0"/>
              <a:t>telephone conversation</a:t>
            </a:r>
            <a:r>
              <a:rPr lang="en-US" dirty="0" smtClean="0"/>
              <a:t>. </a:t>
            </a:r>
          </a:p>
          <a:p>
            <a:endParaRPr lang="en-US" dirty="0" smtClean="0"/>
          </a:p>
          <a:p>
            <a:r>
              <a:rPr lang="en-US" dirty="0" smtClean="0"/>
              <a:t>Good telephone calls require proper planning the message before dialing the number.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638800"/>
          </a:xfrm>
        </p:spPr>
        <p:txBody>
          <a:bodyPr>
            <a:normAutofit fontScale="92500" lnSpcReduction="10000"/>
          </a:bodyPr>
          <a:lstStyle/>
          <a:p>
            <a:pPr fontAlgn="base"/>
            <a:r>
              <a:rPr lang="en-US" dirty="0" smtClean="0"/>
              <a:t>Make the call at an appropriate time. 9.00 </a:t>
            </a:r>
            <a:r>
              <a:rPr lang="en-US" dirty="0" err="1" smtClean="0"/>
              <a:t>a.m</a:t>
            </a:r>
            <a:r>
              <a:rPr lang="en-US" dirty="0" smtClean="0"/>
              <a:t> to 5.00 </a:t>
            </a:r>
            <a:r>
              <a:rPr lang="en-US" dirty="0" err="1" smtClean="0"/>
              <a:t>p.m</a:t>
            </a:r>
            <a:r>
              <a:rPr lang="en-US" dirty="0" smtClean="0"/>
              <a:t> is appropriate time for office or office or business calls and 9.00 </a:t>
            </a:r>
            <a:r>
              <a:rPr lang="en-US" dirty="0" err="1" smtClean="0"/>
              <a:t>a.m</a:t>
            </a:r>
            <a:r>
              <a:rPr lang="en-US" dirty="0" smtClean="0"/>
              <a:t> to 9.00 </a:t>
            </a:r>
            <a:r>
              <a:rPr lang="en-US" dirty="0" err="1" smtClean="0"/>
              <a:t>p.m</a:t>
            </a:r>
            <a:r>
              <a:rPr lang="en-US" dirty="0" smtClean="0"/>
              <a:t> is for personal calls.</a:t>
            </a:r>
          </a:p>
          <a:p>
            <a:pPr fontAlgn="base"/>
            <a:endParaRPr lang="en-US" dirty="0" smtClean="0"/>
          </a:p>
          <a:p>
            <a:pPr fontAlgn="base"/>
            <a:r>
              <a:rPr lang="en-US" dirty="0" smtClean="0"/>
              <a:t> Be careful of time difference when making international calls.</a:t>
            </a:r>
          </a:p>
          <a:p>
            <a:pPr fontAlgn="base"/>
            <a:endParaRPr lang="en-US" dirty="0" smtClean="0"/>
          </a:p>
          <a:p>
            <a:pPr fontAlgn="base"/>
            <a:r>
              <a:rPr lang="en-US" dirty="0" smtClean="0"/>
              <a:t>Make sure about the number and dial it correctly.</a:t>
            </a:r>
          </a:p>
          <a:p>
            <a:pPr fontAlgn="base"/>
            <a:endParaRPr lang="en-US" dirty="0" smtClean="0"/>
          </a:p>
          <a:p>
            <a:pPr fontAlgn="base"/>
            <a:r>
              <a:rPr lang="en-US" dirty="0" smtClean="0"/>
              <a:t>Give the call receiver enough time to answer the call, up to ten rings.</a:t>
            </a:r>
          </a:p>
          <a:p>
            <a:pPr fontAlgn="base"/>
            <a:endParaRPr lang="en-US" dirty="0" smtClean="0"/>
          </a:p>
          <a:p>
            <a:pPr fontAlgn="base"/>
            <a:r>
              <a:rPr lang="en-US" dirty="0" smtClean="0"/>
              <a:t>Provide details about your identity like name, company, department, etc.</a:t>
            </a:r>
          </a:p>
          <a:p>
            <a:pPr fontAlgn="base"/>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77500" lnSpcReduction="20000"/>
          </a:bodyPr>
          <a:lstStyle/>
          <a:p>
            <a:pPr fontAlgn="base"/>
            <a:r>
              <a:rPr lang="en-US" dirty="0" smtClean="0"/>
              <a:t>Be careful and courteous when delivering the message, and try to be sure that the receiver understands you.</a:t>
            </a:r>
          </a:p>
          <a:p>
            <a:pPr fontAlgn="base"/>
            <a:endParaRPr lang="en-US" dirty="0" smtClean="0"/>
          </a:p>
          <a:p>
            <a:pPr fontAlgn="base"/>
            <a:r>
              <a:rPr lang="en-US" dirty="0" smtClean="0"/>
              <a:t>Be patient when calling with a problem. You are to explain the reason several times to make your counterpart understand the difficulty.</a:t>
            </a:r>
          </a:p>
          <a:p>
            <a:pPr fontAlgn="base"/>
            <a:endParaRPr lang="en-US" dirty="0" smtClean="0"/>
          </a:p>
          <a:p>
            <a:pPr fontAlgn="base"/>
            <a:r>
              <a:rPr lang="en-US" dirty="0" smtClean="0"/>
              <a:t>Give complete information to your listener if you want him call you back.</a:t>
            </a:r>
          </a:p>
          <a:p>
            <a:pPr fontAlgn="base"/>
            <a:endParaRPr lang="en-US" dirty="0" smtClean="0"/>
          </a:p>
          <a:p>
            <a:pPr fontAlgn="base"/>
            <a:r>
              <a:rPr lang="en-US" dirty="0" smtClean="0"/>
              <a:t>If you do not reach the intended person and want your call returned, leave a complete message including your name, number, organization, etc.</a:t>
            </a:r>
          </a:p>
          <a:p>
            <a:pPr fontAlgn="base"/>
            <a:endParaRPr lang="en-US" dirty="0" smtClean="0"/>
          </a:p>
          <a:p>
            <a:pPr fontAlgn="base"/>
            <a:r>
              <a:rPr lang="en-US" dirty="0" smtClean="0"/>
              <a:t>Make sense when you are to end the conversation. Do not forget to offer “Thanks” and “Good-bye” at the end of the call.</a:t>
            </a:r>
          </a:p>
          <a:p>
            <a:pPr fontAlgn="base"/>
            <a:endParaRPr lang="en-US" dirty="0" smtClean="0"/>
          </a:p>
          <a:p>
            <a:pPr fontAlgn="base"/>
            <a:r>
              <a:rPr lang="en-US" dirty="0" smtClean="0"/>
              <a:t>Be considerate  (understanding, kind, caring )of other  who may share your phone.</a:t>
            </a:r>
          </a:p>
          <a:p>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229600" cy="4389120"/>
          </a:xfrm>
        </p:spPr>
        <p:txBody>
          <a:bodyPr>
            <a:normAutofit/>
          </a:bodyPr>
          <a:lstStyle/>
          <a:p>
            <a:pPr fontAlgn="base"/>
            <a:r>
              <a:rPr lang="en-US" dirty="0" smtClean="0"/>
              <a:t>Identify clearly the person you want to talk to.</a:t>
            </a:r>
          </a:p>
          <a:p>
            <a:pPr fontAlgn="base"/>
            <a:endParaRPr lang="en-US" dirty="0" smtClean="0"/>
          </a:p>
          <a:p>
            <a:r>
              <a:rPr lang="en-US" dirty="0" smtClean="0"/>
              <a:t>Speak </a:t>
            </a:r>
            <a:r>
              <a:rPr lang="en-US" dirty="0" smtClean="0"/>
              <a:t>more clearly, as in other country English may be a second language</a:t>
            </a:r>
          </a:p>
          <a:p>
            <a:endParaRPr lang="en-US" dirty="0" smtClean="0"/>
          </a:p>
          <a:p>
            <a:r>
              <a:rPr lang="en-US" dirty="0" smtClean="0"/>
              <a:t>Restate and summarize more often</a:t>
            </a:r>
          </a:p>
          <a:p>
            <a:endParaRPr lang="en-US" dirty="0" smtClean="0"/>
          </a:p>
          <a:p>
            <a:r>
              <a:rPr lang="en-US" dirty="0" smtClean="0"/>
              <a:t>Follow up the conversation with a letter or a fax, to keep things clear.</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438912"/>
          </a:xfrm>
        </p:spPr>
        <p:txBody>
          <a:bodyPr>
            <a:normAutofit fontScale="90000"/>
          </a:bodyPr>
          <a:lstStyle/>
          <a:p>
            <a:r>
              <a:rPr lang="en-US" b="1" dirty="0" smtClean="0">
                <a:solidFill>
                  <a:schemeClr val="tx1"/>
                </a:solidFill>
              </a:rPr>
              <a:t>DICTATING</a:t>
            </a:r>
            <a:endParaRPr lang="en-US" dirty="0"/>
          </a:p>
        </p:txBody>
      </p:sp>
      <p:sp>
        <p:nvSpPr>
          <p:cNvPr id="3" name="Content Placeholder 2"/>
          <p:cNvSpPr>
            <a:spLocks noGrp="1"/>
          </p:cNvSpPr>
          <p:nvPr>
            <p:ph idx="1"/>
          </p:nvPr>
        </p:nvSpPr>
        <p:spPr>
          <a:xfrm>
            <a:off x="304800" y="1143000"/>
            <a:ext cx="8534400" cy="5181600"/>
          </a:xfrm>
        </p:spPr>
        <p:txBody>
          <a:bodyPr>
            <a:normAutofit fontScale="92500" lnSpcReduction="20000"/>
          </a:bodyPr>
          <a:lstStyle/>
          <a:p>
            <a:r>
              <a:rPr lang="en-US" dirty="0" smtClean="0"/>
              <a:t>Dictation is a special type of dyadic communication in which two persons either communicate directly or through an electronic device. </a:t>
            </a:r>
          </a:p>
          <a:p>
            <a:endParaRPr lang="en-US" dirty="0" smtClean="0"/>
          </a:p>
          <a:p>
            <a:r>
              <a:rPr lang="en-US" dirty="0" smtClean="0"/>
              <a:t>You want to communicate with another person with a third party involved. </a:t>
            </a:r>
          </a:p>
          <a:p>
            <a:endParaRPr lang="en-US" dirty="0" smtClean="0"/>
          </a:p>
          <a:p>
            <a:r>
              <a:rPr lang="en-US" dirty="0" smtClean="0"/>
              <a:t>You want someone else type a message for you by whatever you have dictated and he has either recorded or written in short hand form. </a:t>
            </a:r>
          </a:p>
          <a:p>
            <a:endParaRPr lang="en-US" dirty="0" smtClean="0"/>
          </a:p>
          <a:p>
            <a:r>
              <a:rPr lang="en-US" dirty="0" smtClean="0"/>
              <a:t>Short hand is now frequently overtaken by recorders. </a:t>
            </a:r>
          </a:p>
          <a:p>
            <a:endParaRPr lang="en-US" dirty="0" smtClean="0"/>
          </a:p>
          <a:p>
            <a:r>
              <a:rPr lang="en-US" dirty="0" smtClean="0"/>
              <a:t>Large hotels also owe this facility for their customers. </a:t>
            </a:r>
          </a:p>
          <a:p>
            <a:endParaRPr lang="en-US" dirty="0" smtClean="0"/>
          </a:p>
          <a:p>
            <a:endParaRPr lang="en-US" dirty="0" smtClean="0"/>
          </a:p>
          <a:p>
            <a:endParaRPr lang="en-US" dirty="0" smtClean="0"/>
          </a:p>
        </p:txBody>
      </p:sp>
      <p:pic>
        <p:nvPicPr>
          <p:cNvPr id="1026" name="Picture 2"/>
          <p:cNvPicPr>
            <a:picLocks noChangeAspect="1" noChangeArrowheads="1"/>
          </p:cNvPicPr>
          <p:nvPr/>
        </p:nvPicPr>
        <p:blipFill>
          <a:blip r:embed="rId3" cstate="print"/>
          <a:srcRect/>
          <a:stretch>
            <a:fillRect/>
          </a:stretch>
        </p:blipFill>
        <p:spPr bwMode="auto">
          <a:xfrm>
            <a:off x="3714750" y="76200"/>
            <a:ext cx="5200650" cy="9906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92500" lnSpcReduction="10000"/>
          </a:bodyPr>
          <a:lstStyle/>
          <a:p>
            <a:r>
              <a:rPr lang="en-US" dirty="0" smtClean="0"/>
              <a:t> Authoritative Communication to Anyone (usually an executive and a secretary).</a:t>
            </a:r>
          </a:p>
          <a:p>
            <a:endParaRPr lang="en-US" dirty="0" smtClean="0"/>
          </a:p>
          <a:p>
            <a:r>
              <a:rPr lang="en-US" dirty="0" smtClean="0"/>
              <a:t>The executive speaks (dictates) a message to the secretary, who transcribes (copy out, record) the spoken words into a Written message that is to be sent to addressees.</a:t>
            </a:r>
          </a:p>
          <a:p>
            <a:endParaRPr lang="en-US" dirty="0" smtClean="0"/>
          </a:p>
          <a:p>
            <a:r>
              <a:rPr lang="en-US" dirty="0" smtClean="0"/>
              <a:t>This is more often used for transcription(record, copy, text) writing sometimes internationally using an electronic recording device or by telephone.</a:t>
            </a:r>
          </a:p>
          <a:p>
            <a:endParaRPr lang="en-US" dirty="0" smtClean="0"/>
          </a:p>
          <a:p>
            <a:r>
              <a:rPr lang="en-US" dirty="0" smtClean="0"/>
              <a:t>Give the precise name and addressee information.</a:t>
            </a:r>
          </a:p>
          <a:p>
            <a:endParaRPr lang="en-US" dirty="0" smtClean="0"/>
          </a:p>
          <a:p>
            <a:r>
              <a:rPr lang="en-US" dirty="0" smtClean="0"/>
              <a:t>Spell unusual words or names.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915400" cy="838200"/>
          </a:xfrm>
        </p:spPr>
        <p:txBody>
          <a:bodyPr>
            <a:normAutofit/>
          </a:bodyPr>
          <a:lstStyle/>
          <a:p>
            <a:r>
              <a:rPr lang="en-US" sz="4000" b="1" dirty="0" smtClean="0">
                <a:solidFill>
                  <a:schemeClr val="tx1"/>
                </a:solidFill>
              </a:rPr>
              <a:t>What is Interpersonal Communication</a:t>
            </a:r>
            <a:endParaRPr lang="en-US" sz="4000" b="1" dirty="0">
              <a:solidFill>
                <a:schemeClr val="tx1"/>
              </a:solidFill>
            </a:endParaRPr>
          </a:p>
        </p:txBody>
      </p:sp>
      <p:sp>
        <p:nvSpPr>
          <p:cNvPr id="3" name="Content Placeholder 2"/>
          <p:cNvSpPr>
            <a:spLocks noGrp="1"/>
          </p:cNvSpPr>
          <p:nvPr>
            <p:ph idx="1"/>
          </p:nvPr>
        </p:nvSpPr>
        <p:spPr>
          <a:xfrm>
            <a:off x="228600" y="1371600"/>
            <a:ext cx="8686800" cy="4846320"/>
          </a:xfrm>
        </p:spPr>
        <p:txBody>
          <a:bodyPr>
            <a:normAutofit lnSpcReduction="10000"/>
          </a:bodyPr>
          <a:lstStyle/>
          <a:p>
            <a:r>
              <a:rPr lang="en-US" dirty="0" smtClean="0"/>
              <a:t>The process by which people exchange information, feelings, and meaning through verbal and non-verbal messages.</a:t>
            </a:r>
          </a:p>
          <a:p>
            <a:endParaRPr lang="en-US" dirty="0" smtClean="0"/>
          </a:p>
          <a:p>
            <a:r>
              <a:rPr lang="en-US" b="1" dirty="0" smtClean="0"/>
              <a:t>Includes message </a:t>
            </a:r>
            <a:r>
              <a:rPr lang="en-US" dirty="0" smtClean="0"/>
              <a:t>sending and message reception between two or more individuals.</a:t>
            </a:r>
          </a:p>
          <a:p>
            <a:endParaRPr lang="en-US" dirty="0" smtClean="0"/>
          </a:p>
          <a:p>
            <a:r>
              <a:rPr lang="en-US" dirty="0" smtClean="0"/>
              <a:t> Although interpersonal communication can encompass oral, written, and nonverbal forms of communication, the term is usually applied to spoken communication that takes place between two or more individuals on a personal, face-to-face level.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458200" cy="4572000"/>
          </a:xfrm>
        </p:spPr>
        <p:txBody>
          <a:bodyPr>
            <a:normAutofit lnSpcReduction="10000"/>
          </a:bodyPr>
          <a:lstStyle/>
          <a:p>
            <a:endParaRPr lang="en-US" b="1" dirty="0" smtClean="0"/>
          </a:p>
          <a:p>
            <a:r>
              <a:rPr lang="en-US" dirty="0" smtClean="0"/>
              <a:t>Speak clearly, slowly and distinctly. Be careful with plurals. Like man and men. </a:t>
            </a:r>
          </a:p>
          <a:p>
            <a:endParaRPr lang="en-US" dirty="0" smtClean="0"/>
          </a:p>
          <a:p>
            <a:r>
              <a:rPr lang="en-US" dirty="0" smtClean="0"/>
              <a:t>The person who can dictate messages clearly and quickly saves time and money for the employer, and who indirectly help build company goodwill .</a:t>
            </a:r>
          </a:p>
          <a:p>
            <a:endParaRPr lang="en-US" dirty="0" smtClean="0"/>
          </a:p>
          <a:p>
            <a:r>
              <a:rPr lang="en-US" dirty="0" smtClean="0"/>
              <a:t>On the other hand, poor dictating habits result in confusions, errors, costly damages, loss of company goodwill, and damages the executive’s status.</a:t>
            </a:r>
          </a:p>
          <a:p>
            <a:endParaRPr lang="en-US"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515112"/>
          </a:xfrm>
        </p:spPr>
        <p:txBody>
          <a:bodyPr>
            <a:noAutofit/>
          </a:bodyPr>
          <a:lstStyle/>
          <a:p>
            <a:r>
              <a:rPr lang="en-US" sz="3600" b="1" dirty="0" smtClean="0">
                <a:solidFill>
                  <a:schemeClr val="tx1"/>
                </a:solidFill>
              </a:rPr>
              <a:t>SUGGESTIONS FOR BETTER DICTATION</a:t>
            </a:r>
            <a:endParaRPr lang="en-US" sz="3600" dirty="0">
              <a:solidFill>
                <a:schemeClr val="tx1"/>
              </a:solidFill>
            </a:endParaRPr>
          </a:p>
        </p:txBody>
      </p:sp>
      <p:sp>
        <p:nvSpPr>
          <p:cNvPr id="3" name="Content Placeholder 2"/>
          <p:cNvSpPr>
            <a:spLocks noGrp="1"/>
          </p:cNvSpPr>
          <p:nvPr>
            <p:ph idx="1"/>
          </p:nvPr>
        </p:nvSpPr>
        <p:spPr>
          <a:xfrm>
            <a:off x="304800" y="1219200"/>
            <a:ext cx="8534400" cy="5105400"/>
          </a:xfrm>
        </p:spPr>
        <p:txBody>
          <a:bodyPr>
            <a:normAutofit fontScale="92500"/>
          </a:bodyPr>
          <a:lstStyle/>
          <a:p>
            <a:pPr>
              <a:buNone/>
            </a:pPr>
            <a:r>
              <a:rPr lang="en-US" dirty="0" smtClean="0"/>
              <a:t>Following are the suggestions for improving dictating habits:</a:t>
            </a:r>
          </a:p>
          <a:p>
            <a:r>
              <a:rPr lang="en-US" b="1" dirty="0" smtClean="0"/>
              <a:t>Preparation before Dictation:</a:t>
            </a:r>
          </a:p>
          <a:p>
            <a:pPr>
              <a:buNone/>
            </a:pPr>
            <a:endParaRPr lang="en-US" dirty="0" smtClean="0"/>
          </a:p>
          <a:p>
            <a:r>
              <a:rPr lang="en-US" dirty="0" smtClean="0"/>
              <a:t>Preparation before dictation requires the executive to –</a:t>
            </a:r>
          </a:p>
          <a:p>
            <a:pPr>
              <a:buNone/>
            </a:pPr>
            <a:r>
              <a:rPr lang="en-US" b="1" dirty="0" smtClean="0"/>
              <a:t>    </a:t>
            </a:r>
            <a:r>
              <a:rPr lang="en-US" b="1" dirty="0" err="1" smtClean="0"/>
              <a:t>i</a:t>
            </a:r>
            <a:r>
              <a:rPr lang="en-US" b="1" dirty="0" smtClean="0"/>
              <a:t>. </a:t>
            </a:r>
            <a:r>
              <a:rPr lang="en-US" dirty="0" smtClean="0"/>
              <a:t>Know the purpose.</a:t>
            </a:r>
          </a:p>
          <a:p>
            <a:pPr>
              <a:buNone/>
            </a:pPr>
            <a:r>
              <a:rPr lang="en-US" b="1" dirty="0" smtClean="0"/>
              <a:t>    ii. </a:t>
            </a:r>
            <a:r>
              <a:rPr lang="en-US" dirty="0" smtClean="0"/>
              <a:t>Visualize the reader.</a:t>
            </a:r>
          </a:p>
          <a:p>
            <a:pPr>
              <a:buNone/>
            </a:pPr>
            <a:r>
              <a:rPr lang="en-US" b="1" dirty="0" smtClean="0"/>
              <a:t>    iii. </a:t>
            </a:r>
            <a:r>
              <a:rPr lang="en-US" dirty="0" smtClean="0"/>
              <a:t>Consider the secretary.</a:t>
            </a:r>
          </a:p>
          <a:p>
            <a:pPr>
              <a:buNone/>
            </a:pPr>
            <a:r>
              <a:rPr lang="en-US" b="1" dirty="0" smtClean="0"/>
              <a:t>    iv. </a:t>
            </a:r>
            <a:r>
              <a:rPr lang="en-US" dirty="0" smtClean="0"/>
              <a:t>Collect all facts needed for the contents of the message.</a:t>
            </a:r>
          </a:p>
          <a:p>
            <a:pPr>
              <a:buNone/>
            </a:pPr>
            <a:r>
              <a:rPr lang="en-US" b="1" dirty="0" smtClean="0"/>
              <a:t>    v. </a:t>
            </a:r>
            <a:r>
              <a:rPr lang="en-US" dirty="0" smtClean="0"/>
              <a:t>Prepare an outline, with main points on paper or in mind.</a:t>
            </a:r>
            <a:br>
              <a:rPr lang="en-US" dirty="0" smtClean="0"/>
            </a:b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229600" cy="6248400"/>
          </a:xfrm>
        </p:spPr>
        <p:txBody>
          <a:bodyPr>
            <a:normAutofit fontScale="92500"/>
          </a:bodyPr>
          <a:lstStyle/>
          <a:p>
            <a:r>
              <a:rPr lang="en-US" sz="3200" b="1" dirty="0" smtClean="0"/>
              <a:t>Good Dictating Techniques:</a:t>
            </a:r>
            <a:endParaRPr lang="en-US" sz="3200" dirty="0" smtClean="0"/>
          </a:p>
          <a:p>
            <a:pPr>
              <a:buNone/>
            </a:pPr>
            <a:r>
              <a:rPr lang="en-US" sz="3200" dirty="0" smtClean="0"/>
              <a:t>Good dictating techniques include the following:</a:t>
            </a:r>
          </a:p>
          <a:p>
            <a:pPr marL="1079500" indent="-628650">
              <a:buNone/>
            </a:pPr>
            <a:r>
              <a:rPr lang="en-US" b="1" dirty="0" err="1" smtClean="0"/>
              <a:t>i</a:t>
            </a:r>
            <a:r>
              <a:rPr lang="en-US" b="1" dirty="0" smtClean="0"/>
              <a:t>. </a:t>
            </a:r>
            <a:r>
              <a:rPr lang="en-US" dirty="0" smtClean="0"/>
              <a:t>Dictating in a language that possesses all the C’ qualities.</a:t>
            </a:r>
          </a:p>
          <a:p>
            <a:pPr marL="1079500" indent="-628650">
              <a:buNone/>
            </a:pPr>
            <a:r>
              <a:rPr lang="en-US" b="1" dirty="0" smtClean="0"/>
              <a:t>ii. </a:t>
            </a:r>
            <a:r>
              <a:rPr lang="en-US" dirty="0" smtClean="0"/>
              <a:t>Dictating from the outline (prepared in advance).</a:t>
            </a:r>
          </a:p>
          <a:p>
            <a:pPr marL="1079500" indent="-628650">
              <a:buNone/>
            </a:pPr>
            <a:r>
              <a:rPr lang="en-US" b="1" dirty="0" smtClean="0"/>
              <a:t>iii. </a:t>
            </a:r>
            <a:r>
              <a:rPr lang="en-US" dirty="0" smtClean="0"/>
              <a:t>Clear pronouncing.</a:t>
            </a:r>
          </a:p>
          <a:p>
            <a:pPr marL="1079500" indent="-628650">
              <a:buNone/>
            </a:pPr>
            <a:r>
              <a:rPr lang="en-US" b="1" dirty="0" smtClean="0"/>
              <a:t>iv. </a:t>
            </a:r>
            <a:r>
              <a:rPr lang="en-US" dirty="0" smtClean="0"/>
              <a:t>Clarifying the confusing words and figures e.g. “E” may be clarified by saying “E for elephant” and “Sixty” by “six zero”.</a:t>
            </a:r>
          </a:p>
          <a:p>
            <a:pPr marL="1079500" indent="-628650">
              <a:buNone/>
            </a:pPr>
            <a:r>
              <a:rPr lang="en-US" b="1" dirty="0" smtClean="0"/>
              <a:t>v. </a:t>
            </a:r>
            <a:r>
              <a:rPr lang="en-US" dirty="0" smtClean="0"/>
              <a:t>Spelling the unusual and confusing words and names.</a:t>
            </a:r>
          </a:p>
          <a:p>
            <a:pPr marL="1079500" indent="-628650">
              <a:buNone/>
            </a:pPr>
            <a:r>
              <a:rPr lang="en-US" b="1" dirty="0" smtClean="0"/>
              <a:t>vi. </a:t>
            </a:r>
            <a:r>
              <a:rPr lang="en-US" dirty="0" smtClean="0"/>
              <a:t>Giving instructions for number of copies, reference, subject, ordinary or registered mail, etc.</a:t>
            </a:r>
            <a:br>
              <a:rPr lang="en-US" dirty="0" smtClean="0"/>
            </a:br>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562600"/>
          </a:xfrm>
        </p:spPr>
        <p:txBody>
          <a:bodyPr>
            <a:normAutofit/>
          </a:bodyPr>
          <a:lstStyle/>
          <a:p>
            <a:r>
              <a:rPr lang="en-US" b="1" dirty="0" smtClean="0"/>
              <a:t>vii.  </a:t>
            </a:r>
            <a:r>
              <a:rPr lang="en-US" dirty="0" smtClean="0"/>
              <a:t>Dictating punctuations, specially when in doubt </a:t>
            </a:r>
          </a:p>
          <a:p>
            <a:pPr marL="1035050" indent="-1035050">
              <a:buNone/>
            </a:pPr>
            <a:r>
              <a:rPr lang="en-US" dirty="0" smtClean="0"/>
              <a:t>.</a:t>
            </a:r>
          </a:p>
          <a:p>
            <a:r>
              <a:rPr lang="en-US" b="1" dirty="0" smtClean="0"/>
              <a:t>viii. </a:t>
            </a:r>
            <a:r>
              <a:rPr lang="en-US" dirty="0" smtClean="0"/>
              <a:t>Maintaining acceptable speed. Dictate at an appropriate rate, not too fast; not too slow </a:t>
            </a:r>
          </a:p>
          <a:p>
            <a:pPr marL="1035050" indent="-1035050">
              <a:buNone/>
            </a:pPr>
            <a:endParaRPr lang="en-US" dirty="0" smtClean="0"/>
          </a:p>
          <a:p>
            <a:pPr marL="1035050" indent="-1035050">
              <a:buNone/>
            </a:pPr>
            <a:r>
              <a:rPr lang="en-US" b="1" dirty="0" smtClean="0"/>
              <a:t>ix. </a:t>
            </a:r>
            <a:r>
              <a:rPr lang="en-US" dirty="0" smtClean="0"/>
              <a:t>Avoiding environmental disturbance.</a:t>
            </a:r>
          </a:p>
          <a:p>
            <a:pPr marL="1035050" indent="-1035050">
              <a:buNone/>
            </a:pPr>
            <a:r>
              <a:rPr lang="en-US" b="1" dirty="0" smtClean="0"/>
              <a:t>x. </a:t>
            </a:r>
            <a:r>
              <a:rPr lang="en-US" dirty="0" smtClean="0"/>
              <a:t>Dictating only the basic ideas (allowing the secretary to compose the complete  message) when the message is of routine nature and the secretary has adequate information and ability.</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a:bodyPr>
          <a:lstStyle/>
          <a:p>
            <a:r>
              <a:rPr lang="en-US" dirty="0" smtClean="0"/>
              <a:t>Face to face meetings are the most common type of communications in an organization.  Such informal type of interactions are called Interpersonal Communication.</a:t>
            </a:r>
          </a:p>
          <a:p>
            <a:endParaRPr lang="en-US" dirty="0" smtClean="0"/>
          </a:p>
          <a:p>
            <a:r>
              <a:rPr lang="en-US" dirty="0" smtClean="0"/>
              <a:t>It has the opportunity for immediate feedback involving oral and non-verbal responses, not delayed.</a:t>
            </a:r>
          </a:p>
          <a:p>
            <a:pPr>
              <a:buNone/>
            </a:pPr>
            <a:r>
              <a:rPr lang="en-US" dirty="0" smtClean="0"/>
              <a:t> </a:t>
            </a:r>
          </a:p>
          <a:p>
            <a:r>
              <a:rPr lang="en-US" dirty="0" smtClean="0"/>
              <a:t>Many of the communications are with one other person. Such interactions are called dyadic communication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normAutofit lnSpcReduction="10000"/>
          </a:bodyPr>
          <a:lstStyle/>
          <a:p>
            <a:r>
              <a:rPr lang="en-US" sz="3600" b="1" dirty="0" smtClean="0"/>
              <a:t>Contents</a:t>
            </a:r>
          </a:p>
          <a:p>
            <a:r>
              <a:rPr lang="en-US" dirty="0" smtClean="0"/>
              <a:t> Dyadic communication</a:t>
            </a:r>
          </a:p>
          <a:p>
            <a:pPr marL="909638" indent="-273050"/>
            <a:r>
              <a:rPr lang="en-US" dirty="0" smtClean="0"/>
              <a:t>1- self-perceptions</a:t>
            </a:r>
          </a:p>
          <a:p>
            <a:pPr marL="909638" indent="-273050"/>
            <a:r>
              <a:rPr lang="en-US" dirty="0" smtClean="0"/>
              <a:t>2- dyadic communication</a:t>
            </a:r>
          </a:p>
          <a:p>
            <a:pPr marL="909638" indent="-273050">
              <a:buNone/>
            </a:pPr>
            <a:endParaRPr lang="en-US" dirty="0" smtClean="0"/>
          </a:p>
          <a:p>
            <a:pPr marL="1487488" indent="-273050"/>
            <a:r>
              <a:rPr lang="en-US" dirty="0" smtClean="0"/>
              <a:t> Interviewing</a:t>
            </a:r>
          </a:p>
          <a:p>
            <a:pPr marL="2173288" indent="-273050"/>
            <a:r>
              <a:rPr lang="en-US" dirty="0" smtClean="0"/>
              <a:t>1- interview purposes</a:t>
            </a:r>
          </a:p>
          <a:p>
            <a:pPr marL="2173288" indent="-273050"/>
            <a:r>
              <a:rPr lang="en-US" dirty="0" smtClean="0"/>
              <a:t>2-interviewee’s responsibilities</a:t>
            </a:r>
          </a:p>
          <a:p>
            <a:pPr marL="2173288" indent="-273050"/>
            <a:r>
              <a:rPr lang="en-US" dirty="0" smtClean="0"/>
              <a:t>3-interviewer’s responsibilities</a:t>
            </a:r>
          </a:p>
          <a:p>
            <a:pPr marL="1487488" indent="-273050"/>
            <a:endParaRPr lang="en-US" dirty="0" smtClean="0"/>
          </a:p>
          <a:p>
            <a:pPr marL="1487488" indent="-273050"/>
            <a:r>
              <a:rPr lang="en-US" dirty="0" smtClean="0"/>
              <a:t> Telephoning</a:t>
            </a:r>
          </a:p>
          <a:p>
            <a:pPr marL="1487488" indent="-273050"/>
            <a:endParaRPr lang="en-US" dirty="0" smtClean="0"/>
          </a:p>
          <a:p>
            <a:pPr marL="1487488" indent="-273050"/>
            <a:r>
              <a:rPr lang="en-US" dirty="0" smtClean="0"/>
              <a:t> Dictating</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70688"/>
            <a:ext cx="8229600" cy="667512"/>
          </a:xfrm>
        </p:spPr>
        <p:txBody>
          <a:bodyPr>
            <a:normAutofit fontScale="90000"/>
          </a:bodyPr>
          <a:lstStyle/>
          <a:p>
            <a:r>
              <a:rPr lang="en-US" b="1" dirty="0" smtClean="0">
                <a:solidFill>
                  <a:schemeClr val="tx1"/>
                </a:solidFill>
              </a:rPr>
              <a:t>Dyadic Communication</a:t>
            </a:r>
            <a:endParaRPr lang="en-US" b="1" dirty="0">
              <a:solidFill>
                <a:schemeClr val="tx1"/>
              </a:solidFill>
            </a:endParaRPr>
          </a:p>
        </p:txBody>
      </p:sp>
      <p:sp>
        <p:nvSpPr>
          <p:cNvPr id="3" name="Content Placeholder 2"/>
          <p:cNvSpPr>
            <a:spLocks noGrp="1"/>
          </p:cNvSpPr>
          <p:nvPr>
            <p:ph idx="1"/>
          </p:nvPr>
        </p:nvSpPr>
        <p:spPr>
          <a:xfrm>
            <a:off x="304800" y="914400"/>
            <a:ext cx="8458200" cy="5638800"/>
          </a:xfrm>
        </p:spPr>
        <p:txBody>
          <a:bodyPr>
            <a:normAutofit fontScale="85000" lnSpcReduction="20000"/>
          </a:bodyPr>
          <a:lstStyle/>
          <a:p>
            <a:r>
              <a:rPr lang="en-US" b="1" dirty="0" smtClean="0"/>
              <a:t>Dyadic communication occurs when two people are conversing directly to one another.</a:t>
            </a:r>
            <a:r>
              <a:rPr lang="en-US" dirty="0" smtClean="0"/>
              <a:t> </a:t>
            </a:r>
          </a:p>
          <a:p>
            <a:endParaRPr lang="en-US" dirty="0" smtClean="0"/>
          </a:p>
          <a:p>
            <a:r>
              <a:rPr lang="en-US" dirty="0" smtClean="0"/>
              <a:t>Dyadic communication is also interchangeably referred to as interpersonal communication. </a:t>
            </a:r>
          </a:p>
          <a:p>
            <a:pPr>
              <a:buNone/>
            </a:pPr>
            <a:endParaRPr lang="en-US" dirty="0" smtClean="0"/>
          </a:p>
          <a:p>
            <a:pPr>
              <a:buNone/>
            </a:pPr>
            <a:r>
              <a:rPr lang="en-US" dirty="0" smtClean="0"/>
              <a:t>There are two types of dyadic communication</a:t>
            </a:r>
          </a:p>
          <a:p>
            <a:pPr>
              <a:buNone/>
            </a:pPr>
            <a:r>
              <a:rPr lang="en-US" dirty="0" smtClean="0"/>
              <a:t> </a:t>
            </a:r>
          </a:p>
          <a:p>
            <a:pPr>
              <a:buNone/>
            </a:pPr>
            <a:r>
              <a:rPr lang="en-US" sz="2200" b="1" i="1" dirty="0" smtClean="0"/>
              <a:t>1.Formal Dyadic Communication</a:t>
            </a:r>
            <a:r>
              <a:rPr lang="en-US" dirty="0" smtClean="0"/>
              <a:t>: These communication are interview, meeting,  confession (declaration of guilt )or counseling. </a:t>
            </a:r>
          </a:p>
          <a:p>
            <a:pPr>
              <a:buNone/>
            </a:pPr>
            <a:endParaRPr lang="en-US" dirty="0" smtClean="0"/>
          </a:p>
          <a:p>
            <a:pPr>
              <a:buNone/>
            </a:pPr>
            <a:r>
              <a:rPr lang="en-US" sz="2200" b="1" i="1" dirty="0" smtClean="0"/>
              <a:t>2.Informal Dyadic Communication: </a:t>
            </a:r>
            <a:r>
              <a:rPr lang="en-US" dirty="0" smtClean="0"/>
              <a:t>These communication are chatting between friends and family or teasing.</a:t>
            </a:r>
          </a:p>
          <a:p>
            <a:pPr>
              <a:buNone/>
            </a:pPr>
            <a:endParaRPr lang="en-US" dirty="0" smtClean="0"/>
          </a:p>
          <a:p>
            <a:r>
              <a:rPr lang="en-US" dirty="0" smtClean="0"/>
              <a:t>While considering Dyadic communication two things are important to realize</a:t>
            </a:r>
          </a:p>
          <a:p>
            <a:pPr>
              <a:buNone/>
            </a:pPr>
            <a:r>
              <a:rPr lang="en-US" dirty="0" smtClean="0"/>
              <a:t>  Self Perception  Dyadic Communications Relationship</a:t>
            </a:r>
          </a:p>
          <a:p>
            <a:pPr>
              <a:buNone/>
            </a:pPr>
            <a:endParaRPr lang="en-US" dirty="0" smtClean="0"/>
          </a:p>
          <a:p>
            <a:endParaRPr lang="en-US" dirty="0" smtClean="0"/>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629400"/>
          </a:xfrm>
        </p:spPr>
        <p:txBody>
          <a:bodyPr>
            <a:normAutofit fontScale="77500" lnSpcReduction="20000"/>
          </a:bodyPr>
          <a:lstStyle/>
          <a:p>
            <a:r>
              <a:rPr lang="en-US" b="1" dirty="0" smtClean="0"/>
              <a:t>Dyadic Communication Relationships</a:t>
            </a:r>
          </a:p>
          <a:p>
            <a:pPr marL="512763" indent="-457200">
              <a:buNone/>
            </a:pPr>
            <a:r>
              <a:rPr lang="en-US" b="1" i="1" dirty="0" smtClean="0"/>
              <a:t>       Relationships by function</a:t>
            </a:r>
          </a:p>
          <a:p>
            <a:pPr marL="512763" indent="-457200">
              <a:buNone/>
            </a:pPr>
            <a:r>
              <a:rPr lang="en-US" dirty="0" smtClean="0"/>
              <a:t>         Two parties communicating with a common aim.</a:t>
            </a:r>
          </a:p>
          <a:p>
            <a:pPr marL="1371600" indent="-290513"/>
            <a:r>
              <a:rPr lang="en-US" dirty="0" smtClean="0"/>
              <a:t>• Interviewing (interviewee and</a:t>
            </a:r>
          </a:p>
          <a:p>
            <a:pPr marL="1371600" indent="-290513"/>
            <a:r>
              <a:rPr lang="en-US" dirty="0" smtClean="0"/>
              <a:t>interviewer)</a:t>
            </a:r>
          </a:p>
          <a:p>
            <a:pPr marL="1371600" indent="-290513"/>
            <a:r>
              <a:rPr lang="en-US" dirty="0" smtClean="0"/>
              <a:t>• Telephone exchange</a:t>
            </a:r>
          </a:p>
          <a:p>
            <a:pPr marL="1422400" indent="-273050"/>
            <a:r>
              <a:rPr lang="en-US" dirty="0" smtClean="0"/>
              <a:t>• Grade review (</a:t>
            </a:r>
            <a:r>
              <a:rPr lang="en-US" i="1" dirty="0" smtClean="0">
                <a:solidFill>
                  <a:srgbClr val="7030A0"/>
                </a:solidFill>
              </a:rPr>
              <a:t>There may be instances when you believe that your final grade in a unit does not accurately reflect your performance against the unit criteria. If this happens and you are unable to resolve it with the Academic staff member concerned then you can apply for a formal Review of Grade within 10 working days of your result</a:t>
            </a:r>
            <a:r>
              <a:rPr lang="en-US" dirty="0" smtClean="0"/>
              <a:t>)</a:t>
            </a:r>
          </a:p>
          <a:p>
            <a:pPr marL="1371600" indent="-290513"/>
            <a:r>
              <a:rPr lang="en-US" dirty="0" smtClean="0"/>
              <a:t>• Job termination / exit interview</a:t>
            </a:r>
          </a:p>
          <a:p>
            <a:pPr marL="1371600" indent="-290513"/>
            <a:r>
              <a:rPr lang="en-US" dirty="0" smtClean="0"/>
              <a:t>• And many others</a:t>
            </a:r>
          </a:p>
          <a:p>
            <a:pPr marL="508000" indent="-273050">
              <a:buNone/>
            </a:pPr>
            <a:r>
              <a:rPr lang="en-US" b="1" i="1" dirty="0" smtClean="0"/>
              <a:t>  Relationships by their nature or level of relationship</a:t>
            </a:r>
          </a:p>
          <a:p>
            <a:pPr marL="1311275" indent="-273050"/>
            <a:r>
              <a:rPr lang="en-US" dirty="0" smtClean="0"/>
              <a:t>Levels at which you relate people </a:t>
            </a:r>
          </a:p>
          <a:p>
            <a:pPr marL="1311275" indent="-273050"/>
            <a:r>
              <a:rPr lang="en-US" dirty="0" smtClean="0"/>
              <a:t>Very intimate to non intimate </a:t>
            </a:r>
          </a:p>
          <a:p>
            <a:pPr marL="1311275" indent="-273050"/>
            <a:r>
              <a:rPr lang="en-US" dirty="0" smtClean="0"/>
              <a:t>Family to friends to acquaintances </a:t>
            </a:r>
          </a:p>
          <a:p>
            <a:pPr marL="1311275" indent="-273050"/>
            <a:r>
              <a:rPr lang="en-US" dirty="0" smtClean="0"/>
              <a:t>No communication with a stranger, stars (VIP) with direct purpose </a:t>
            </a:r>
          </a:p>
          <a:p>
            <a:pPr marL="1311275" indent="-273050"/>
            <a:r>
              <a:rPr lang="en-US" dirty="0" smtClean="0"/>
              <a:t>Always a pleasant start </a:t>
            </a:r>
          </a:p>
          <a:p>
            <a:endParaRPr lang="en-US" dirty="0" smtClean="0"/>
          </a:p>
          <a:p>
            <a:pPr marL="1371600" indent="-290513"/>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096000"/>
          </a:xfrm>
        </p:spPr>
        <p:txBody>
          <a:bodyPr>
            <a:normAutofit fontScale="92500" lnSpcReduction="10000"/>
          </a:bodyPr>
          <a:lstStyle/>
          <a:p>
            <a:r>
              <a:rPr lang="en-US" b="1" dirty="0" smtClean="0"/>
              <a:t>Dyadic Communication: Self Perception</a:t>
            </a:r>
          </a:p>
          <a:p>
            <a:endParaRPr lang="en-US" dirty="0" smtClean="0"/>
          </a:p>
          <a:p>
            <a:r>
              <a:rPr lang="en-US" dirty="0" smtClean="0"/>
              <a:t>How you perceive others personality </a:t>
            </a:r>
          </a:p>
          <a:p>
            <a:endParaRPr lang="en-US" dirty="0" smtClean="0"/>
          </a:p>
          <a:p>
            <a:r>
              <a:rPr lang="en-US" dirty="0" smtClean="0"/>
              <a:t>What are your inferences from whatever you see and feel Your self perceptions can be tested through honest feed-back from an intimate friend </a:t>
            </a:r>
          </a:p>
          <a:p>
            <a:endParaRPr lang="en-US" dirty="0" smtClean="0"/>
          </a:p>
          <a:p>
            <a:r>
              <a:rPr lang="en-US" dirty="0" smtClean="0"/>
              <a:t>You may judge yourself and others from your point of view and you might be right or wrong</a:t>
            </a:r>
          </a:p>
          <a:p>
            <a:endParaRPr lang="en-US" i="1" dirty="0" smtClean="0"/>
          </a:p>
          <a:p>
            <a:r>
              <a:rPr lang="en-US" dirty="0" smtClean="0"/>
              <a:t>When our trusted friends and family , Relatives can give us an honest feedback about ourselves.</a:t>
            </a:r>
          </a:p>
          <a:p>
            <a:pPr>
              <a:buNone/>
            </a:pPr>
            <a:endParaRPr lang="en-US" dirty="0" smtClean="0"/>
          </a:p>
          <a:p>
            <a:r>
              <a:rPr lang="en-US" i="1" dirty="0" smtClean="0"/>
              <a:t>“Jumping to conclusions too quickly may be dangerous So be careful in drawing conclusions about others”</a:t>
            </a:r>
          </a:p>
          <a:p>
            <a:endParaRPr lang="en-US" i="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229600" cy="5105400"/>
          </a:xfrm>
        </p:spPr>
        <p:txBody>
          <a:bodyPr>
            <a:normAutofit fontScale="70000" lnSpcReduction="20000"/>
          </a:bodyPr>
          <a:lstStyle/>
          <a:p>
            <a:pPr algn="ctr"/>
            <a:endParaRPr lang="en-US" sz="3200" dirty="0" smtClean="0"/>
          </a:p>
          <a:p>
            <a:r>
              <a:rPr lang="en-US" sz="3200" dirty="0" smtClean="0"/>
              <a:t>Dyadic communication may take a number of forms such as:</a:t>
            </a:r>
          </a:p>
          <a:p>
            <a:pPr marL="1030288" indent="-273050"/>
            <a:r>
              <a:rPr lang="en-US" sz="3200" dirty="0" smtClean="0"/>
              <a:t>Face to face conversation</a:t>
            </a:r>
          </a:p>
          <a:p>
            <a:pPr marL="1030288" indent="-273050"/>
            <a:r>
              <a:rPr lang="en-US" sz="3200" dirty="0" smtClean="0"/>
              <a:t>Telephone conversation</a:t>
            </a:r>
          </a:p>
          <a:p>
            <a:pPr marL="1030288" indent="-273050"/>
            <a:r>
              <a:rPr lang="en-US" sz="3200" dirty="0" smtClean="0"/>
              <a:t>Interview</a:t>
            </a:r>
          </a:p>
          <a:p>
            <a:pPr marL="1030288" indent="-273050"/>
            <a:r>
              <a:rPr lang="en-US" sz="3200" dirty="0" smtClean="0"/>
              <a:t>Instruction</a:t>
            </a:r>
          </a:p>
          <a:p>
            <a:pPr marL="1030288" indent="-273050"/>
            <a:r>
              <a:rPr lang="en-US" sz="3200" dirty="0" smtClean="0"/>
              <a:t>Dictation etc </a:t>
            </a:r>
          </a:p>
          <a:p>
            <a:pPr>
              <a:buNone/>
            </a:pPr>
            <a:endParaRPr lang="en-US" sz="3200" dirty="0" smtClean="0"/>
          </a:p>
          <a:p>
            <a:pPr>
              <a:buNone/>
            </a:pPr>
            <a:r>
              <a:rPr lang="en-US" sz="3200" dirty="0" smtClean="0"/>
              <a:t>But we shall study only:</a:t>
            </a:r>
          </a:p>
          <a:p>
            <a:endParaRPr lang="en-US" sz="3200" dirty="0" smtClean="0"/>
          </a:p>
          <a:p>
            <a:pPr>
              <a:buNone/>
            </a:pPr>
            <a:r>
              <a:rPr lang="en-US" sz="3200" b="1" dirty="0" smtClean="0"/>
              <a:t>Three Types Of Dyadic Communication In Business </a:t>
            </a:r>
          </a:p>
          <a:p>
            <a:r>
              <a:rPr lang="en-US" sz="3200" dirty="0" smtClean="0"/>
              <a:t>Interviewing </a:t>
            </a:r>
          </a:p>
          <a:p>
            <a:r>
              <a:rPr lang="en-US" sz="3200" dirty="0" smtClean="0"/>
              <a:t>Telephoning </a:t>
            </a:r>
          </a:p>
          <a:p>
            <a:r>
              <a:rPr lang="en-US" sz="3200" dirty="0" smtClean="0"/>
              <a:t>Dictation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229600" cy="6324600"/>
          </a:xfrm>
        </p:spPr>
        <p:txBody>
          <a:bodyPr>
            <a:normAutofit fontScale="92500" lnSpcReduction="10000"/>
          </a:bodyPr>
          <a:lstStyle/>
          <a:p>
            <a:r>
              <a:rPr lang="en-US" b="1" dirty="0" smtClean="0"/>
              <a:t>Interviewing</a:t>
            </a:r>
          </a:p>
          <a:p>
            <a:r>
              <a:rPr lang="en-US" dirty="0" smtClean="0"/>
              <a:t>An interview is a conversation where questions are asked and answers are given.</a:t>
            </a:r>
          </a:p>
          <a:p>
            <a:endParaRPr lang="en-US" dirty="0" smtClean="0"/>
          </a:p>
          <a:p>
            <a:r>
              <a:rPr lang="en-US" dirty="0" smtClean="0"/>
              <a:t>In common parlance, the word "interview“ refers to a one-on-one conversation with one person acting in the role of the interviewer and the other in the role of the interviewee</a:t>
            </a:r>
          </a:p>
          <a:p>
            <a:endParaRPr lang="en-US" dirty="0" smtClean="0"/>
          </a:p>
          <a:p>
            <a:r>
              <a:rPr lang="en-US" dirty="0" smtClean="0"/>
              <a:t>A job interview may be the most intense dyadic communication you will ever encounter </a:t>
            </a:r>
          </a:p>
          <a:p>
            <a:endParaRPr lang="en-US" dirty="0" smtClean="0"/>
          </a:p>
          <a:p>
            <a:r>
              <a:rPr lang="en-US" dirty="0" smtClean="0"/>
              <a:t>Some colleges have Career Development offices for guiding their graduates </a:t>
            </a:r>
          </a:p>
          <a:p>
            <a:endParaRPr lang="en-US" dirty="0" smtClean="0"/>
          </a:p>
          <a:p>
            <a:r>
              <a:rPr lang="en-US" dirty="0" smtClean="0"/>
              <a:t>Interview is always with a purpose and needs to be prepared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332</TotalTime>
  <Words>1795</Words>
  <Application>Microsoft Office PowerPoint</Application>
  <PresentationFormat>On-screen Show (4:3)</PresentationFormat>
  <Paragraphs>270</Paragraphs>
  <Slides>23</Slides>
  <Notes>6</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Flow</vt:lpstr>
      <vt:lpstr> Strategies for Successful Interpersonal Communicatiaon </vt:lpstr>
      <vt:lpstr>What is Interpersonal Communication</vt:lpstr>
      <vt:lpstr>Slide 3</vt:lpstr>
      <vt:lpstr>Slide 4</vt:lpstr>
      <vt:lpstr>Dyadic Communication</vt:lpstr>
      <vt:lpstr>Slide 6</vt:lpstr>
      <vt:lpstr>Slide 7</vt:lpstr>
      <vt:lpstr>Slide 8</vt:lpstr>
      <vt:lpstr>Slide 9</vt:lpstr>
      <vt:lpstr>Purpose </vt:lpstr>
      <vt:lpstr>Computer Interview </vt:lpstr>
      <vt:lpstr>Slide 12</vt:lpstr>
      <vt:lpstr>Telephoning</vt:lpstr>
      <vt:lpstr>How to Make Effective Telephone Calls</vt:lpstr>
      <vt:lpstr>Slide 15</vt:lpstr>
      <vt:lpstr>Slide 16</vt:lpstr>
      <vt:lpstr>Slide 17</vt:lpstr>
      <vt:lpstr>DICTATING</vt:lpstr>
      <vt:lpstr>Slide 19</vt:lpstr>
      <vt:lpstr>Slide 20</vt:lpstr>
      <vt:lpstr>SUGGESTIONS FOR BETTER DICTATION</vt:lpstr>
      <vt:lpstr>Slide 22</vt:lpstr>
      <vt:lpstr>Slide 23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Strategies for Successful Interpersonal Communication </dc:title>
  <dc:creator>HAIER</dc:creator>
  <cp:lastModifiedBy>HAIER</cp:lastModifiedBy>
  <cp:revision>62</cp:revision>
  <dcterms:created xsi:type="dcterms:W3CDTF">2006-08-16T00:00:00Z</dcterms:created>
  <dcterms:modified xsi:type="dcterms:W3CDTF">2020-06-09T05:19:37Z</dcterms:modified>
</cp:coreProperties>
</file>