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44CB239-82E5-4219-827D-6B27AB1862B4}" type="datetimeFigureOut">
              <a:rPr lang="en-US" smtClean="0"/>
              <a:t>5/16/2020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5ABB9B1-60EE-447E-9938-C4656428DF0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44CB239-82E5-4219-827D-6B27AB1862B4}" type="datetimeFigureOut">
              <a:rPr lang="en-US" smtClean="0"/>
              <a:t>5/16/2020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ABB9B1-60EE-447E-9938-C4656428DF0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44CB239-82E5-4219-827D-6B27AB1862B4}" type="datetimeFigureOut">
              <a:rPr lang="en-US" smtClean="0"/>
              <a:t>5/16/2020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ABB9B1-60EE-447E-9938-C4656428DF0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44CB239-82E5-4219-827D-6B27AB1862B4}" type="datetimeFigureOut">
              <a:rPr lang="en-US" smtClean="0"/>
              <a:t>5/16/2020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ABB9B1-60EE-447E-9938-C4656428DF0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44CB239-82E5-4219-827D-6B27AB1862B4}" type="datetimeFigureOut">
              <a:rPr lang="en-US" smtClean="0"/>
              <a:t>5/16/2020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ABB9B1-60EE-447E-9938-C4656428DF0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44CB239-82E5-4219-827D-6B27AB1862B4}" type="datetimeFigureOut">
              <a:rPr lang="en-US" smtClean="0"/>
              <a:t>5/16/2020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5ABB9B1-60EE-447E-9938-C4656428DF0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44CB239-82E5-4219-827D-6B27AB1862B4}" type="datetimeFigureOut">
              <a:rPr lang="en-US" smtClean="0"/>
              <a:t>5/16/2020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5ABB9B1-60EE-447E-9938-C4656428DF0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44CB239-82E5-4219-827D-6B27AB1862B4}" type="datetimeFigureOut">
              <a:rPr lang="en-US" smtClean="0"/>
              <a:t>5/16/2020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5ABB9B1-60EE-447E-9938-C4656428DF0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44CB239-82E5-4219-827D-6B27AB1862B4}" type="datetimeFigureOut">
              <a:rPr lang="en-US" smtClean="0"/>
              <a:t>5/16/2020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5ABB9B1-60EE-447E-9938-C4656428DF0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44CB239-82E5-4219-827D-6B27AB1862B4}" type="datetimeFigureOut">
              <a:rPr lang="en-US" smtClean="0"/>
              <a:t>5/16/2020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5ABB9B1-60EE-447E-9938-C4656428DF0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44CB239-82E5-4219-827D-6B27AB1862B4}" type="datetimeFigureOut">
              <a:rPr lang="en-US" smtClean="0"/>
              <a:t>5/16/2020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5ABB9B1-60EE-447E-9938-C4656428DF0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44CB239-82E5-4219-827D-6B27AB1862B4}" type="datetimeFigureOut">
              <a:rPr lang="en-US" smtClean="0"/>
              <a:t>5/16/2020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5ABB9B1-60EE-447E-9938-C4656428DF0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
            </a:r>
            <a:br>
              <a:rPr lang="en-US" dirty="0"/>
            </a:br>
            <a:r>
              <a:rPr lang="en-US" dirty="0"/>
              <a:t> </a:t>
            </a:r>
            <a:r>
              <a:rPr lang="en-US" sz="3100" b="1" dirty="0"/>
              <a:t>CRIMINOLOGY AND SOCIAL </a:t>
            </a:r>
            <a:r>
              <a:rPr lang="en-US" sz="3100" b="1" dirty="0" smtClean="0"/>
              <a:t>DEVIANCE(Chapter One) </a:t>
            </a:r>
            <a:endParaRPr lang="en-US" sz="3100" dirty="0"/>
          </a:p>
        </p:txBody>
      </p:sp>
      <p:sp>
        <p:nvSpPr>
          <p:cNvPr id="3" name="Subtitle 2"/>
          <p:cNvSpPr>
            <a:spLocks noGrp="1"/>
          </p:cNvSpPr>
          <p:nvPr>
            <p:ph type="subTitle" idx="1"/>
          </p:nvPr>
        </p:nvSpPr>
        <p:spPr/>
        <p:txBody>
          <a:bodyPr/>
          <a:lstStyle/>
          <a:p>
            <a:r>
              <a:rPr lang="en-US" dirty="0" smtClean="0"/>
              <a:t>University of </a:t>
            </a:r>
            <a:r>
              <a:rPr lang="en-US" dirty="0" err="1" smtClean="0"/>
              <a:t>Balochistan,Quetta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pPr>
              <a:buNone/>
            </a:pPr>
            <a:endParaRPr lang="en-US" dirty="0" smtClean="0"/>
          </a:p>
          <a:p>
            <a:r>
              <a:rPr lang="en-US" b="1" dirty="0" smtClean="0"/>
              <a:t>Introduction </a:t>
            </a:r>
            <a:endParaRPr lang="en-US" b="1" dirty="0" smtClean="0"/>
          </a:p>
          <a:p>
            <a:r>
              <a:rPr lang="en-US" dirty="0" smtClean="0"/>
              <a:t>The concept of Deviance </a:t>
            </a:r>
            <a:endParaRPr lang="en-US" dirty="0" smtClean="0"/>
          </a:p>
          <a:p>
            <a:r>
              <a:rPr lang="en-US" dirty="0" smtClean="0"/>
              <a:t>Definitions of Deviance </a:t>
            </a:r>
            <a:endParaRPr lang="en-US" dirty="0" smtClean="0"/>
          </a:p>
          <a:p>
            <a:pPr>
              <a:buNone/>
            </a:pPr>
            <a:endParaRPr lang="en-US" dirty="0"/>
          </a:p>
        </p:txBody>
      </p:sp>
      <p:sp>
        <p:nvSpPr>
          <p:cNvPr id="3" name="Title 2"/>
          <p:cNvSpPr>
            <a:spLocks noGrp="1"/>
          </p:cNvSpPr>
          <p:nvPr>
            <p:ph type="title"/>
          </p:nvPr>
        </p:nvSpPr>
        <p:spPr/>
        <p:txBody>
          <a:bodyPr/>
          <a:lstStyle/>
          <a:p>
            <a:r>
              <a:rPr lang="en-US" dirty="0" smtClean="0"/>
              <a:t>Content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r>
              <a:rPr lang="en-US" dirty="0" smtClean="0"/>
              <a:t>The study of deviance cannot be undertaken without reference to norms. </a:t>
            </a:r>
            <a:r>
              <a:rPr lang="en-US" dirty="0" smtClean="0"/>
              <a:t>Norms are </a:t>
            </a:r>
            <a:r>
              <a:rPr lang="en-US" dirty="0" smtClean="0"/>
              <a:t>prescribed standards which guide and regulate </a:t>
            </a:r>
            <a:r>
              <a:rPr lang="en-US" dirty="0" err="1" smtClean="0"/>
              <a:t>behaviour</a:t>
            </a:r>
            <a:r>
              <a:rPr lang="en-US" dirty="0" smtClean="0"/>
              <a:t>. They are </a:t>
            </a:r>
            <a:r>
              <a:rPr lang="en-US" dirty="0" smtClean="0"/>
              <a:t>accepted by </a:t>
            </a:r>
            <a:r>
              <a:rPr lang="en-US" dirty="0" smtClean="0"/>
              <a:t>the group and shared by group members. For this reason, it is only with </a:t>
            </a:r>
            <a:r>
              <a:rPr lang="en-US" dirty="0" smtClean="0"/>
              <a:t>reference to </a:t>
            </a:r>
            <a:r>
              <a:rPr lang="en-US" dirty="0" smtClean="0"/>
              <a:t>norms that we can speak of, or define deviance. </a:t>
            </a:r>
            <a:endParaRPr lang="en-US" dirty="0" smtClean="0"/>
          </a:p>
          <a:p>
            <a:pPr algn="just"/>
            <a:r>
              <a:rPr lang="en-US" dirty="0" smtClean="0"/>
              <a:t>Human </a:t>
            </a:r>
            <a:r>
              <a:rPr lang="en-US" dirty="0" smtClean="0"/>
              <a:t>society permits </a:t>
            </a:r>
            <a:r>
              <a:rPr lang="en-US" dirty="0" smtClean="0"/>
              <a:t>certain variations </a:t>
            </a:r>
            <a:r>
              <a:rPr lang="en-US" dirty="0" smtClean="0"/>
              <a:t>in the </a:t>
            </a:r>
            <a:r>
              <a:rPr lang="en-US" dirty="0" err="1" smtClean="0"/>
              <a:t>behaviour</a:t>
            </a:r>
            <a:r>
              <a:rPr lang="en-US" dirty="0" smtClean="0"/>
              <a:t> demanded by the norms. Essentially these variations </a:t>
            </a:r>
            <a:r>
              <a:rPr lang="en-US" dirty="0" smtClean="0"/>
              <a:t>are well </a:t>
            </a:r>
            <a:r>
              <a:rPr lang="en-US" dirty="0" smtClean="0"/>
              <a:t>defined by the cultural norms of the society concerned</a:t>
            </a:r>
            <a:r>
              <a:rPr lang="en-US" dirty="0" smtClean="0"/>
              <a:t>.</a:t>
            </a:r>
          </a:p>
          <a:p>
            <a:pPr algn="just"/>
            <a:r>
              <a:rPr lang="en-US" dirty="0" smtClean="0"/>
              <a:t> </a:t>
            </a:r>
            <a:r>
              <a:rPr lang="en-US" dirty="0" smtClean="0"/>
              <a:t>When we speak </a:t>
            </a:r>
            <a:r>
              <a:rPr lang="en-US" dirty="0" smtClean="0"/>
              <a:t>of deviance </a:t>
            </a:r>
            <a:r>
              <a:rPr lang="en-US" dirty="0" smtClean="0"/>
              <a:t>we are essentially referring to norms violations, or to that </a:t>
            </a:r>
            <a:r>
              <a:rPr lang="en-US" dirty="0" err="1" smtClean="0"/>
              <a:t>behaviour</a:t>
            </a:r>
            <a:r>
              <a:rPr lang="en-US" dirty="0" smtClean="0"/>
              <a:t> </a:t>
            </a:r>
            <a:r>
              <a:rPr lang="en-US" dirty="0" smtClean="0"/>
              <a:t>which departs </a:t>
            </a:r>
            <a:r>
              <a:rPr lang="en-US" dirty="0" smtClean="0"/>
              <a:t>from some norms or standard of </a:t>
            </a:r>
            <a:r>
              <a:rPr lang="en-US" dirty="0" err="1" smtClean="0"/>
              <a:t>behaviour</a:t>
            </a:r>
            <a:r>
              <a:rPr lang="en-US" dirty="0" smtClean="0"/>
              <a:t>.</a:t>
            </a:r>
            <a:endParaRPr lang="en-US" dirty="0"/>
          </a:p>
        </p:txBody>
      </p:sp>
      <p:sp>
        <p:nvSpPr>
          <p:cNvPr id="3" name="Title 2"/>
          <p:cNvSpPr>
            <a:spLocks noGrp="1"/>
          </p:cNvSpPr>
          <p:nvPr>
            <p:ph type="title"/>
          </p:nvPr>
        </p:nvSpPr>
        <p:spPr/>
        <p:txBody>
          <a:bodyPr/>
          <a:lstStyle/>
          <a:p>
            <a:r>
              <a:rPr lang="en-US" dirty="0" smtClean="0"/>
              <a:t>Introduction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r>
              <a:rPr lang="en-US" b="1" dirty="0" smtClean="0"/>
              <a:t>Deviance</a:t>
            </a:r>
            <a:r>
              <a:rPr lang="en-US" dirty="0" smtClean="0"/>
              <a:t> is any behavior that violates cultural norms. Norms are social expectations that guide human behavior</a:t>
            </a:r>
            <a:r>
              <a:rPr lang="en-US" dirty="0" smtClean="0"/>
              <a:t>.</a:t>
            </a:r>
          </a:p>
          <a:p>
            <a:pPr algn="just"/>
            <a:r>
              <a:rPr lang="en-US" dirty="0" smtClean="0"/>
              <a:t>Deviance </a:t>
            </a:r>
            <a:r>
              <a:rPr lang="en-US" dirty="0" smtClean="0"/>
              <a:t>is often divided into two types of deviant activities. The first, crime is the violation of formally enacted laws and is referred to as </a:t>
            </a:r>
            <a:r>
              <a:rPr lang="en-US" i="1" dirty="0" smtClean="0"/>
              <a:t>formal deviance</a:t>
            </a:r>
            <a:r>
              <a:rPr lang="en-US" dirty="0" smtClean="0"/>
              <a:t>. Examples of formal deviance would include: robbery, theft, rape, murder, and assault, just to name a few. The second type of deviant behavior refers to violations of informal social norms, norms that have not been codified into law, and is referred to as </a:t>
            </a:r>
            <a:r>
              <a:rPr lang="en-US" i="1" dirty="0" smtClean="0"/>
              <a:t>informal deviance</a:t>
            </a:r>
            <a:r>
              <a:rPr lang="en-US" dirty="0" smtClean="0"/>
              <a:t>. Examples of informal deviance might include: picking one's nose, shooting at masque , or disrespect to elders etc. </a:t>
            </a:r>
          </a:p>
          <a:p>
            <a:endParaRPr lang="en-US" dirty="0"/>
          </a:p>
        </p:txBody>
      </p:sp>
      <p:sp>
        <p:nvSpPr>
          <p:cNvPr id="3" name="Title 2"/>
          <p:cNvSpPr>
            <a:spLocks noGrp="1"/>
          </p:cNvSpPr>
          <p:nvPr>
            <p:ph type="title"/>
          </p:nvPr>
        </p:nvSpPr>
        <p:spPr/>
        <p:txBody>
          <a:bodyPr/>
          <a:lstStyle/>
          <a:p>
            <a:r>
              <a:rPr lang="en-US" dirty="0" smtClean="0"/>
              <a:t>Introduction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Deviation is any failure to conform to customary norms. As defined by Horton and Hunt</a:t>
            </a:r>
            <a:r>
              <a:rPr lang="en-US" b="1" dirty="0" smtClean="0">
                <a:solidFill>
                  <a:schemeClr val="tx1">
                    <a:lumMod val="95000"/>
                    <a:lumOff val="5000"/>
                  </a:schemeClr>
                </a:solidFill>
              </a:rPr>
              <a:t>” It is violation of cultural norms of a certain group or society”.</a:t>
            </a:r>
          </a:p>
          <a:p>
            <a:pPr algn="just"/>
            <a:r>
              <a:rPr lang="en-US" dirty="0" smtClean="0"/>
              <a:t>Sociologists use the term deviance to refer to any violation of norms, whether the violation is as minor as don’t respect the elders as serious as murder. As Howard S. Becker (1966) said: </a:t>
            </a:r>
            <a:r>
              <a:rPr lang="en-US" b="1" dirty="0" smtClean="0"/>
              <a:t>“ It is not the act itself, but the reactions to act that make something deviant. In other words, people’s behaviors must be viewed from the framework of the culture in which they take place.” </a:t>
            </a:r>
            <a:endParaRPr lang="en-US" b="1" dirty="0"/>
          </a:p>
        </p:txBody>
      </p:sp>
      <p:sp>
        <p:nvSpPr>
          <p:cNvPr id="3" name="Title 2"/>
          <p:cNvSpPr>
            <a:spLocks noGrp="1"/>
          </p:cNvSpPr>
          <p:nvPr>
            <p:ph type="title"/>
          </p:nvPr>
        </p:nvSpPr>
        <p:spPr/>
        <p:txBody>
          <a:bodyPr/>
          <a:lstStyle/>
          <a:p>
            <a:r>
              <a:rPr lang="en-US" dirty="0" smtClean="0"/>
              <a:t>Definitions of Deviance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r>
              <a:rPr lang="en-US" dirty="0" smtClean="0"/>
              <a:t>Unlike the general public, sociologist use the term deviance non-judgmentally, to refer to any act to which people respond negatively.</a:t>
            </a:r>
          </a:p>
          <a:p>
            <a:pPr algn="just"/>
            <a:r>
              <a:rPr lang="en-US" dirty="0" smtClean="0"/>
              <a:t>As </a:t>
            </a:r>
            <a:r>
              <a:rPr lang="en-US" dirty="0" err="1" smtClean="0"/>
              <a:t>Roshni</a:t>
            </a:r>
            <a:r>
              <a:rPr lang="en-US" dirty="0" smtClean="0"/>
              <a:t> defined “ Behavior </a:t>
            </a:r>
            <a:r>
              <a:rPr lang="en-US" dirty="0" smtClean="0"/>
              <a:t>that violates </a:t>
            </a:r>
            <a:r>
              <a:rPr lang="en-US" dirty="0" smtClean="0"/>
              <a:t>major </a:t>
            </a:r>
            <a:r>
              <a:rPr lang="en-US" dirty="0" smtClean="0"/>
              <a:t>social norms is called </a:t>
            </a:r>
            <a:r>
              <a:rPr lang="en-US" b="1" dirty="0" smtClean="0"/>
              <a:t>deviance</a:t>
            </a:r>
            <a:r>
              <a:rPr lang="en-US" b="1" dirty="0" smtClean="0"/>
              <a:t>.” </a:t>
            </a:r>
            <a:endParaRPr lang="en-US" dirty="0" smtClean="0"/>
          </a:p>
          <a:p>
            <a:pPr algn="just"/>
            <a:r>
              <a:rPr lang="en-US" b="1" dirty="0" smtClean="0"/>
              <a:t>Conclusion: </a:t>
            </a:r>
            <a:r>
              <a:rPr lang="en-US" dirty="0" smtClean="0"/>
              <a:t>Deviance </a:t>
            </a:r>
            <a:r>
              <a:rPr lang="en-US" dirty="0" smtClean="0"/>
              <a:t>is behavior that violates social norms and </a:t>
            </a:r>
            <a:r>
              <a:rPr lang="en-US" dirty="0" smtClean="0"/>
              <a:t>provokes </a:t>
            </a:r>
            <a:r>
              <a:rPr lang="en-US" dirty="0" smtClean="0"/>
              <a:t>negative </a:t>
            </a:r>
            <a:r>
              <a:rPr lang="en-US" dirty="0" smtClean="0"/>
              <a:t>social reactions.</a:t>
            </a:r>
            <a:r>
              <a:rPr lang="en-US" dirty="0" smtClean="0"/>
              <a:t> Some behavior is considered so harmful that governments enact </a:t>
            </a:r>
            <a:r>
              <a:rPr lang="en-US" dirty="0" smtClean="0"/>
              <a:t>written laws </a:t>
            </a:r>
            <a:r>
              <a:rPr lang="en-US" dirty="0" smtClean="0"/>
              <a:t>that ban the behavior. </a:t>
            </a:r>
            <a:r>
              <a:rPr lang="en-US" dirty="0" smtClean="0"/>
              <a:t>Crime </a:t>
            </a:r>
            <a:r>
              <a:rPr lang="en-US" dirty="0" smtClean="0"/>
              <a:t>is behavior that violates these laws and </a:t>
            </a:r>
            <a:r>
              <a:rPr lang="en-US" dirty="0" smtClean="0"/>
              <a:t>is certainly </a:t>
            </a:r>
            <a:r>
              <a:rPr lang="en-US" dirty="0" smtClean="0"/>
              <a:t>an important type of </a:t>
            </a:r>
            <a:r>
              <a:rPr lang="en-US" dirty="0" smtClean="0"/>
              <a:t>deviance.</a:t>
            </a:r>
          </a:p>
          <a:p>
            <a:pPr algn="just"/>
            <a:r>
              <a:rPr lang="en-US" dirty="0" smtClean="0"/>
              <a:t>The </a:t>
            </a:r>
            <a:r>
              <a:rPr lang="en-US" dirty="0" smtClean="0"/>
              <a:t>fact that both deviance and crime arouse negative social reactions reminds </a:t>
            </a:r>
            <a:r>
              <a:rPr lang="en-US" dirty="0" smtClean="0"/>
              <a:t>us that </a:t>
            </a:r>
            <a:r>
              <a:rPr lang="en-US" dirty="0" smtClean="0"/>
              <a:t>every society needs to ensure that its members generally obey social norms </a:t>
            </a:r>
            <a:r>
              <a:rPr lang="en-US" dirty="0" smtClean="0"/>
              <a:t>in their </a:t>
            </a:r>
            <a:r>
              <a:rPr lang="en-US" dirty="0" smtClean="0"/>
              <a:t>daily interaction.</a:t>
            </a:r>
            <a:endParaRPr lang="en-US" dirty="0" smtClean="0"/>
          </a:p>
          <a:p>
            <a:pPr>
              <a:buNone/>
            </a:pPr>
            <a:endParaRPr lang="en-US" b="1" dirty="0" smtClean="0"/>
          </a:p>
          <a:p>
            <a:pPr>
              <a:buNone/>
            </a:pPr>
            <a:r>
              <a:rPr lang="en-US" dirty="0" smtClean="0"/>
              <a:t>   </a:t>
            </a:r>
            <a:endParaRPr lang="en-US" dirty="0"/>
          </a:p>
        </p:txBody>
      </p:sp>
      <p:sp>
        <p:nvSpPr>
          <p:cNvPr id="3" name="Title 2"/>
          <p:cNvSpPr>
            <a:spLocks noGrp="1"/>
          </p:cNvSpPr>
          <p:nvPr>
            <p:ph type="title"/>
          </p:nvPr>
        </p:nvSpPr>
        <p:spPr/>
        <p:txBody>
          <a:bodyPr/>
          <a:lstStyle/>
          <a:p>
            <a:r>
              <a:rPr lang="en-US" dirty="0" smtClean="0"/>
              <a:t>Continue….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108</TotalTime>
  <Words>355</Words>
  <Application>Microsoft Office PowerPoint</Application>
  <PresentationFormat>On-screen Show (4:3)</PresentationFormat>
  <Paragraphs>25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Concourse</vt:lpstr>
      <vt:lpstr>  CRIMINOLOGY AND SOCIAL DEVIANCE(Chapter One) </vt:lpstr>
      <vt:lpstr>Content</vt:lpstr>
      <vt:lpstr>Introduction</vt:lpstr>
      <vt:lpstr>Introduction</vt:lpstr>
      <vt:lpstr>Definitions of Deviance</vt:lpstr>
      <vt:lpstr>Continue….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CRIMINOLOGY AND SOCIAL DEVIANCE(Chapter One) </dc:title>
  <dc:creator>hp</dc:creator>
  <cp:lastModifiedBy>hp</cp:lastModifiedBy>
  <cp:revision>6</cp:revision>
  <dcterms:created xsi:type="dcterms:W3CDTF">2020-05-16T08:15:27Z</dcterms:created>
  <dcterms:modified xsi:type="dcterms:W3CDTF">2020-05-16T10:03:29Z</dcterms:modified>
</cp:coreProperties>
</file>