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74" r:id="rId2"/>
    <p:sldId id="259" r:id="rId3"/>
    <p:sldId id="256" r:id="rId4"/>
    <p:sldId id="257" r:id="rId5"/>
    <p:sldId id="258" r:id="rId6"/>
    <p:sldId id="260" r:id="rId7"/>
    <p:sldId id="261" r:id="rId8"/>
    <p:sldId id="262" r:id="rId9"/>
    <p:sldId id="263" r:id="rId10"/>
    <p:sldId id="268" r:id="rId11"/>
    <p:sldId id="264" r:id="rId12"/>
    <p:sldId id="265" r:id="rId13"/>
    <p:sldId id="266" r:id="rId14"/>
    <p:sldId id="269" r:id="rId15"/>
    <p:sldId id="271"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2F7E80D-9862-4111-A35B-A5439A05CE0E}" type="datetimeFigureOut">
              <a:rPr lang="en-PK" smtClean="0"/>
              <a:t>07/16/2020</a:t>
            </a:fld>
            <a:endParaRPr lang="en-PK"/>
          </a:p>
        </p:txBody>
      </p:sp>
      <p:sp>
        <p:nvSpPr>
          <p:cNvPr id="5" name="Footer Placeholder 4"/>
          <p:cNvSpPr>
            <a:spLocks noGrp="1"/>
          </p:cNvSpPr>
          <p:nvPr>
            <p:ph type="ftr" sz="quarter" idx="11"/>
          </p:nvPr>
        </p:nvSpPr>
        <p:spPr>
          <a:xfrm>
            <a:off x="2692397" y="5037663"/>
            <a:ext cx="5214635" cy="279400"/>
          </a:xfrm>
        </p:spPr>
        <p:txBody>
          <a:bodyPr/>
          <a:lstStyle/>
          <a:p>
            <a:endParaRPr lang="en-PK"/>
          </a:p>
        </p:txBody>
      </p:sp>
      <p:sp>
        <p:nvSpPr>
          <p:cNvPr id="6" name="Slide Number Placeholder 5"/>
          <p:cNvSpPr>
            <a:spLocks noGrp="1"/>
          </p:cNvSpPr>
          <p:nvPr>
            <p:ph type="sldNum" sz="quarter" idx="12"/>
          </p:nvPr>
        </p:nvSpPr>
        <p:spPr>
          <a:xfrm>
            <a:off x="8956900" y="5037663"/>
            <a:ext cx="551167" cy="279400"/>
          </a:xfrm>
        </p:spPr>
        <p:txBody>
          <a:bodyPr/>
          <a:lstStyle/>
          <a:p>
            <a:fld id="{624DE20A-611F-4653-9509-7F85B05641D3}" type="slidenum">
              <a:rPr lang="en-PK" smtClean="0"/>
              <a:t>‹#›</a:t>
            </a:fld>
            <a:endParaRPr lang="en-PK"/>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41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F7E80D-9862-4111-A35B-A5439A05CE0E}" type="datetimeFigureOut">
              <a:rPr lang="en-PK" smtClean="0"/>
              <a:t>07/16/2020</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624DE20A-611F-4653-9509-7F85B05641D3}" type="slidenum">
              <a:rPr lang="en-PK" smtClean="0"/>
              <a:t>‹#›</a:t>
            </a:fld>
            <a:endParaRPr lang="en-PK"/>
          </a:p>
        </p:txBody>
      </p:sp>
    </p:spTree>
    <p:extLst>
      <p:ext uri="{BB962C8B-B14F-4D97-AF65-F5344CB8AC3E}">
        <p14:creationId xmlns:p14="http://schemas.microsoft.com/office/powerpoint/2010/main" val="192850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F7E80D-9862-4111-A35B-A5439A05CE0E}" type="datetimeFigureOut">
              <a:rPr lang="en-PK" smtClean="0"/>
              <a:t>07/16/2020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624DE20A-611F-4653-9509-7F85B05641D3}" type="slidenum">
              <a:rPr lang="en-PK" smtClean="0"/>
              <a:t>‹#›</a:t>
            </a:fld>
            <a:endParaRPr lang="en-PK"/>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895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F7E80D-9862-4111-A35B-A5439A05CE0E}" type="datetimeFigureOut">
              <a:rPr lang="en-PK" smtClean="0"/>
              <a:t>07/16/2020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624DE20A-611F-4653-9509-7F85B05641D3}" type="slidenum">
              <a:rPr lang="en-PK" smtClean="0"/>
              <a:t>‹#›</a:t>
            </a:fld>
            <a:endParaRPr lang="en-PK"/>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895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F7E80D-9862-4111-A35B-A5439A05CE0E}" type="datetimeFigureOut">
              <a:rPr lang="en-PK" smtClean="0"/>
              <a:t>07/16/2020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624DE20A-611F-4653-9509-7F85B05641D3}" type="slidenum">
              <a:rPr lang="en-PK" smtClean="0"/>
              <a:t>‹#›</a:t>
            </a:fld>
            <a:endParaRPr lang="en-PK"/>
          </a:p>
        </p:txBody>
      </p:sp>
    </p:spTree>
    <p:extLst>
      <p:ext uri="{BB962C8B-B14F-4D97-AF65-F5344CB8AC3E}">
        <p14:creationId xmlns:p14="http://schemas.microsoft.com/office/powerpoint/2010/main" val="497359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F7E80D-9862-4111-A35B-A5439A05CE0E}" type="datetimeFigureOut">
              <a:rPr lang="en-PK" smtClean="0"/>
              <a:t>07/16/2020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624DE20A-611F-4653-9509-7F85B05641D3}" type="slidenum">
              <a:rPr lang="en-PK" smtClean="0"/>
              <a:t>‹#›</a:t>
            </a:fld>
            <a:endParaRPr lang="en-PK"/>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3863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F7E80D-9862-4111-A35B-A5439A05CE0E}" type="datetimeFigureOut">
              <a:rPr lang="en-PK" smtClean="0"/>
              <a:t>07/16/2020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624DE20A-611F-4653-9509-7F85B05641D3}" type="slidenum">
              <a:rPr lang="en-PK" smtClean="0"/>
              <a:t>‹#›</a:t>
            </a:fld>
            <a:endParaRPr lang="en-PK"/>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002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7E80D-9862-4111-A35B-A5439A05CE0E}" type="datetimeFigureOut">
              <a:rPr lang="en-PK" smtClean="0"/>
              <a:t>07/16/2020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624DE20A-611F-4653-9509-7F85B05641D3}" type="slidenum">
              <a:rPr lang="en-PK" smtClean="0"/>
              <a:t>‹#›</a:t>
            </a:fld>
            <a:endParaRPr lang="en-PK"/>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249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7E80D-9862-4111-A35B-A5439A05CE0E}" type="datetimeFigureOut">
              <a:rPr lang="en-PK" smtClean="0"/>
              <a:t>07/16/2020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624DE20A-611F-4653-9509-7F85B05641D3}" type="slidenum">
              <a:rPr lang="en-PK" smtClean="0"/>
              <a:t>‹#›</a:t>
            </a:fld>
            <a:endParaRPr lang="en-PK"/>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49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7E80D-9862-4111-A35B-A5439A05CE0E}" type="datetimeFigureOut">
              <a:rPr lang="en-PK" smtClean="0"/>
              <a:t>07/16/2020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624DE20A-611F-4653-9509-7F85B05641D3}" type="slidenum">
              <a:rPr lang="en-PK" smtClean="0"/>
              <a:t>‹#›</a:t>
            </a:fld>
            <a:endParaRPr lang="en-PK"/>
          </a:p>
        </p:txBody>
      </p:sp>
    </p:spTree>
    <p:extLst>
      <p:ext uri="{BB962C8B-B14F-4D97-AF65-F5344CB8AC3E}">
        <p14:creationId xmlns:p14="http://schemas.microsoft.com/office/powerpoint/2010/main" val="16724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F7E80D-9862-4111-A35B-A5439A05CE0E}" type="datetimeFigureOut">
              <a:rPr lang="en-PK" smtClean="0"/>
              <a:t>07/16/2020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624DE20A-611F-4653-9509-7F85B05641D3}" type="slidenum">
              <a:rPr lang="en-PK" smtClean="0"/>
              <a:t>‹#›</a:t>
            </a:fld>
            <a:endParaRPr lang="en-PK"/>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00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F7E80D-9862-4111-A35B-A5439A05CE0E}" type="datetimeFigureOut">
              <a:rPr lang="en-PK" smtClean="0"/>
              <a:t>07/16/2020</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624DE20A-611F-4653-9509-7F85B05641D3}" type="slidenum">
              <a:rPr lang="en-PK" smtClean="0"/>
              <a:t>‹#›</a:t>
            </a:fld>
            <a:endParaRPr lang="en-PK"/>
          </a:p>
        </p:txBody>
      </p:sp>
    </p:spTree>
    <p:extLst>
      <p:ext uri="{BB962C8B-B14F-4D97-AF65-F5344CB8AC3E}">
        <p14:creationId xmlns:p14="http://schemas.microsoft.com/office/powerpoint/2010/main" val="159693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F7E80D-9862-4111-A35B-A5439A05CE0E}" type="datetimeFigureOut">
              <a:rPr lang="en-PK" smtClean="0"/>
              <a:t>07/16/2020</a:t>
            </a:fld>
            <a:endParaRPr lang="en-PK"/>
          </a:p>
        </p:txBody>
      </p:sp>
      <p:sp>
        <p:nvSpPr>
          <p:cNvPr id="8" name="Footer Placeholder 7"/>
          <p:cNvSpPr>
            <a:spLocks noGrp="1"/>
          </p:cNvSpPr>
          <p:nvPr>
            <p:ph type="ftr" sz="quarter" idx="11"/>
          </p:nvPr>
        </p:nvSpPr>
        <p:spPr/>
        <p:txBody>
          <a:bodyPr/>
          <a:lstStyle/>
          <a:p>
            <a:endParaRPr lang="en-PK"/>
          </a:p>
        </p:txBody>
      </p:sp>
      <p:sp>
        <p:nvSpPr>
          <p:cNvPr id="9" name="Slide Number Placeholder 8"/>
          <p:cNvSpPr>
            <a:spLocks noGrp="1"/>
          </p:cNvSpPr>
          <p:nvPr>
            <p:ph type="sldNum" sz="quarter" idx="12"/>
          </p:nvPr>
        </p:nvSpPr>
        <p:spPr/>
        <p:txBody>
          <a:bodyPr/>
          <a:lstStyle/>
          <a:p>
            <a:fld id="{624DE20A-611F-4653-9509-7F85B05641D3}" type="slidenum">
              <a:rPr lang="en-PK" smtClean="0"/>
              <a:t>‹#›</a:t>
            </a:fld>
            <a:endParaRPr lang="en-PK"/>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804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F7E80D-9862-4111-A35B-A5439A05CE0E}" type="datetimeFigureOut">
              <a:rPr lang="en-PK" smtClean="0"/>
              <a:t>07/16/2020</a:t>
            </a:fld>
            <a:endParaRPr lang="en-PK"/>
          </a:p>
        </p:txBody>
      </p:sp>
      <p:sp>
        <p:nvSpPr>
          <p:cNvPr id="4" name="Footer Placeholder 3"/>
          <p:cNvSpPr>
            <a:spLocks noGrp="1"/>
          </p:cNvSpPr>
          <p:nvPr>
            <p:ph type="ftr" sz="quarter" idx="11"/>
          </p:nvPr>
        </p:nvSpPr>
        <p:spPr/>
        <p:txBody>
          <a:bodyPr/>
          <a:lstStyle/>
          <a:p>
            <a:endParaRPr lang="en-PK"/>
          </a:p>
        </p:txBody>
      </p:sp>
      <p:sp>
        <p:nvSpPr>
          <p:cNvPr id="5" name="Slide Number Placeholder 4"/>
          <p:cNvSpPr>
            <a:spLocks noGrp="1"/>
          </p:cNvSpPr>
          <p:nvPr>
            <p:ph type="sldNum" sz="quarter" idx="12"/>
          </p:nvPr>
        </p:nvSpPr>
        <p:spPr/>
        <p:txBody>
          <a:bodyPr/>
          <a:lstStyle/>
          <a:p>
            <a:fld id="{624DE20A-611F-4653-9509-7F85B05641D3}" type="slidenum">
              <a:rPr lang="en-PK" smtClean="0"/>
              <a:t>‹#›</a:t>
            </a:fld>
            <a:endParaRPr lang="en-PK"/>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4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7E80D-9862-4111-A35B-A5439A05CE0E}" type="datetimeFigureOut">
              <a:rPr lang="en-PK" smtClean="0"/>
              <a:t>07/16/2020</a:t>
            </a:fld>
            <a:endParaRPr lang="en-PK"/>
          </a:p>
        </p:txBody>
      </p:sp>
      <p:sp>
        <p:nvSpPr>
          <p:cNvPr id="3" name="Footer Placeholder 2"/>
          <p:cNvSpPr>
            <a:spLocks noGrp="1"/>
          </p:cNvSpPr>
          <p:nvPr>
            <p:ph type="ftr" sz="quarter" idx="11"/>
          </p:nvPr>
        </p:nvSpPr>
        <p:spPr/>
        <p:txBody>
          <a:bodyPr/>
          <a:lstStyle/>
          <a:p>
            <a:endParaRPr lang="en-PK"/>
          </a:p>
        </p:txBody>
      </p:sp>
      <p:sp>
        <p:nvSpPr>
          <p:cNvPr id="4" name="Slide Number Placeholder 3"/>
          <p:cNvSpPr>
            <a:spLocks noGrp="1"/>
          </p:cNvSpPr>
          <p:nvPr>
            <p:ph type="sldNum" sz="quarter" idx="12"/>
          </p:nvPr>
        </p:nvSpPr>
        <p:spPr/>
        <p:txBody>
          <a:bodyPr/>
          <a:lstStyle/>
          <a:p>
            <a:fld id="{624DE20A-611F-4653-9509-7F85B05641D3}" type="slidenum">
              <a:rPr lang="en-PK" smtClean="0"/>
              <a:t>‹#›</a:t>
            </a:fld>
            <a:endParaRPr lang="en-PK"/>
          </a:p>
        </p:txBody>
      </p:sp>
    </p:spTree>
    <p:extLst>
      <p:ext uri="{BB962C8B-B14F-4D97-AF65-F5344CB8AC3E}">
        <p14:creationId xmlns:p14="http://schemas.microsoft.com/office/powerpoint/2010/main" val="287478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F7E80D-9862-4111-A35B-A5439A05CE0E}" type="datetimeFigureOut">
              <a:rPr lang="en-PK" smtClean="0"/>
              <a:t>07/16/2020</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624DE20A-611F-4653-9509-7F85B05641D3}" type="slidenum">
              <a:rPr lang="en-PK" smtClean="0"/>
              <a:t>‹#›</a:t>
            </a:fld>
            <a:endParaRPr lang="en-PK"/>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62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F7E80D-9862-4111-A35B-A5439A05CE0E}" type="datetimeFigureOut">
              <a:rPr lang="en-PK" smtClean="0"/>
              <a:t>07/16/2020</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624DE20A-611F-4653-9509-7F85B05641D3}" type="slidenum">
              <a:rPr lang="en-PK" smtClean="0"/>
              <a:t>‹#›</a:t>
            </a:fld>
            <a:endParaRPr lang="en-PK"/>
          </a:p>
        </p:txBody>
      </p:sp>
    </p:spTree>
    <p:extLst>
      <p:ext uri="{BB962C8B-B14F-4D97-AF65-F5344CB8AC3E}">
        <p14:creationId xmlns:p14="http://schemas.microsoft.com/office/powerpoint/2010/main" val="110021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F7E80D-9862-4111-A35B-A5439A05CE0E}" type="datetimeFigureOut">
              <a:rPr lang="en-PK" smtClean="0"/>
              <a:t>07/16/2020</a:t>
            </a:fld>
            <a:endParaRPr lang="en-PK"/>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PK"/>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4DE20A-611F-4653-9509-7F85B05641D3}" type="slidenum">
              <a:rPr lang="en-PK" smtClean="0"/>
              <a:t>‹#›</a:t>
            </a:fld>
            <a:endParaRPr lang="en-PK"/>
          </a:p>
        </p:txBody>
      </p:sp>
    </p:spTree>
    <p:extLst>
      <p:ext uri="{BB962C8B-B14F-4D97-AF65-F5344CB8AC3E}">
        <p14:creationId xmlns:p14="http://schemas.microsoft.com/office/powerpoint/2010/main" val="7429720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EA10-CD2D-46B2-9C39-A300392036FB}"/>
              </a:ext>
            </a:extLst>
          </p:cNvPr>
          <p:cNvSpPr>
            <a:spLocks noGrp="1"/>
          </p:cNvSpPr>
          <p:nvPr>
            <p:ph type="title"/>
          </p:nvPr>
        </p:nvSpPr>
        <p:spPr/>
        <p:txBody>
          <a:bodyPr>
            <a:normAutofit/>
          </a:bodyPr>
          <a:lstStyle/>
          <a:p>
            <a:r>
              <a:rPr lang="en-GB" sz="6000" dirty="0">
                <a:latin typeface="Times New Roman" panose="02020603050405020304" pitchFamily="18" charset="0"/>
                <a:cs typeface="Times New Roman" panose="02020603050405020304" pitchFamily="18" charset="0"/>
              </a:rPr>
              <a:t>Introduction</a:t>
            </a:r>
            <a:endParaRPr lang="en-PK" sz="6000" dirty="0"/>
          </a:p>
        </p:txBody>
      </p:sp>
      <p:sp>
        <p:nvSpPr>
          <p:cNvPr id="3" name="Content Placeholder 2">
            <a:extLst>
              <a:ext uri="{FF2B5EF4-FFF2-40B4-BE49-F238E27FC236}">
                <a16:creationId xmlns:a16="http://schemas.microsoft.com/office/drawing/2014/main" id="{5CC91987-2510-4B10-9ADE-4A40A31A6DEB}"/>
              </a:ext>
            </a:extLst>
          </p:cNvPr>
          <p:cNvSpPr>
            <a:spLocks noGrp="1"/>
          </p:cNvSpPr>
          <p:nvPr>
            <p:ph idx="1"/>
          </p:nvPr>
        </p:nvSpPr>
        <p:spPr/>
        <p:txBody>
          <a:bodyPr/>
          <a:lstStyle/>
          <a:p>
            <a:pPr marL="0" indent="0" algn="ctr">
              <a:buNone/>
            </a:pPr>
            <a:r>
              <a:rPr lang="en-GB" sz="6600" dirty="0">
                <a:latin typeface="Times New Roman" panose="02020603050405020304" pitchFamily="18" charset="0"/>
                <a:cs typeface="Times New Roman" panose="02020603050405020304" pitchFamily="18" charset="0"/>
              </a:rPr>
              <a:t>Orientation Session</a:t>
            </a:r>
            <a:endParaRPr lang="en-PK" sz="6600" dirty="0">
              <a:latin typeface="Times New Roman" panose="02020603050405020304" pitchFamily="18" charset="0"/>
              <a:cs typeface="Times New Roman" panose="02020603050405020304" pitchFamily="18" charset="0"/>
            </a:endParaRPr>
          </a:p>
          <a:p>
            <a:endParaRPr lang="en-PK" dirty="0"/>
          </a:p>
        </p:txBody>
      </p:sp>
    </p:spTree>
    <p:extLst>
      <p:ext uri="{BB962C8B-B14F-4D97-AF65-F5344CB8AC3E}">
        <p14:creationId xmlns:p14="http://schemas.microsoft.com/office/powerpoint/2010/main" val="2793686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0405-78F1-4933-9A0E-DE2C31B43170}"/>
              </a:ext>
            </a:extLst>
          </p:cNvPr>
          <p:cNvSpPr>
            <a:spLocks noGrp="1"/>
          </p:cNvSpPr>
          <p:nvPr>
            <p:ph type="title"/>
          </p:nvPr>
        </p:nvSpPr>
        <p:spPr/>
        <p:txBody>
          <a:bodyPr>
            <a:normAutofit fontScale="90000"/>
          </a:bodyPr>
          <a:lstStyle/>
          <a:p>
            <a:r>
              <a:rPr lang="en-GB" sz="4900" b="1" dirty="0">
                <a:latin typeface="Times New Roman" panose="02020603050405020304" pitchFamily="18" charset="0"/>
                <a:cs typeface="Times New Roman" panose="02020603050405020304" pitchFamily="18" charset="0"/>
              </a:rPr>
              <a:t>Social Welfare</a:t>
            </a:r>
            <a:br>
              <a:rPr lang="en-GB" sz="6600"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r>
              <a:rPr lang="en-GB" sz="4000" dirty="0">
                <a:latin typeface="Times New Roman" panose="02020603050405020304" pitchFamily="18" charset="0"/>
                <a:cs typeface="Times New Roman" panose="02020603050405020304" pitchFamily="18" charset="0"/>
              </a:rPr>
              <a:t>(Definition by Barker)</a:t>
            </a:r>
            <a:endParaRPr lang="en-PK" sz="4000" dirty="0"/>
          </a:p>
        </p:txBody>
      </p:sp>
      <p:sp>
        <p:nvSpPr>
          <p:cNvPr id="3" name="Content Placeholder 2">
            <a:extLst>
              <a:ext uri="{FF2B5EF4-FFF2-40B4-BE49-F238E27FC236}">
                <a16:creationId xmlns:a16="http://schemas.microsoft.com/office/drawing/2014/main" id="{183C1CFC-5FF0-44BD-82A2-E019F14666DA}"/>
              </a:ext>
            </a:extLst>
          </p:cNvPr>
          <p:cNvSpPr>
            <a:spLocks noGrp="1"/>
          </p:cNvSpPr>
          <p:nvPr>
            <p:ph idx="1"/>
          </p:nvPr>
        </p:nvSpPr>
        <p:spPr/>
        <p:txBody>
          <a:bodyPr>
            <a:normAutofit/>
          </a:bodyPr>
          <a:lstStyle/>
          <a:p>
            <a:pPr algn="just"/>
            <a:r>
              <a:rPr lang="en-GB" sz="2800" dirty="0">
                <a:latin typeface="Times New Roman" panose="02020603050405020304" pitchFamily="18" charset="0"/>
                <a:cs typeface="Times New Roman" panose="02020603050405020304" pitchFamily="18" charset="0"/>
              </a:rPr>
              <a:t>When other institutions in our society (such as the market economy &amp; the family) fail at time to meet the basic need of individual or groups of the people, social services are needed &amp; demanded. </a:t>
            </a:r>
            <a:endParaRPr lang="en-PK" sz="2800" dirty="0">
              <a:latin typeface="Times New Roman" panose="02020603050405020304" pitchFamily="18" charset="0"/>
              <a:cs typeface="Times New Roman" panose="02020603050405020304" pitchFamily="18" charset="0"/>
            </a:endParaRPr>
          </a:p>
          <a:p>
            <a:pPr algn="just"/>
            <a:endParaRPr lang="en-PK" sz="2800" dirty="0"/>
          </a:p>
        </p:txBody>
      </p:sp>
    </p:spTree>
    <p:extLst>
      <p:ext uri="{BB962C8B-B14F-4D97-AF65-F5344CB8AC3E}">
        <p14:creationId xmlns:p14="http://schemas.microsoft.com/office/powerpoint/2010/main" val="84843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D74B-410F-4FC7-B9F6-E8644773517B}"/>
              </a:ext>
            </a:extLst>
          </p:cNvPr>
          <p:cNvSpPr>
            <a:spLocks noGrp="1"/>
          </p:cNvSpPr>
          <p:nvPr>
            <p:ph type="title"/>
          </p:nvPr>
        </p:nvSpPr>
        <p:spPr/>
        <p:txBody>
          <a:bodyPr>
            <a:normAutofit fontScale="90000"/>
          </a:bodyPr>
          <a:lstStyle/>
          <a:p>
            <a:r>
              <a:rPr lang="en-GB" sz="4900" b="1" dirty="0">
                <a:latin typeface="Times New Roman" panose="02020603050405020304" pitchFamily="18" charset="0"/>
                <a:cs typeface="Times New Roman" panose="02020603050405020304" pitchFamily="18" charset="0"/>
              </a:rPr>
              <a:t>Social Services</a:t>
            </a:r>
            <a:br>
              <a:rPr lang="en-GB" sz="6000"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r>
              <a:rPr lang="en-GB" sz="4000" dirty="0">
                <a:latin typeface="Times New Roman" panose="02020603050405020304" pitchFamily="18" charset="0"/>
                <a:cs typeface="Times New Roman" panose="02020603050405020304" pitchFamily="18" charset="0"/>
              </a:rPr>
              <a:t>(Definition by Harry M. Cassidy)</a:t>
            </a:r>
            <a:r>
              <a:rPr lang="en-GB" dirty="0">
                <a:latin typeface="Times New Roman" panose="02020603050405020304" pitchFamily="18" charset="0"/>
                <a:cs typeface="Times New Roman" panose="02020603050405020304" pitchFamily="18" charset="0"/>
              </a:rPr>
              <a:t>	</a:t>
            </a:r>
            <a:endParaRPr lang="en-PK" b="1" dirty="0"/>
          </a:p>
        </p:txBody>
      </p:sp>
      <p:sp>
        <p:nvSpPr>
          <p:cNvPr id="3" name="Content Placeholder 2">
            <a:extLst>
              <a:ext uri="{FF2B5EF4-FFF2-40B4-BE49-F238E27FC236}">
                <a16:creationId xmlns:a16="http://schemas.microsoft.com/office/drawing/2014/main" id="{55D4641F-A8B7-4FD6-9F43-33B40EC5327A}"/>
              </a:ext>
            </a:extLst>
          </p:cNvPr>
          <p:cNvSpPr>
            <a:spLocks noGrp="1"/>
          </p:cNvSpPr>
          <p:nvPr>
            <p:ph idx="1"/>
          </p:nvPr>
        </p:nvSpPr>
        <p:spPr/>
        <p:txBody>
          <a:bodyPr>
            <a:normAutofit/>
          </a:bodyPr>
          <a:lstStyle/>
          <a:p>
            <a:pPr algn="just"/>
            <a:r>
              <a:rPr lang="en-GB" sz="2800" dirty="0">
                <a:latin typeface="Times New Roman" panose="02020603050405020304" pitchFamily="18" charset="0"/>
                <a:cs typeface="Times New Roman" panose="02020603050405020304" pitchFamily="18" charset="0"/>
              </a:rPr>
              <a:t>“Social Services are those organized activities that are basically &amp; directly concerned with the conservation, protection &amp; improvement of the human resources.”</a:t>
            </a:r>
          </a:p>
          <a:p>
            <a:pPr algn="just"/>
            <a:r>
              <a:rPr lang="en-GB" sz="2800" dirty="0">
                <a:latin typeface="Times New Roman" panose="02020603050405020304" pitchFamily="18" charset="0"/>
                <a:cs typeface="Times New Roman" panose="02020603050405020304" pitchFamily="18" charset="0"/>
              </a:rPr>
              <a:t>It also includes social services like public health, education, mental hygiene, child welfare, recreation, labour protection &amp; housing. </a:t>
            </a:r>
          </a:p>
        </p:txBody>
      </p:sp>
    </p:spTree>
    <p:extLst>
      <p:ext uri="{BB962C8B-B14F-4D97-AF65-F5344CB8AC3E}">
        <p14:creationId xmlns:p14="http://schemas.microsoft.com/office/powerpoint/2010/main" val="262735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13FC-7F38-4202-B6B2-B36B7851CFA6}"/>
              </a:ext>
            </a:extLst>
          </p:cNvPr>
          <p:cNvSpPr>
            <a:spLocks noGrp="1"/>
          </p:cNvSpPr>
          <p:nvPr>
            <p:ph type="title"/>
          </p:nvPr>
        </p:nvSpPr>
        <p:spPr/>
        <p:txBody>
          <a:bodyPr>
            <a:normAutofit fontScale="90000"/>
          </a:bodyPr>
          <a:lstStyle/>
          <a:p>
            <a:r>
              <a:rPr lang="en-GB" sz="4900" b="1" dirty="0">
                <a:latin typeface="Times New Roman" panose="02020603050405020304" pitchFamily="18" charset="0"/>
                <a:cs typeface="Times New Roman" panose="02020603050405020304" pitchFamily="18" charset="0"/>
              </a:rPr>
              <a:t>Social Services</a:t>
            </a:r>
            <a:br>
              <a:rPr lang="en-GB" sz="6000"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endParaRPr lang="en-PK" dirty="0"/>
          </a:p>
        </p:txBody>
      </p:sp>
      <p:sp>
        <p:nvSpPr>
          <p:cNvPr id="3" name="Content Placeholder 2">
            <a:extLst>
              <a:ext uri="{FF2B5EF4-FFF2-40B4-BE49-F238E27FC236}">
                <a16:creationId xmlns:a16="http://schemas.microsoft.com/office/drawing/2014/main" id="{EF3FA139-DB85-4052-8D10-3752DCFDB714}"/>
              </a:ext>
            </a:extLst>
          </p:cNvPr>
          <p:cNvSpPr>
            <a:spLocks noGrp="1"/>
          </p:cNvSpPr>
          <p:nvPr>
            <p:ph idx="1"/>
          </p:nvPr>
        </p:nvSpPr>
        <p:spPr>
          <a:xfrm>
            <a:off x="1295402" y="2464167"/>
            <a:ext cx="9601196" cy="3318936"/>
          </a:xfrm>
        </p:spPr>
        <p:txBody>
          <a:bodyPr>
            <a:noAutofit/>
          </a:bodyPr>
          <a:lstStyle/>
          <a:p>
            <a:r>
              <a:rPr lang="en-GB" sz="2800" dirty="0">
                <a:latin typeface="Times New Roman" panose="02020603050405020304" pitchFamily="18" charset="0"/>
                <a:cs typeface="Times New Roman" panose="02020603050405020304" pitchFamily="18" charset="0"/>
              </a:rPr>
              <a:t>Social services are a range of public services provided by the government, private, profit &amp; non-profit organizations. </a:t>
            </a:r>
          </a:p>
          <a:p>
            <a:r>
              <a:rPr lang="en-GB" sz="2800" dirty="0">
                <a:latin typeface="Times New Roman" panose="02020603050405020304" pitchFamily="18" charset="0"/>
                <a:cs typeface="Times New Roman" panose="02020603050405020304" pitchFamily="18" charset="0"/>
              </a:rPr>
              <a:t>These public services aim to create more effective organizations, build stronger communities &amp; promote equality &amp; opportunity. </a:t>
            </a:r>
          </a:p>
          <a:p>
            <a:r>
              <a:rPr lang="en-GB" sz="2800" dirty="0">
                <a:latin typeface="Times New Roman" panose="02020603050405020304" pitchFamily="18" charset="0"/>
                <a:cs typeface="Times New Roman" panose="02020603050405020304" pitchFamily="18" charset="0"/>
              </a:rPr>
              <a:t>Social services includes the benefits &amp; facilities such as education, food subsidies, health care, police, fire service, job trainings, housing, community management etc. </a:t>
            </a:r>
            <a:endParaRPr lang="en-PK"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41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B7A08-3B89-416F-9B41-84B431202CFC}"/>
              </a:ext>
            </a:extLst>
          </p:cNvPr>
          <p:cNvSpPr>
            <a:spLocks noGrp="1"/>
          </p:cNvSpPr>
          <p:nvPr>
            <p:ph type="title"/>
          </p:nvPr>
        </p:nvSpPr>
        <p:spPr/>
        <p:txBody>
          <a:bodyPr>
            <a:normAutofit fontScale="90000"/>
          </a:bodyPr>
          <a:lstStyle/>
          <a:p>
            <a:r>
              <a:rPr lang="en-GB" sz="4900" b="1" dirty="0">
                <a:latin typeface="Times New Roman" panose="02020603050405020304" pitchFamily="18" charset="0"/>
                <a:cs typeface="Times New Roman" panose="02020603050405020304" pitchFamily="18" charset="0"/>
              </a:rPr>
              <a:t>Social Security</a:t>
            </a:r>
            <a:br>
              <a:rPr lang="en-GB" sz="6000" dirty="0">
                <a:latin typeface="Times New Roman" panose="02020603050405020304" pitchFamily="18" charset="0"/>
                <a:cs typeface="Times New Roman" panose="02020603050405020304" pitchFamily="18" charset="0"/>
              </a:rPr>
            </a:br>
            <a:r>
              <a:rPr lang="en-GB" sz="4000" dirty="0">
                <a:latin typeface="Times New Roman" panose="02020603050405020304" pitchFamily="18" charset="0"/>
                <a:cs typeface="Times New Roman" panose="02020603050405020304" pitchFamily="18" charset="0"/>
              </a:rPr>
              <a:t> (Definition by International Labour Organization)</a:t>
            </a:r>
            <a:endParaRPr lang="en-PK" sz="4000" dirty="0"/>
          </a:p>
        </p:txBody>
      </p:sp>
      <p:sp>
        <p:nvSpPr>
          <p:cNvPr id="3" name="Content Placeholder 2">
            <a:extLst>
              <a:ext uri="{FF2B5EF4-FFF2-40B4-BE49-F238E27FC236}">
                <a16:creationId xmlns:a16="http://schemas.microsoft.com/office/drawing/2014/main" id="{EEFD47B0-87BA-48CA-AF87-134147C3ADC4}"/>
              </a:ext>
            </a:extLst>
          </p:cNvPr>
          <p:cNvSpPr>
            <a:spLocks noGrp="1"/>
          </p:cNvSpPr>
          <p:nvPr>
            <p:ph idx="1"/>
          </p:nvPr>
        </p:nvSpPr>
        <p:spPr/>
        <p:txBody>
          <a:bodyPr>
            <a:noAutofit/>
          </a:bodyPr>
          <a:lstStyle/>
          <a:p>
            <a:pPr algn="just"/>
            <a:r>
              <a:rPr lang="en-GB" sz="2800" dirty="0">
                <a:latin typeface="Times New Roman" panose="02020603050405020304" pitchFamily="18" charset="0"/>
                <a:cs typeface="Times New Roman" panose="02020603050405020304" pitchFamily="18" charset="0"/>
              </a:rPr>
              <a:t>“The protection measures with society provides for its members, through a series of public measure against economic &amp; social distress that would otherwise be caused by the stoppages or substantial reduction of earnings resulting from sickness, maternity, injury, unemployment, disability, old age, death. The provision of medical care, subsidized for families with children.”</a:t>
            </a:r>
          </a:p>
          <a:p>
            <a:pPr algn="just"/>
            <a:endParaRPr lang="en-PK"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223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8474-4040-421F-82F4-12769790900D}"/>
              </a:ext>
            </a:extLst>
          </p:cNvPr>
          <p:cNvSpPr>
            <a:spLocks noGrp="1"/>
          </p:cNvSpPr>
          <p:nvPr>
            <p:ph type="title"/>
          </p:nvPr>
        </p:nvSpPr>
        <p:spPr/>
        <p:txBody>
          <a:bodyPr>
            <a:normAutofit fontScale="90000"/>
          </a:bodyPr>
          <a:lstStyle/>
          <a:p>
            <a:r>
              <a:rPr lang="en-GB" sz="4900" b="1" dirty="0">
                <a:latin typeface="Times New Roman" panose="02020603050405020304" pitchFamily="18" charset="0"/>
                <a:cs typeface="Times New Roman" panose="02020603050405020304" pitchFamily="18" charset="0"/>
              </a:rPr>
              <a:t>Social Security</a:t>
            </a:r>
            <a:br>
              <a:rPr lang="en-GB" b="1" dirty="0">
                <a:latin typeface="Times New Roman" panose="02020603050405020304" pitchFamily="18" charset="0"/>
                <a:cs typeface="Times New Roman" panose="02020603050405020304" pitchFamily="18" charset="0"/>
              </a:rPr>
            </a:br>
            <a:r>
              <a:rPr lang="en-GB" sz="4000" dirty="0">
                <a:latin typeface="Times New Roman" panose="02020603050405020304" pitchFamily="18" charset="0"/>
                <a:cs typeface="Times New Roman" panose="02020603050405020304" pitchFamily="18" charset="0"/>
              </a:rPr>
              <a:t>(Definition by International Labour Organization)</a:t>
            </a:r>
            <a:endParaRPr lang="en-PK" sz="4000" dirty="0"/>
          </a:p>
        </p:txBody>
      </p:sp>
      <p:sp>
        <p:nvSpPr>
          <p:cNvPr id="3" name="Content Placeholder 2">
            <a:extLst>
              <a:ext uri="{FF2B5EF4-FFF2-40B4-BE49-F238E27FC236}">
                <a16:creationId xmlns:a16="http://schemas.microsoft.com/office/drawing/2014/main" id="{EE84F77E-E77C-45BE-9370-269131DB1D43}"/>
              </a:ext>
            </a:extLst>
          </p:cNvPr>
          <p:cNvSpPr>
            <a:spLocks noGrp="1"/>
          </p:cNvSpPr>
          <p:nvPr>
            <p:ph idx="1"/>
          </p:nvPr>
        </p:nvSpPr>
        <p:spPr/>
        <p:txBody>
          <a:bodyPr>
            <a:normAutofit/>
          </a:bodyPr>
          <a:lstStyle/>
          <a:p>
            <a:pPr algn="just"/>
            <a:r>
              <a:rPr lang="en-GB" sz="2800" dirty="0">
                <a:latin typeface="Times New Roman" panose="02020603050405020304" pitchFamily="18" charset="0"/>
                <a:cs typeface="Times New Roman" panose="02020603050405020304" pitchFamily="18" charset="0"/>
              </a:rPr>
              <a:t>Social security means any kinds of collective measurements or activities designed to ensure that members of society meet their basic needs &amp; are protected form the contingencies to enable them maintain a standard of life consistent with social with social norms.</a:t>
            </a:r>
          </a:p>
          <a:p>
            <a:pPr algn="just"/>
            <a:endParaRPr lang="en-PK" sz="2800" dirty="0"/>
          </a:p>
        </p:txBody>
      </p:sp>
    </p:spTree>
    <p:extLst>
      <p:ext uri="{BB962C8B-B14F-4D97-AF65-F5344CB8AC3E}">
        <p14:creationId xmlns:p14="http://schemas.microsoft.com/office/powerpoint/2010/main" val="48082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328C2C-8306-4B42-A0CE-372A7E8F1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21" y="3174756"/>
            <a:ext cx="4570708" cy="3047138"/>
          </a:xfrm>
          <a:prstGeom prst="rect">
            <a:avLst/>
          </a:prstGeom>
        </p:spPr>
      </p:pic>
      <p:pic>
        <p:nvPicPr>
          <p:cNvPr id="5" name="Picture 4">
            <a:extLst>
              <a:ext uri="{FF2B5EF4-FFF2-40B4-BE49-F238E27FC236}">
                <a16:creationId xmlns:a16="http://schemas.microsoft.com/office/drawing/2014/main" id="{3105C258-0557-490D-BB2A-99345AFE7C0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559825" y="3174757"/>
            <a:ext cx="4823792" cy="3047138"/>
          </a:xfrm>
          <a:prstGeom prst="rect">
            <a:avLst/>
          </a:prstGeom>
          <a:effectLst>
            <a:outerShdw dist="50800" dir="5400000" algn="ctr" rotWithShape="0">
              <a:srgbClr val="000000">
                <a:alpha val="0"/>
              </a:srgbClr>
            </a:outerShdw>
            <a:reflection stA="0" endPos="65000" dist="50800" dir="5400000" sy="-100000" algn="bl" rotWithShape="0"/>
          </a:effectLst>
        </p:spPr>
      </p:pic>
      <p:sp>
        <p:nvSpPr>
          <p:cNvPr id="2" name="Rectangle 1">
            <a:extLst>
              <a:ext uri="{FF2B5EF4-FFF2-40B4-BE49-F238E27FC236}">
                <a16:creationId xmlns:a16="http://schemas.microsoft.com/office/drawing/2014/main" id="{EB108213-1684-4662-9575-2FEB14B69FDC}"/>
              </a:ext>
            </a:extLst>
          </p:cNvPr>
          <p:cNvSpPr/>
          <p:nvPr/>
        </p:nvSpPr>
        <p:spPr>
          <a:xfrm>
            <a:off x="808383" y="636105"/>
            <a:ext cx="10628243" cy="3354765"/>
          </a:xfrm>
          <a:prstGeom prst="rect">
            <a:avLst/>
          </a:prstGeom>
        </p:spPr>
        <p:txBody>
          <a:bodyPr wrap="square">
            <a:spAutoFit/>
          </a:bodyPr>
          <a:lstStyle/>
          <a:p>
            <a:pPr algn="ctr"/>
            <a:r>
              <a:rPr lang="en-GB" sz="4400" b="1" dirty="0">
                <a:latin typeface="Times New Roman" panose="02020603050405020304" pitchFamily="18" charset="0"/>
                <a:cs typeface="Times New Roman" panose="02020603050405020304" pitchFamily="18" charset="0"/>
              </a:rPr>
              <a:t>Social Security</a:t>
            </a:r>
          </a:p>
          <a:p>
            <a:endParaRPr lang="en-GB" sz="2800" b="1" dirty="0">
              <a:solidFill>
                <a:srgbClr val="002060"/>
              </a:solidFill>
              <a:latin typeface="Times New Roman" panose="02020603050405020304" pitchFamily="18" charset="0"/>
              <a:cs typeface="Times New Roman" panose="02020603050405020304" pitchFamily="18" charset="0"/>
            </a:endParaRPr>
          </a:p>
          <a:p>
            <a:endParaRPr lang="en-GB" sz="2800" b="1" dirty="0">
              <a:solidFill>
                <a:srgbClr val="002060"/>
              </a:solidFill>
              <a:latin typeface="Times New Roman" panose="02020603050405020304" pitchFamily="18" charset="0"/>
              <a:cs typeface="Times New Roman" panose="02020603050405020304" pitchFamily="18" charset="0"/>
            </a:endParaRPr>
          </a:p>
          <a:p>
            <a:endParaRPr lang="en-GB" sz="2800" b="1" dirty="0">
              <a:solidFill>
                <a:srgbClr val="002060"/>
              </a:solidFill>
              <a:latin typeface="Times New Roman" panose="02020603050405020304" pitchFamily="18" charset="0"/>
              <a:cs typeface="Times New Roman" panose="02020603050405020304" pitchFamily="18" charset="0"/>
            </a:endParaRPr>
          </a:p>
          <a:p>
            <a:r>
              <a:rPr lang="en-GB" sz="2800" b="1" dirty="0">
                <a:solidFill>
                  <a:srgbClr val="002060"/>
                </a:solidFill>
                <a:latin typeface="Times New Roman" panose="02020603050405020304" pitchFamily="18" charset="0"/>
                <a:cs typeface="Times New Roman" panose="02020603050405020304" pitchFamily="18" charset="0"/>
              </a:rPr>
              <a:t>		Social Insurance				                   Social Assistance</a:t>
            </a:r>
          </a:p>
          <a:p>
            <a:endParaRPr lang="en-GB" sz="2800" b="1" dirty="0">
              <a:solidFill>
                <a:srgbClr val="002060"/>
              </a:solidFill>
              <a:latin typeface="Times New Roman" panose="02020603050405020304" pitchFamily="18" charset="0"/>
              <a:cs typeface="Times New Roman" panose="02020603050405020304" pitchFamily="18" charset="0"/>
            </a:endParaRPr>
          </a:p>
          <a:p>
            <a:endParaRPr lang="en-GB"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0857BDA-D368-4D7A-A0DF-935AFB1F9F9E}"/>
              </a:ext>
            </a:extLst>
          </p:cNvPr>
          <p:cNvSpPr txBox="1"/>
          <p:nvPr/>
        </p:nvSpPr>
        <p:spPr>
          <a:xfrm>
            <a:off x="1046921" y="3052151"/>
            <a:ext cx="4479236" cy="1631216"/>
          </a:xfrm>
          <a:prstGeom prst="rect">
            <a:avLst/>
          </a:prstGeom>
          <a:noFill/>
        </p:spPr>
        <p:txBody>
          <a:bodyPr wrap="square" rtlCol="0">
            <a:spAutoFit/>
          </a:bodyPr>
          <a:lstStyle/>
          <a:p>
            <a:pPr algn="just"/>
            <a:r>
              <a:rPr lang="en-GB" sz="2000" dirty="0">
                <a:latin typeface="Times New Roman" panose="02020603050405020304" pitchFamily="18" charset="0"/>
                <a:cs typeface="Times New Roman" panose="02020603050405020304" pitchFamily="18" charset="0"/>
              </a:rPr>
              <a:t>Public insurance program that provides protection against various economic risks (loss of income due to sickness, old age or unemployment &amp; in which participation is compulsory)</a:t>
            </a:r>
          </a:p>
        </p:txBody>
      </p:sp>
      <p:sp>
        <p:nvSpPr>
          <p:cNvPr id="6" name="TextBox 5">
            <a:extLst>
              <a:ext uri="{FF2B5EF4-FFF2-40B4-BE49-F238E27FC236}">
                <a16:creationId xmlns:a16="http://schemas.microsoft.com/office/drawing/2014/main" id="{634B9D75-B0E8-47C2-BEE8-38B6B44C4E31}"/>
              </a:ext>
            </a:extLst>
          </p:cNvPr>
          <p:cNvSpPr txBox="1"/>
          <p:nvPr/>
        </p:nvSpPr>
        <p:spPr>
          <a:xfrm>
            <a:off x="6559826" y="3051796"/>
            <a:ext cx="4876800" cy="3170098"/>
          </a:xfrm>
          <a:prstGeom prst="rect">
            <a:avLst/>
          </a:prstGeom>
          <a:noFill/>
        </p:spPr>
        <p:txBody>
          <a:bodyPr wrap="square" rtlCol="0">
            <a:spAutoFit/>
          </a:bodyPr>
          <a:lstStyle/>
          <a:p>
            <a:pPr algn="just"/>
            <a:r>
              <a:rPr lang="en-GB" sz="2000" dirty="0">
                <a:latin typeface="Times New Roman" panose="02020603050405020304" pitchFamily="18" charset="0"/>
                <a:cs typeface="Times New Roman" panose="02020603050405020304" pitchFamily="18" charset="0"/>
              </a:rPr>
              <a:t>Social Assistance refers to the assistance rendered by the govt. to the needy persons without asking them to make contributions to be entitled to get such assistance. In other words social assistance includes those benefits which are provided by the govt. without any contribution from workers &amp; employers. It help ensure income security and assess to basic services for poor &amp; vulnerable population.</a:t>
            </a:r>
          </a:p>
        </p:txBody>
      </p:sp>
      <p:cxnSp>
        <p:nvCxnSpPr>
          <p:cNvPr id="13" name="Straight Arrow Connector 12">
            <a:extLst>
              <a:ext uri="{FF2B5EF4-FFF2-40B4-BE49-F238E27FC236}">
                <a16:creationId xmlns:a16="http://schemas.microsoft.com/office/drawing/2014/main" id="{E54FE0E0-C689-4A93-83A6-99B5C5F4F0B7}"/>
              </a:ext>
            </a:extLst>
          </p:cNvPr>
          <p:cNvCxnSpPr/>
          <p:nvPr/>
        </p:nvCxnSpPr>
        <p:spPr>
          <a:xfrm>
            <a:off x="6122504" y="1285461"/>
            <a:ext cx="2478157" cy="9664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F3BD863-CCEF-410A-AC7F-6175C754691B}"/>
              </a:ext>
            </a:extLst>
          </p:cNvPr>
          <p:cNvCxnSpPr>
            <a:cxnSpLocks/>
          </p:cNvCxnSpPr>
          <p:nvPr/>
        </p:nvCxnSpPr>
        <p:spPr>
          <a:xfrm flipH="1">
            <a:off x="3286539" y="1314218"/>
            <a:ext cx="2570922" cy="937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652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78C79A-52FD-4674-A396-E02AAA78CEE0}"/>
              </a:ext>
            </a:extLst>
          </p:cNvPr>
          <p:cNvSpPr txBox="1"/>
          <p:nvPr/>
        </p:nvSpPr>
        <p:spPr>
          <a:xfrm>
            <a:off x="4055166" y="2650435"/>
            <a:ext cx="8852452" cy="1200329"/>
          </a:xfrm>
          <a:prstGeom prst="rect">
            <a:avLst/>
          </a:prstGeom>
          <a:noFill/>
        </p:spPr>
        <p:txBody>
          <a:bodyPr wrap="square" rtlCol="0">
            <a:spAutoFit/>
          </a:bodyPr>
          <a:lstStyle/>
          <a:p>
            <a:r>
              <a:rPr lang="en-GB" sz="7200" dirty="0">
                <a:latin typeface="Times New Roman" panose="02020603050405020304" pitchFamily="18" charset="0"/>
                <a:cs typeface="Times New Roman" panose="02020603050405020304" pitchFamily="18" charset="0"/>
              </a:rPr>
              <a:t>Questions</a:t>
            </a:r>
            <a:endParaRPr lang="en-PK"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92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B0FA-0392-412E-9D9C-7964DC727310}"/>
              </a:ext>
            </a:extLst>
          </p:cNvPr>
          <p:cNvSpPr>
            <a:spLocks noGrp="1"/>
          </p:cNvSpPr>
          <p:nvPr>
            <p:ph type="title"/>
          </p:nvPr>
        </p:nvSpPr>
        <p:spPr/>
        <p:txBody>
          <a:bodyPr/>
          <a:lstStyle/>
          <a:p>
            <a:pPr algn="ctr"/>
            <a:r>
              <a:rPr lang="en-GB" sz="4400" b="1" dirty="0">
                <a:latin typeface="Times New Roman" panose="02020603050405020304" pitchFamily="18" charset="0"/>
                <a:cs typeface="Times New Roman" panose="02020603050405020304" pitchFamily="18" charset="0"/>
              </a:rPr>
              <a:t>Social Work</a:t>
            </a:r>
            <a:endParaRPr lang="en-PK" sz="4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DEDF775-C5DF-40E6-B981-C53E306B270C}"/>
              </a:ext>
            </a:extLst>
          </p:cNvPr>
          <p:cNvSpPr>
            <a:spLocks noGrp="1"/>
          </p:cNvSpPr>
          <p:nvPr>
            <p:ph idx="1"/>
          </p:nvPr>
        </p:nvSpPr>
        <p:spPr/>
        <p:txBody>
          <a:bodyPr>
            <a:normAutofit/>
          </a:bodyPr>
          <a:lstStyle/>
          <a:p>
            <a:r>
              <a:rPr lang="en-GB" sz="2800" dirty="0">
                <a:latin typeface="Times New Roman" panose="02020603050405020304" pitchFamily="18" charset="0"/>
                <a:cs typeface="Times New Roman" panose="02020603050405020304" pitchFamily="18" charset="0"/>
              </a:rPr>
              <a:t>Your Concept / Opinion about Social Work</a:t>
            </a:r>
            <a:endParaRPr lang="en-PK"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7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ED2E-9E58-4A47-A941-DAC15D02D576}"/>
              </a:ext>
            </a:extLst>
          </p:cNvPr>
          <p:cNvSpPr>
            <a:spLocks noGrp="1"/>
          </p:cNvSpPr>
          <p:nvPr>
            <p:ph type="ctrTitle"/>
          </p:nvPr>
        </p:nvSpPr>
        <p:spPr>
          <a:xfrm>
            <a:off x="1154955" y="323942"/>
            <a:ext cx="8825658" cy="2677648"/>
          </a:xfrm>
        </p:spPr>
        <p:txBody>
          <a:bodyPr/>
          <a:lstStyle/>
          <a:p>
            <a:pPr algn="ctr"/>
            <a:r>
              <a:rPr lang="en-GB" sz="4800" b="1" dirty="0">
                <a:latin typeface="Times New Roman" panose="02020603050405020304" pitchFamily="18" charset="0"/>
                <a:cs typeface="Times New Roman" panose="02020603050405020304" pitchFamily="18" charset="0"/>
              </a:rPr>
              <a:t>Social Work Profession </a:t>
            </a:r>
            <a:endParaRPr lang="en-PK" sz="48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05B435A-8BB2-4D0A-8962-1D227DC72CDE}"/>
              </a:ext>
            </a:extLst>
          </p:cNvPr>
          <p:cNvSpPr>
            <a:spLocks noGrp="1"/>
          </p:cNvSpPr>
          <p:nvPr>
            <p:ph type="subTitle" idx="1"/>
          </p:nvPr>
        </p:nvSpPr>
        <p:spPr>
          <a:xfrm>
            <a:off x="3662167" y="2981684"/>
            <a:ext cx="9172231" cy="735523"/>
          </a:xfrm>
        </p:spPr>
        <p:txBody>
          <a:bodyPr>
            <a:normAutofit/>
          </a:bodyPr>
          <a:lstStyle/>
          <a:p>
            <a:r>
              <a:rPr lang="en-GB" sz="2800" dirty="0">
                <a:latin typeface="Times New Roman" panose="02020603050405020304" pitchFamily="18" charset="0"/>
                <a:cs typeface="Times New Roman" panose="02020603050405020304" pitchFamily="18" charset="0"/>
              </a:rPr>
              <a:t>(Related Concepts)</a:t>
            </a:r>
            <a:endParaRPr lang="en-PK"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88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5C7B-A9CA-42D5-8811-8F143824AB2A}"/>
              </a:ext>
            </a:extLst>
          </p:cNvPr>
          <p:cNvSpPr>
            <a:spLocks noGrp="1"/>
          </p:cNvSpPr>
          <p:nvPr>
            <p:ph type="title"/>
          </p:nvPr>
        </p:nvSpPr>
        <p:spPr/>
        <p:txBody>
          <a:bodyPr/>
          <a:lstStyle/>
          <a:p>
            <a:pPr algn="ctr"/>
            <a:r>
              <a:rPr lang="en-GB" sz="4400" b="1" dirty="0">
                <a:latin typeface="Times New Roman" panose="02020603050405020304" pitchFamily="18" charset="0"/>
                <a:cs typeface="Times New Roman" panose="02020603050405020304" pitchFamily="18" charset="0"/>
              </a:rPr>
              <a:t>Related Concepts</a:t>
            </a:r>
            <a:endParaRPr lang="en-PK" sz="4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8E79D7-407F-444C-BAD3-BEEDC7429D34}"/>
              </a:ext>
            </a:extLst>
          </p:cNvPr>
          <p:cNvSpPr>
            <a:spLocks noGrp="1"/>
          </p:cNvSpPr>
          <p:nvPr>
            <p:ph idx="1"/>
          </p:nvPr>
        </p:nvSpPr>
        <p:spPr>
          <a:xfrm>
            <a:off x="698500" y="2603500"/>
            <a:ext cx="10718800" cy="4241800"/>
          </a:xfrm>
        </p:spPr>
        <p:txBody>
          <a:bodyPr>
            <a:normAutofit/>
          </a:bodyPr>
          <a:lstStyle/>
          <a:p>
            <a:pPr algn="just">
              <a:lnSpc>
                <a:spcPct val="150000"/>
              </a:lnSpc>
            </a:pPr>
            <a:r>
              <a:rPr lang="en-GB" sz="2800" dirty="0">
                <a:latin typeface="Times New Roman" panose="02020603050405020304" pitchFamily="18" charset="0"/>
                <a:cs typeface="Times New Roman" panose="02020603050405020304" pitchFamily="18" charset="0"/>
              </a:rPr>
              <a:t>Social Work						Profession </a:t>
            </a:r>
          </a:p>
          <a:p>
            <a:pPr algn="just">
              <a:lnSpc>
                <a:spcPct val="150000"/>
              </a:lnSpc>
            </a:pPr>
            <a:r>
              <a:rPr lang="en-GB" sz="2800" dirty="0">
                <a:latin typeface="Times New Roman" panose="02020603050405020304" pitchFamily="18" charset="0"/>
                <a:cs typeface="Times New Roman" panose="02020603050405020304" pitchFamily="18" charset="0"/>
              </a:rPr>
              <a:t>Social Welfare 					Field of Practice or Operation</a:t>
            </a:r>
          </a:p>
          <a:p>
            <a:pPr algn="just">
              <a:lnSpc>
                <a:spcPct val="110000"/>
              </a:lnSpc>
            </a:pPr>
            <a:r>
              <a:rPr lang="en-GB" sz="2800" dirty="0">
                <a:latin typeface="Times New Roman" panose="02020603050405020304" pitchFamily="18" charset="0"/>
                <a:cs typeface="Times New Roman" panose="02020603050405020304" pitchFamily="18" charset="0"/>
              </a:rPr>
              <a:t>Social Services 				     Programs through which objectives of 											Social Work can be achieved </a:t>
            </a:r>
          </a:p>
          <a:p>
            <a:pPr algn="just"/>
            <a:r>
              <a:rPr lang="en-GB" sz="2800" dirty="0">
                <a:latin typeface="Times New Roman" panose="02020603050405020304" pitchFamily="18" charset="0"/>
                <a:cs typeface="Times New Roman" panose="02020603050405020304" pitchFamily="18" charset="0"/>
              </a:rPr>
              <a:t>Social Security 				     Preventive, developmental, supportive, 											curative &amp; rehabilitative activities</a:t>
            </a:r>
          </a:p>
          <a:p>
            <a:pPr algn="just">
              <a:lnSpc>
                <a:spcPct val="150000"/>
              </a:lnSpc>
            </a:pPr>
            <a:endParaRPr lang="en-GB" sz="2800" dirty="0">
              <a:latin typeface="Times New Roman" panose="02020603050405020304" pitchFamily="18" charset="0"/>
              <a:cs typeface="Times New Roman" panose="02020603050405020304" pitchFamily="18" charset="0"/>
            </a:endParaRPr>
          </a:p>
          <a:p>
            <a:pPr algn="just">
              <a:lnSpc>
                <a:spcPct val="150000"/>
              </a:lnSpc>
            </a:pPr>
            <a:endParaRPr lang="en-PK" sz="2800" dirty="0">
              <a:latin typeface="Times New Roman" panose="020206030504050203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id="{E176E0A6-2F8B-47B5-B24E-3275C6FD93EB}"/>
              </a:ext>
            </a:extLst>
          </p:cNvPr>
          <p:cNvSpPr/>
          <p:nvPr/>
        </p:nvSpPr>
        <p:spPr>
          <a:xfrm>
            <a:off x="3863666" y="2893743"/>
            <a:ext cx="1139688" cy="378239"/>
          </a:xfrm>
          <a:prstGeom prst="rightArrow">
            <a:avLst/>
          </a:prstGeom>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6" name="Arrow: Right 5">
            <a:extLst>
              <a:ext uri="{FF2B5EF4-FFF2-40B4-BE49-F238E27FC236}">
                <a16:creationId xmlns:a16="http://schemas.microsoft.com/office/drawing/2014/main" id="{043C04E2-B06F-4335-A188-8757A4B3577E}"/>
              </a:ext>
            </a:extLst>
          </p:cNvPr>
          <p:cNvSpPr/>
          <p:nvPr/>
        </p:nvSpPr>
        <p:spPr>
          <a:xfrm>
            <a:off x="3863666" y="3597690"/>
            <a:ext cx="1139688" cy="378239"/>
          </a:xfrm>
          <a:prstGeom prst="rightArrow">
            <a:avLst/>
          </a:prstGeom>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Arrow: Right 6">
            <a:extLst>
              <a:ext uri="{FF2B5EF4-FFF2-40B4-BE49-F238E27FC236}">
                <a16:creationId xmlns:a16="http://schemas.microsoft.com/office/drawing/2014/main" id="{94FF9470-9B54-4B56-AA06-05F253726266}"/>
              </a:ext>
            </a:extLst>
          </p:cNvPr>
          <p:cNvSpPr/>
          <p:nvPr/>
        </p:nvSpPr>
        <p:spPr>
          <a:xfrm>
            <a:off x="3869411" y="4249107"/>
            <a:ext cx="1139688" cy="378239"/>
          </a:xfrm>
          <a:prstGeom prst="rightArrow">
            <a:avLst/>
          </a:prstGeom>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8" name="Arrow: Right 7">
            <a:extLst>
              <a:ext uri="{FF2B5EF4-FFF2-40B4-BE49-F238E27FC236}">
                <a16:creationId xmlns:a16="http://schemas.microsoft.com/office/drawing/2014/main" id="{C6965229-3932-438F-A777-339AD0E65C82}"/>
              </a:ext>
            </a:extLst>
          </p:cNvPr>
          <p:cNvSpPr/>
          <p:nvPr/>
        </p:nvSpPr>
        <p:spPr>
          <a:xfrm>
            <a:off x="3869411" y="5364434"/>
            <a:ext cx="1139688" cy="378239"/>
          </a:xfrm>
          <a:prstGeom prst="rightArrow">
            <a:avLst/>
          </a:prstGeom>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287485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3E4B-9484-48A3-BC9A-B9289537FE5E}"/>
              </a:ext>
            </a:extLst>
          </p:cNvPr>
          <p:cNvSpPr>
            <a:spLocks noGrp="1"/>
          </p:cNvSpPr>
          <p:nvPr>
            <p:ph type="title"/>
          </p:nvPr>
        </p:nvSpPr>
        <p:spPr/>
        <p:txBody>
          <a:bodyPr>
            <a:noAutofit/>
          </a:bodyPr>
          <a:lstStyle/>
          <a:p>
            <a:r>
              <a:rPr lang="en-GB" b="1" dirty="0">
                <a:latin typeface="Times New Roman" panose="02020603050405020304" pitchFamily="18" charset="0"/>
                <a:cs typeface="Times New Roman" panose="02020603050405020304" pitchFamily="18" charset="0"/>
              </a:rPr>
              <a:t>Social Work </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  (Definition)</a:t>
            </a:r>
            <a:r>
              <a:rPr lang="en-GB" dirty="0">
                <a:latin typeface="Times New Roman" panose="02020603050405020304" pitchFamily="18" charset="0"/>
                <a:cs typeface="Times New Roman" panose="02020603050405020304" pitchFamily="18" charset="0"/>
              </a:rPr>
              <a:t>	</a:t>
            </a:r>
            <a:endParaRPr lang="en-P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4648E3D-8FE2-44D7-A649-F75A5048681C}"/>
              </a:ext>
            </a:extLst>
          </p:cNvPr>
          <p:cNvSpPr>
            <a:spLocks noGrp="1"/>
          </p:cNvSpPr>
          <p:nvPr>
            <p:ph idx="1"/>
          </p:nvPr>
        </p:nvSpPr>
        <p:spPr/>
        <p:txBody>
          <a:bodyPr>
            <a:normAutofit/>
          </a:bodyPr>
          <a:lstStyle/>
          <a:p>
            <a:pPr algn="just"/>
            <a:r>
              <a:rPr lang="en-GB" sz="2800" dirty="0">
                <a:latin typeface="Times New Roman" panose="02020603050405020304" pitchFamily="18" charset="0"/>
                <a:cs typeface="Times New Roman" panose="02020603050405020304" pitchFamily="18" charset="0"/>
              </a:rPr>
              <a:t>National Association of Social Workers (NASW) has defined Social Work as follows,</a:t>
            </a:r>
          </a:p>
          <a:p>
            <a:pPr algn="just"/>
            <a:r>
              <a:rPr lang="en-GB" sz="2800" dirty="0">
                <a:latin typeface="Times New Roman" panose="02020603050405020304" pitchFamily="18" charset="0"/>
                <a:cs typeface="Times New Roman" panose="02020603050405020304" pitchFamily="18" charset="0"/>
              </a:rPr>
              <a:t>“Social Work is the professional activity of helping individuals, groups or communities to enhance or restore their capacity for social functioning &amp; to create societal conditions favourable to their goals.”</a:t>
            </a:r>
            <a:endParaRPr lang="en-PK"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56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8C267-AD96-4A3D-9E7C-25CCE08433AB}"/>
              </a:ext>
            </a:extLst>
          </p:cNvPr>
          <p:cNvSpPr>
            <a:spLocks noGrp="1"/>
          </p:cNvSpPr>
          <p:nvPr>
            <p:ph type="title"/>
          </p:nvPr>
        </p:nvSpPr>
        <p:spPr>
          <a:xfrm>
            <a:off x="1964045" y="1188463"/>
            <a:ext cx="8761413" cy="918632"/>
          </a:xfrm>
        </p:spPr>
        <p:txBody>
          <a:bodyPr>
            <a:noAutofit/>
          </a:bodyPr>
          <a:lstStyle/>
          <a:p>
            <a:r>
              <a:rPr lang="en-GB" b="1" dirty="0">
                <a:latin typeface="Times New Roman" panose="02020603050405020304" pitchFamily="18" charset="0"/>
                <a:cs typeface="Times New Roman" panose="02020603050405020304" pitchFamily="18" charset="0"/>
              </a:rPr>
              <a:t>Social Work </a:t>
            </a:r>
            <a:r>
              <a:rPr lang="en-GB" dirty="0">
                <a:latin typeface="Times New Roman" panose="02020603050405020304" pitchFamily="18" charset="0"/>
                <a:cs typeface="Times New Roman" panose="02020603050405020304" pitchFamily="18" charset="0"/>
              </a:rPr>
              <a:t>	</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(Definition)</a:t>
            </a:r>
            <a:r>
              <a:rPr lang="en-GB" dirty="0">
                <a:latin typeface="Times New Roman" panose="02020603050405020304" pitchFamily="18" charset="0"/>
                <a:cs typeface="Times New Roman" panose="02020603050405020304" pitchFamily="18" charset="0"/>
              </a:rPr>
              <a:t>	</a:t>
            </a:r>
            <a:endParaRPr lang="en-PK" dirty="0"/>
          </a:p>
        </p:txBody>
      </p:sp>
      <p:pic>
        <p:nvPicPr>
          <p:cNvPr id="5" name="Content Placeholder 4">
            <a:extLst>
              <a:ext uri="{FF2B5EF4-FFF2-40B4-BE49-F238E27FC236}">
                <a16:creationId xmlns:a16="http://schemas.microsoft.com/office/drawing/2014/main" id="{5441F260-DFCD-47D7-802C-65BBC185F9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103" b="19959"/>
          <a:stretch/>
        </p:blipFill>
        <p:spPr>
          <a:xfrm>
            <a:off x="1407994" y="2524836"/>
            <a:ext cx="9184943" cy="3657600"/>
          </a:xfrm>
        </p:spPr>
      </p:pic>
    </p:spTree>
    <p:extLst>
      <p:ext uri="{BB962C8B-B14F-4D97-AF65-F5344CB8AC3E}">
        <p14:creationId xmlns:p14="http://schemas.microsoft.com/office/powerpoint/2010/main" val="16563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C58DB-DBA2-4BFD-8FC3-19A2BEA0B4F2}"/>
              </a:ext>
            </a:extLst>
          </p:cNvPr>
          <p:cNvSpPr>
            <a:spLocks noGrp="1"/>
          </p:cNvSpPr>
          <p:nvPr>
            <p:ph type="title"/>
          </p:nvPr>
        </p:nvSpPr>
        <p:spPr>
          <a:xfrm>
            <a:off x="1560446" y="982132"/>
            <a:ext cx="9601196" cy="1303867"/>
          </a:xfrm>
        </p:spPr>
        <p:txBody>
          <a:bodyPr>
            <a:normAutofit fontScale="90000"/>
          </a:bodyPr>
          <a:lstStyle/>
          <a:p>
            <a:r>
              <a:rPr lang="en-GB" sz="4900" b="1" dirty="0">
                <a:latin typeface="Times New Roman" panose="02020603050405020304" pitchFamily="18" charset="0"/>
                <a:cs typeface="Times New Roman" panose="02020603050405020304" pitchFamily="18" charset="0"/>
              </a:rPr>
              <a:t>Social Work </a:t>
            </a:r>
            <a:r>
              <a:rPr lang="en-GB" b="1" dirty="0">
                <a:latin typeface="Times New Roman" panose="02020603050405020304" pitchFamily="18" charset="0"/>
                <a:cs typeface="Times New Roman" panose="02020603050405020304" pitchFamily="18" charset="0"/>
              </a:rPr>
              <a:t>	</a:t>
            </a:r>
            <a:br>
              <a:rPr lang="en-GB" b="1"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r>
              <a:rPr lang="en-GB" sz="4000" dirty="0">
                <a:latin typeface="Times New Roman" panose="02020603050405020304" pitchFamily="18" charset="0"/>
                <a:cs typeface="Times New Roman" panose="02020603050405020304" pitchFamily="18" charset="0"/>
              </a:rPr>
              <a:t>(Definition)</a:t>
            </a:r>
            <a:r>
              <a:rPr lang="en-GB" dirty="0">
                <a:latin typeface="Times New Roman" panose="02020603050405020304" pitchFamily="18" charset="0"/>
                <a:cs typeface="Times New Roman" panose="02020603050405020304" pitchFamily="18" charset="0"/>
              </a:rPr>
              <a:t>	</a:t>
            </a:r>
            <a:endParaRPr lang="en-PK" dirty="0"/>
          </a:p>
        </p:txBody>
      </p:sp>
      <p:pic>
        <p:nvPicPr>
          <p:cNvPr id="5" name="Content Placeholder 4">
            <a:extLst>
              <a:ext uri="{FF2B5EF4-FFF2-40B4-BE49-F238E27FC236}">
                <a16:creationId xmlns:a16="http://schemas.microsoft.com/office/drawing/2014/main" id="{02BB3122-AB7A-4FA4-A66A-6DEF841709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989" b="17470"/>
          <a:stretch/>
        </p:blipFill>
        <p:spPr>
          <a:xfrm>
            <a:off x="1295402" y="2558953"/>
            <a:ext cx="9601196" cy="3589869"/>
          </a:xfrm>
          <a:noFill/>
        </p:spPr>
      </p:pic>
    </p:spTree>
    <p:extLst>
      <p:ext uri="{BB962C8B-B14F-4D97-AF65-F5344CB8AC3E}">
        <p14:creationId xmlns:p14="http://schemas.microsoft.com/office/powerpoint/2010/main" val="376836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3F95-F82C-4EAD-BEF7-B7E2C259CE05}"/>
              </a:ext>
            </a:extLst>
          </p:cNvPr>
          <p:cNvSpPr>
            <a:spLocks noGrp="1"/>
          </p:cNvSpPr>
          <p:nvPr>
            <p:ph type="title"/>
          </p:nvPr>
        </p:nvSpPr>
        <p:spPr/>
        <p:txBody>
          <a:bodyPr>
            <a:noAutofit/>
          </a:bodyPr>
          <a:lstStyle/>
          <a:p>
            <a:r>
              <a:rPr lang="en-GB" b="1" dirty="0">
                <a:latin typeface="Times New Roman" panose="02020603050405020304" pitchFamily="18" charset="0"/>
                <a:cs typeface="Times New Roman" panose="02020603050405020304" pitchFamily="18" charset="0"/>
              </a:rPr>
              <a:t>Social Welfare</a:t>
            </a:r>
            <a:br>
              <a:rPr lang="en-GB" sz="4000" dirty="0">
                <a:latin typeface="Times New Roman" panose="02020603050405020304" pitchFamily="18" charset="0"/>
                <a:cs typeface="Times New Roman" panose="02020603050405020304" pitchFamily="18" charset="0"/>
              </a:rPr>
            </a:br>
            <a:r>
              <a:rPr lang="en-GB" sz="2800" dirty="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(Definition by W.A- Fried lander)</a:t>
            </a:r>
            <a:r>
              <a:rPr lang="en-GB" sz="2800" dirty="0">
                <a:latin typeface="Times New Roman" panose="02020603050405020304" pitchFamily="18" charset="0"/>
                <a:cs typeface="Times New Roman" panose="02020603050405020304" pitchFamily="18" charset="0"/>
              </a:rPr>
              <a:t>	</a:t>
            </a:r>
            <a:endParaRPr lang="en-PK"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0B4824-5A62-4CA5-9542-75F63CEF1468}"/>
              </a:ext>
            </a:extLst>
          </p:cNvPr>
          <p:cNvSpPr>
            <a:spLocks noGrp="1"/>
          </p:cNvSpPr>
          <p:nvPr>
            <p:ph idx="1"/>
          </p:nvPr>
        </p:nvSpPr>
        <p:spPr/>
        <p:txBody>
          <a:bodyPr>
            <a:normAutofit/>
          </a:bodyPr>
          <a:lstStyle/>
          <a:p>
            <a:pPr algn="just"/>
            <a:r>
              <a:rPr lang="en-GB" sz="2800" dirty="0">
                <a:latin typeface="Times New Roman" panose="02020603050405020304" pitchFamily="18" charset="0"/>
                <a:cs typeface="Times New Roman" panose="02020603050405020304" pitchFamily="18" charset="0"/>
              </a:rPr>
              <a:t>“Social Welfare is the organized system of social services and institutions, designed to aid individuals &amp; groups to attain satisfying standards of life, health, personal &amp; social relationships which permit them to develop their full capacities &amp; to promote their well being in harmony with the needs of their families &amp; the community.”</a:t>
            </a:r>
            <a:endParaRPr lang="en-PK"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63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7D42-96BD-4BCC-A17E-E6243CE3FA88}"/>
              </a:ext>
            </a:extLst>
          </p:cNvPr>
          <p:cNvSpPr>
            <a:spLocks noGrp="1"/>
          </p:cNvSpPr>
          <p:nvPr>
            <p:ph type="title"/>
          </p:nvPr>
        </p:nvSpPr>
        <p:spPr>
          <a:xfrm>
            <a:off x="1295402" y="736967"/>
            <a:ext cx="9601196" cy="1303867"/>
          </a:xfrm>
        </p:spPr>
        <p:txBody>
          <a:bodyPr>
            <a:normAutofit fontScale="90000"/>
          </a:bodyPr>
          <a:lstStyle/>
          <a:p>
            <a:r>
              <a:rPr lang="en-GB" sz="4900" b="1" dirty="0">
                <a:latin typeface="Times New Roman" panose="02020603050405020304" pitchFamily="18" charset="0"/>
                <a:cs typeface="Times New Roman" panose="02020603050405020304" pitchFamily="18" charset="0"/>
              </a:rPr>
              <a:t>Social Welfare</a:t>
            </a:r>
            <a:br>
              <a:rPr lang="en-GB" sz="6000"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r>
              <a:rPr lang="en-GB" sz="4000" dirty="0">
                <a:latin typeface="Times New Roman" panose="02020603050405020304" pitchFamily="18" charset="0"/>
                <a:cs typeface="Times New Roman" panose="02020603050405020304" pitchFamily="18" charset="0"/>
              </a:rPr>
              <a:t>(Definition by Barker)	</a:t>
            </a:r>
            <a:endParaRPr lang="en-PK" sz="4000" dirty="0"/>
          </a:p>
        </p:txBody>
      </p:sp>
      <p:sp>
        <p:nvSpPr>
          <p:cNvPr id="3" name="Content Placeholder 2">
            <a:extLst>
              <a:ext uri="{FF2B5EF4-FFF2-40B4-BE49-F238E27FC236}">
                <a16:creationId xmlns:a16="http://schemas.microsoft.com/office/drawing/2014/main" id="{539A9A6C-6F55-4ECD-A59A-0B71A0A4908C}"/>
              </a:ext>
            </a:extLst>
          </p:cNvPr>
          <p:cNvSpPr>
            <a:spLocks noGrp="1"/>
          </p:cNvSpPr>
          <p:nvPr>
            <p:ph idx="1"/>
          </p:nvPr>
        </p:nvSpPr>
        <p:spPr>
          <a:xfrm>
            <a:off x="1295402" y="2425148"/>
            <a:ext cx="9601195" cy="3518452"/>
          </a:xfrm>
        </p:spPr>
        <p:txBody>
          <a:bodyPr>
            <a:noAutofit/>
          </a:bodyPr>
          <a:lstStyle/>
          <a:p>
            <a:pPr algn="just"/>
            <a:r>
              <a:rPr lang="en-GB" sz="2800" dirty="0">
                <a:latin typeface="Times New Roman" panose="02020603050405020304" pitchFamily="18" charset="0"/>
                <a:cs typeface="Times New Roman" panose="02020603050405020304" pitchFamily="18" charset="0"/>
              </a:rPr>
              <a:t>“A nation’s system of programs, benefits &amp; services that help people meet those social, economic, educational &amp; health needs that are fundamentals to the maintenance of society.”</a:t>
            </a:r>
          </a:p>
          <a:p>
            <a:pPr algn="just"/>
            <a:r>
              <a:rPr lang="en-GB" sz="2800" dirty="0">
                <a:latin typeface="Times New Roman" panose="02020603050405020304" pitchFamily="18" charset="0"/>
                <a:cs typeface="Times New Roman" panose="02020603050405020304" pitchFamily="18" charset="0"/>
              </a:rPr>
              <a:t>The goal of social welfare is to fulfil the social, financial, health &amp; recreational requirements of all individuals in a society.</a:t>
            </a:r>
          </a:p>
          <a:p>
            <a:pPr algn="just"/>
            <a:r>
              <a:rPr lang="en-GB" sz="2800" dirty="0">
                <a:latin typeface="Times New Roman" panose="02020603050405020304" pitchFamily="18" charset="0"/>
                <a:cs typeface="Times New Roman" panose="02020603050405020304" pitchFamily="18" charset="0"/>
              </a:rPr>
              <a:t>Social welfare seeks to enhance the social functioning of all age groups, both rich &amp; poor.</a:t>
            </a:r>
          </a:p>
        </p:txBody>
      </p:sp>
    </p:spTree>
    <p:extLst>
      <p:ext uri="{BB962C8B-B14F-4D97-AF65-F5344CB8AC3E}">
        <p14:creationId xmlns:p14="http://schemas.microsoft.com/office/powerpoint/2010/main" val="20130982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283</TotalTime>
  <Words>750</Words>
  <Application>Microsoft Office PowerPoint</Application>
  <PresentationFormat>Widescreen</PresentationFormat>
  <Paragraphs>43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Garamond</vt:lpstr>
      <vt:lpstr>Times New Roman</vt:lpstr>
      <vt:lpstr>Organic</vt:lpstr>
      <vt:lpstr>Introduction</vt:lpstr>
      <vt:lpstr>Social Work</vt:lpstr>
      <vt:lpstr>Social Work Profession </vt:lpstr>
      <vt:lpstr>Related Concepts</vt:lpstr>
      <vt:lpstr>Social Work     (Definition) </vt:lpstr>
      <vt:lpstr>Social Work    (Definition) </vt:lpstr>
      <vt:lpstr>Social Work    (Definition) </vt:lpstr>
      <vt:lpstr>Social Welfare  (Definition by W.A- Fried lander) </vt:lpstr>
      <vt:lpstr>Social Welfare   (Definition by Barker) </vt:lpstr>
      <vt:lpstr>Social Welfare   (Definition by Barker)</vt:lpstr>
      <vt:lpstr>Social Services  (Definition by Harry M. Cassidy) </vt:lpstr>
      <vt:lpstr>Social Services  </vt:lpstr>
      <vt:lpstr>Social Security  (Definition by International Labour Organization)</vt:lpstr>
      <vt:lpstr>Social Security (Definition by International Labour Organization)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Profession</dc:title>
  <dc:creator>Khurram Shahjahan Hasni</dc:creator>
  <cp:lastModifiedBy>Khurram Shahjahan Hasni</cp:lastModifiedBy>
  <cp:revision>25</cp:revision>
  <dcterms:created xsi:type="dcterms:W3CDTF">2020-06-24T09:56:26Z</dcterms:created>
  <dcterms:modified xsi:type="dcterms:W3CDTF">2020-07-16T04:04:44Z</dcterms:modified>
</cp:coreProperties>
</file>