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1" r:id="rId3"/>
    <p:sldId id="297" r:id="rId4"/>
    <p:sldId id="298" r:id="rId5"/>
    <p:sldId id="299" r:id="rId6"/>
    <p:sldId id="300" r:id="rId7"/>
    <p:sldId id="302" r:id="rId8"/>
    <p:sldId id="301" r:id="rId9"/>
    <p:sldId id="303" r:id="rId10"/>
    <p:sldId id="304" r:id="rId11"/>
    <p:sldId id="305" r:id="rId12"/>
    <p:sldId id="306" r:id="rId13"/>
    <p:sldId id="307" r:id="rId14"/>
    <p:sldId id="308" r:id="rId15"/>
    <p:sldId id="309" r:id="rId16"/>
    <p:sldId id="310" r:id="rId17"/>
    <p:sldId id="261" r:id="rId18"/>
    <p:sldId id="262" r:id="rId19"/>
    <p:sldId id="263" r:id="rId20"/>
    <p:sldId id="264" r:id="rId21"/>
    <p:sldId id="265" r:id="rId22"/>
    <p:sldId id="26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varScale="1">
        <p:scale>
          <a:sx n="65" d="100"/>
          <a:sy n="65" d="100"/>
        </p:scale>
        <p:origin x="146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B8561380-207D-4A53-A72C-1F89CD72C527}" type="datetimeFigureOut">
              <a:rPr lang="en-US" smtClean="0"/>
              <a:pPr/>
              <a:t>28-May-20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F5911C9-2122-43F2-B9BD-5880E7909D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561380-207D-4A53-A72C-1F89CD72C527}" type="datetimeFigureOut">
              <a:rPr lang="en-US" smtClean="0"/>
              <a:pPr/>
              <a:t>28-May-20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8561380-207D-4A53-A72C-1F89CD72C527}" type="datetimeFigureOut">
              <a:rPr lang="en-US" smtClean="0"/>
              <a:pPr/>
              <a:t>28-May-20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8561380-207D-4A53-A72C-1F89CD72C527}" type="datetimeFigureOut">
              <a:rPr lang="en-US" smtClean="0"/>
              <a:pPr/>
              <a:t>28-May-20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561380-207D-4A53-A72C-1F89CD72C527}" type="datetimeFigureOut">
              <a:rPr lang="en-US" smtClean="0"/>
              <a:pPr/>
              <a:t>28-May-20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561380-207D-4A53-A72C-1F89CD72C527}" type="datetimeFigureOut">
              <a:rPr lang="en-US" smtClean="0"/>
              <a:pPr/>
              <a:t>28-May-20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8561380-207D-4A53-A72C-1F89CD72C527}" type="datetimeFigureOut">
              <a:rPr lang="en-US" smtClean="0"/>
              <a:pPr/>
              <a:t>28-May-20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F5911C9-2122-43F2-B9BD-5880E7909D6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8561380-207D-4A53-A72C-1F89CD72C527}" type="datetimeFigureOut">
              <a:rPr lang="en-US" smtClean="0"/>
              <a:pPr/>
              <a:t>28-May-20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F5911C9-2122-43F2-B9BD-5880E7909D6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Introduction to Linguistics</a:t>
            </a:r>
          </a:p>
        </p:txBody>
      </p:sp>
      <p:sp>
        <p:nvSpPr>
          <p:cNvPr id="3" name="Subtitle 2"/>
          <p:cNvSpPr>
            <a:spLocks noGrp="1"/>
          </p:cNvSpPr>
          <p:nvPr>
            <p:ph type="subTitle" idx="1"/>
          </p:nvPr>
        </p:nvSpPr>
        <p:spPr/>
        <p:txBody>
          <a:bodyPr/>
          <a:lstStyle/>
          <a:p>
            <a:r>
              <a:rPr lang="en-US"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Grammars</a:t>
            </a:r>
          </a:p>
        </p:txBody>
      </p:sp>
      <p:sp>
        <p:nvSpPr>
          <p:cNvPr id="3" name="Content Placeholder 2"/>
          <p:cNvSpPr>
            <a:spLocks noGrp="1"/>
          </p:cNvSpPr>
          <p:nvPr>
            <p:ph idx="1"/>
          </p:nvPr>
        </p:nvSpPr>
        <p:spPr/>
        <p:txBody>
          <a:bodyPr>
            <a:normAutofit lnSpcReduction="10000"/>
          </a:bodyPr>
          <a:lstStyle/>
          <a:p>
            <a:r>
              <a:rPr lang="en-US" dirty="0"/>
              <a:t>For many people, a “grammar” is supposed to tell you how to use your language, such as when to use “which” or “that” in front of a clause (e.g. I lost the book [which/that] I bought). </a:t>
            </a:r>
          </a:p>
          <a:p>
            <a:r>
              <a:rPr lang="en-US" dirty="0"/>
              <a:t>Descriptive grammars do not give advice: They detail the ways in which native speakers use their language. </a:t>
            </a:r>
          </a:p>
          <a:p>
            <a:r>
              <a:rPr lang="en-US" dirty="0"/>
              <a:t>A descriptive grammar is a survey of a language. </a:t>
            </a:r>
          </a:p>
          <a:p>
            <a:r>
              <a:rPr lang="en-US" dirty="0"/>
              <a:t>For any living language, a descriptive grammar from one century will differ from a descriptive grammar of the next century because the language will have changed.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Mental Grammars</a:t>
            </a:r>
          </a:p>
        </p:txBody>
      </p:sp>
      <p:sp>
        <p:nvSpPr>
          <p:cNvPr id="3" name="Content Placeholder 2"/>
          <p:cNvSpPr>
            <a:spLocks noGrp="1"/>
          </p:cNvSpPr>
          <p:nvPr>
            <p:ph idx="1"/>
          </p:nvPr>
        </p:nvSpPr>
        <p:spPr/>
        <p:txBody>
          <a:bodyPr>
            <a:normAutofit lnSpcReduction="10000"/>
          </a:bodyPr>
          <a:lstStyle/>
          <a:p>
            <a:r>
              <a:rPr lang="en-US" dirty="0"/>
              <a:t>The first three grammars can come in books and have a tangible form. These next two kinds of grammar, mental grammar and Universal Grammar, are more abstract. </a:t>
            </a:r>
          </a:p>
          <a:p>
            <a:r>
              <a:rPr lang="en-US" dirty="0"/>
              <a:t>The mental grammar is the place in the mind where language happens. </a:t>
            </a:r>
          </a:p>
          <a:p>
            <a:r>
              <a:rPr lang="en-US" dirty="0"/>
              <a:t>When you are speaking or writing, your mental grammar is producing language. When you are listening or reading, your mental grammar is dissecting language and making the meaning real for you.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Mental Grammars</a:t>
            </a:r>
          </a:p>
        </p:txBody>
      </p:sp>
      <p:sp>
        <p:nvSpPr>
          <p:cNvPr id="3" name="Content Placeholder 2"/>
          <p:cNvSpPr>
            <a:spLocks noGrp="1"/>
          </p:cNvSpPr>
          <p:nvPr>
            <p:ph idx="1"/>
          </p:nvPr>
        </p:nvSpPr>
        <p:spPr/>
        <p:txBody>
          <a:bodyPr>
            <a:normAutofit fontScale="92500" lnSpcReduction="10000"/>
          </a:bodyPr>
          <a:lstStyle/>
          <a:p>
            <a:r>
              <a:rPr lang="en-US" dirty="0"/>
              <a:t>What is the distinction between the mind and the brain???</a:t>
            </a:r>
          </a:p>
          <a:p>
            <a:r>
              <a:rPr lang="en-US" dirty="0"/>
              <a:t>Brain is an object in our skulls, and you can touch it, but you probably should not try to.</a:t>
            </a:r>
          </a:p>
          <a:p>
            <a:r>
              <a:rPr lang="en-US" dirty="0"/>
              <a:t>The mind is an abstraction, not an object; no one has ever touched a mind. Yet, this concept of the mind has been really useful for the study of humans because it is a model of what happens in the brain.</a:t>
            </a:r>
          </a:p>
          <a:p>
            <a:r>
              <a:rPr lang="en-US" dirty="0"/>
              <a:t>For example a weather map is not the weather, only a model of the weather.</a:t>
            </a:r>
          </a:p>
          <a:p>
            <a:r>
              <a:rPr lang="en-US" dirty="0"/>
              <a:t>Like weather maps, the mind is a simplified abstraction for the billions of molecular interactions in the brain.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Mental Grammars</a:t>
            </a:r>
          </a:p>
        </p:txBody>
      </p:sp>
      <p:sp>
        <p:nvSpPr>
          <p:cNvPr id="3" name="Content Placeholder 2"/>
          <p:cNvSpPr>
            <a:spLocks noGrp="1"/>
          </p:cNvSpPr>
          <p:nvPr>
            <p:ph idx="1"/>
          </p:nvPr>
        </p:nvSpPr>
        <p:spPr/>
        <p:txBody>
          <a:bodyPr/>
          <a:lstStyle/>
          <a:p>
            <a:r>
              <a:rPr lang="en-US" dirty="0"/>
              <a:t>In the model called the mind, the mental grammar is the language module. It is that unit which does the language. It languages, both producing and receiving.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Universal Grammar</a:t>
            </a:r>
          </a:p>
        </p:txBody>
      </p:sp>
      <p:sp>
        <p:nvSpPr>
          <p:cNvPr id="3" name="Content Placeholder 2"/>
          <p:cNvSpPr>
            <a:spLocks noGrp="1"/>
          </p:cNvSpPr>
          <p:nvPr>
            <p:ph idx="1"/>
          </p:nvPr>
        </p:nvSpPr>
        <p:spPr/>
        <p:txBody>
          <a:bodyPr>
            <a:normAutofit/>
          </a:bodyPr>
          <a:lstStyle/>
          <a:p>
            <a:r>
              <a:rPr lang="en-US" dirty="0"/>
              <a:t>Universal Grammar is even more of an abstraction than the mental grammar. </a:t>
            </a:r>
          </a:p>
          <a:p>
            <a:r>
              <a:rPr lang="en-US" dirty="0"/>
              <a:t>Our discussion of the mental grammar of English generalizes from as many as a billion people, characterizing what qualities of English are in their heads. Universal Grammar generalizes to the entire species. </a:t>
            </a:r>
          </a:p>
          <a:p>
            <a:r>
              <a:rPr lang="en-US" dirty="0"/>
              <a:t>But it is not the grammar in an adult’s head, it is the template for grammar we are born with.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Universal Grammar</a:t>
            </a:r>
          </a:p>
        </p:txBody>
      </p:sp>
      <p:sp>
        <p:nvSpPr>
          <p:cNvPr id="3" name="Content Placeholder 2"/>
          <p:cNvSpPr>
            <a:spLocks noGrp="1"/>
          </p:cNvSpPr>
          <p:nvPr>
            <p:ph idx="1"/>
          </p:nvPr>
        </p:nvSpPr>
        <p:spPr/>
        <p:txBody>
          <a:bodyPr/>
          <a:lstStyle/>
          <a:p>
            <a:r>
              <a:rPr lang="en-US" dirty="0"/>
              <a:t>The Universal Grammar is the biological endowment for building a mental grammar. It in itself is not a mental grammar of any particular language, but it is the set of genetic instructions we use as infants to acquire languages.</a:t>
            </a:r>
          </a:p>
          <a:p>
            <a:r>
              <a:rPr lang="en-US" dirty="0"/>
              <a:t>It most likely contains instructions for building a lexicon with arbitrariness as a basic tenet, along with a module to put together words and phrases. The lexicon instructions might also direct the construction of slots for nouns and verbs.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Teaching grammars and descriptive grammars are different kinds of books; the first helps students learn another language, and the second describes how a certain language works. </a:t>
            </a:r>
          </a:p>
          <a:p>
            <a:r>
              <a:rPr lang="en-US" dirty="0"/>
              <a:t>The mental grammar is not a book at all; it is the factory in your mind where the parts get assembled to make language. To build that factory requires special instructions, and the Universal Grammar is the genetically coded blueprint babies use to build mental grammars.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Branches of Linguistics</a:t>
            </a:r>
          </a:p>
        </p:txBody>
      </p:sp>
      <p:sp>
        <p:nvSpPr>
          <p:cNvPr id="3" name="Content Placeholder 2"/>
          <p:cNvSpPr>
            <a:spLocks noGrp="1"/>
          </p:cNvSpPr>
          <p:nvPr>
            <p:ph idx="1"/>
          </p:nvPr>
        </p:nvSpPr>
        <p:spPr/>
        <p:txBody>
          <a:bodyPr/>
          <a:lstStyle/>
          <a:p>
            <a:r>
              <a:rPr lang="en-US" dirty="0"/>
              <a:t>Broadly speaking, there are two main branches of linguistics:</a:t>
            </a:r>
          </a:p>
          <a:p>
            <a:pPr marL="571500" indent="-571500">
              <a:buFont typeface="+mj-lt"/>
              <a:buAutoNum type="romanUcPeriod"/>
            </a:pPr>
            <a:r>
              <a:rPr lang="en-US" dirty="0"/>
              <a:t>Micro Linguistics</a:t>
            </a:r>
          </a:p>
          <a:p>
            <a:pPr marL="571500" indent="-571500">
              <a:buFont typeface="+mj-lt"/>
              <a:buAutoNum type="romanUcPeriod"/>
            </a:pPr>
            <a:r>
              <a:rPr lang="en-US" dirty="0"/>
              <a:t>Macro Linguistics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 Linguistics</a:t>
            </a:r>
          </a:p>
        </p:txBody>
      </p:sp>
      <p:sp>
        <p:nvSpPr>
          <p:cNvPr id="3" name="Content Placeholder 2"/>
          <p:cNvSpPr>
            <a:spLocks noGrp="1"/>
          </p:cNvSpPr>
          <p:nvPr>
            <p:ph idx="1"/>
          </p:nvPr>
        </p:nvSpPr>
        <p:spPr/>
        <p:txBody>
          <a:bodyPr/>
          <a:lstStyle/>
          <a:p>
            <a:pPr marL="571500" indent="-571500">
              <a:buNone/>
            </a:pPr>
            <a:r>
              <a:rPr lang="en-US" b="1" dirty="0"/>
              <a:t>I. Phonology: </a:t>
            </a:r>
          </a:p>
          <a:p>
            <a:pPr marL="571500" indent="-571500">
              <a:buFont typeface="Arial" pitchFamily="34" charset="0"/>
              <a:buChar char="•"/>
            </a:pPr>
            <a:r>
              <a:rPr lang="en-US" dirty="0"/>
              <a:t>the study of speech sound and their patterns</a:t>
            </a:r>
          </a:p>
          <a:p>
            <a:pPr marL="571500" indent="-571500">
              <a:buNone/>
            </a:pPr>
            <a:r>
              <a:rPr lang="en-US" b="1" dirty="0"/>
              <a:t>II. Morphology: </a:t>
            </a:r>
          </a:p>
          <a:p>
            <a:pPr marL="571500" indent="-571500">
              <a:buFont typeface="Arial" pitchFamily="34" charset="0"/>
              <a:buChar char="•"/>
            </a:pPr>
            <a:r>
              <a:rPr lang="en-US" dirty="0"/>
              <a:t>the study of words and word formation</a:t>
            </a:r>
          </a:p>
          <a:p>
            <a:pPr marL="571500" indent="-571500">
              <a:buNone/>
            </a:pPr>
            <a:r>
              <a:rPr lang="en-US" b="1" dirty="0"/>
              <a:t>III. Syntax: </a:t>
            </a:r>
          </a:p>
          <a:p>
            <a:pPr marL="571500" indent="-571500">
              <a:buFont typeface="Arial" pitchFamily="34" charset="0"/>
              <a:buChar char="•"/>
            </a:pPr>
            <a:r>
              <a:rPr lang="en-US" dirty="0"/>
              <a:t>the study of sentence structure</a:t>
            </a:r>
          </a:p>
          <a:p>
            <a:pPr marL="571500" indent="-571500">
              <a:buNone/>
            </a:pPr>
            <a:r>
              <a:rPr lang="en-US" b="1" dirty="0"/>
              <a:t>IV. Semantics: </a:t>
            </a:r>
          </a:p>
          <a:p>
            <a:pPr marL="571500" indent="-571500">
              <a:buFont typeface="Arial" pitchFamily="34" charset="0"/>
              <a:buChar char="•"/>
            </a:pPr>
            <a:r>
              <a:rPr lang="en-US" dirty="0"/>
              <a:t>the study of meanings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Macro Linguistics</a:t>
            </a:r>
          </a:p>
        </p:txBody>
      </p:sp>
      <p:sp>
        <p:nvSpPr>
          <p:cNvPr id="3" name="Content Placeholder 2"/>
          <p:cNvSpPr>
            <a:spLocks noGrp="1"/>
          </p:cNvSpPr>
          <p:nvPr>
            <p:ph idx="1"/>
          </p:nvPr>
        </p:nvSpPr>
        <p:spPr/>
        <p:txBody>
          <a:bodyPr>
            <a:normAutofit/>
          </a:bodyPr>
          <a:lstStyle/>
          <a:p>
            <a:pPr marL="571500" indent="-571500"/>
            <a:r>
              <a:rPr lang="en-US" dirty="0"/>
              <a:t>Sociolinguistics; </a:t>
            </a:r>
            <a:r>
              <a:rPr lang="en-US" dirty="0" err="1"/>
              <a:t>Pshcholinguistics</a:t>
            </a:r>
            <a:r>
              <a:rPr lang="en-US" dirty="0"/>
              <a:t>; </a:t>
            </a:r>
            <a:r>
              <a:rPr lang="en-US" dirty="0" err="1"/>
              <a:t>Neurolinguistics</a:t>
            </a:r>
            <a:r>
              <a:rPr lang="en-US" dirty="0"/>
              <a:t>; Anthropological Linguistics; Language Acquisition; Comparative Historical Linguistics; Discourse analysis; Computational linguistics; Stylistics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8233D-51CA-4C64-A331-C0D7F71DF7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C5CAAA9-17BD-4A3C-AD5D-41E949416BD1}"/>
              </a:ext>
            </a:extLst>
          </p:cNvPr>
          <p:cNvSpPr>
            <a:spLocks noGrp="1"/>
          </p:cNvSpPr>
          <p:nvPr>
            <p:ph idx="1"/>
          </p:nvPr>
        </p:nvSpPr>
        <p:spPr/>
        <p:txBody>
          <a:bodyPr>
            <a:normAutofit/>
          </a:bodyPr>
          <a:lstStyle/>
          <a:p>
            <a:pPr marL="0" indent="0" algn="ctr">
              <a:buNone/>
            </a:pPr>
            <a:endParaRPr lang="en-US" sz="4800" dirty="0"/>
          </a:p>
          <a:p>
            <a:pPr marL="0" indent="0" algn="ctr">
              <a:buNone/>
            </a:pPr>
            <a:endParaRPr lang="en-US" sz="4800" dirty="0"/>
          </a:p>
          <a:p>
            <a:pPr marL="0" indent="0" algn="ctr">
              <a:buNone/>
            </a:pPr>
            <a:r>
              <a:rPr lang="en-US" sz="4800" dirty="0"/>
              <a:t>Lecturer: 3</a:t>
            </a:r>
          </a:p>
        </p:txBody>
      </p:sp>
    </p:spTree>
    <p:extLst>
      <p:ext uri="{BB962C8B-B14F-4D97-AF65-F5344CB8AC3E}">
        <p14:creationId xmlns:p14="http://schemas.microsoft.com/office/powerpoint/2010/main" val="2925213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Applied Linguistics???</a:t>
            </a:r>
          </a:p>
        </p:txBody>
      </p:sp>
      <p:sp>
        <p:nvSpPr>
          <p:cNvPr id="3" name="Content Placeholder 2"/>
          <p:cNvSpPr>
            <a:spLocks noGrp="1"/>
          </p:cNvSpPr>
          <p:nvPr>
            <p:ph idx="1"/>
          </p:nvPr>
        </p:nvSpPr>
        <p:spPr/>
        <p:txBody>
          <a:bodyPr/>
          <a:lstStyle/>
          <a:p>
            <a:r>
              <a:rPr lang="en-GB" dirty="0"/>
              <a:t>“Applied Linguistics is using what we know about (a) language, (b) how it is learned, and (c) how it is used, in order to achieve some purpose or solve some problem in the real world” (Schmitt &amp; </a:t>
            </a:r>
            <a:r>
              <a:rPr lang="en-GB" dirty="0" err="1"/>
              <a:t>Celce</a:t>
            </a:r>
            <a:r>
              <a:rPr lang="en-GB" dirty="0"/>
              <a:t>-Murcia, 2002, p. 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Applied Linguistics</a:t>
            </a:r>
          </a:p>
        </p:txBody>
      </p:sp>
      <p:sp>
        <p:nvSpPr>
          <p:cNvPr id="3" name="Content Placeholder 2"/>
          <p:cNvSpPr>
            <a:spLocks noGrp="1"/>
          </p:cNvSpPr>
          <p:nvPr>
            <p:ph idx="1"/>
          </p:nvPr>
        </p:nvSpPr>
        <p:spPr/>
        <p:txBody>
          <a:bodyPr/>
          <a:lstStyle/>
          <a:p>
            <a:r>
              <a:rPr lang="en-GB" dirty="0"/>
              <a:t>“The focus of applied linguistics is on trying to resolve language-based problems that people encounter in the real world, whether they be learners, teachers, supervisors, academics, lawyers, service providers, those who need social services, test takers, policy developers, dictionary makers, translators, or a whole range of business clients.” (</a:t>
            </a:r>
            <a:r>
              <a:rPr lang="en-GB" dirty="0" err="1"/>
              <a:t>Grabe</a:t>
            </a:r>
            <a:r>
              <a:rPr lang="en-GB" dirty="0"/>
              <a:t>, 2002, p. 9).</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dirty="0"/>
          </a:p>
          <a:p>
            <a:pPr algn="ctr">
              <a:buNone/>
            </a:pPr>
            <a:endParaRPr lang="en-US" dirty="0"/>
          </a:p>
          <a:p>
            <a:pPr algn="ctr">
              <a:buNone/>
            </a:pPr>
            <a:endParaRPr lang="en-US" dirty="0"/>
          </a:p>
          <a:p>
            <a:pPr algn="ctr">
              <a:buNone/>
            </a:pPr>
            <a:r>
              <a:rPr lang="en-US" sz="4400" dirty="0">
                <a:latin typeface="Monotype Corsiva" pitchFamily="66" charset="0"/>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Grammars</a:t>
            </a:r>
          </a:p>
        </p:txBody>
      </p:sp>
      <p:sp>
        <p:nvSpPr>
          <p:cNvPr id="3" name="Content Placeholder 2"/>
          <p:cNvSpPr>
            <a:spLocks noGrp="1"/>
          </p:cNvSpPr>
          <p:nvPr>
            <p:ph idx="1"/>
          </p:nvPr>
        </p:nvSpPr>
        <p:spPr/>
        <p:txBody>
          <a:bodyPr/>
          <a:lstStyle/>
          <a:p>
            <a:r>
              <a:rPr lang="en-US" dirty="0"/>
              <a:t>Perhaps the most common word used when the topic of language comes up in school is grammar.</a:t>
            </a:r>
          </a:p>
          <a:p>
            <a:r>
              <a:rPr lang="en-US" dirty="0"/>
              <a:t>It started as an ancient Greek term for the art of writing, and the term maintained that meaning for centuries.</a:t>
            </a:r>
          </a:p>
          <a:p>
            <a:r>
              <a:rPr lang="en-US" dirty="0"/>
              <a:t>Many beginning schools have been called grammar schools because of a medieval tradition of teaching the </a:t>
            </a:r>
            <a:r>
              <a:rPr lang="en-US" dirty="0" err="1"/>
              <a:t>trivium</a:t>
            </a:r>
            <a:r>
              <a:rPr lang="en-US" dirty="0"/>
              <a:t>, a collection of three basic topics: grammar (the art of writing), rhetoric (the art of persuasion), and dialectic (the art of logical debate).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Grammars</a:t>
            </a:r>
          </a:p>
        </p:txBody>
      </p:sp>
      <p:sp>
        <p:nvSpPr>
          <p:cNvPr id="3" name="Content Placeholder 2"/>
          <p:cNvSpPr>
            <a:spLocks noGrp="1"/>
          </p:cNvSpPr>
          <p:nvPr>
            <p:ph idx="1"/>
          </p:nvPr>
        </p:nvSpPr>
        <p:spPr/>
        <p:txBody>
          <a:bodyPr/>
          <a:lstStyle/>
          <a:p>
            <a:r>
              <a:rPr lang="en-US" dirty="0"/>
              <a:t>For modern linguists, the study of grammar is a study of how languages work, mostly focusing on how words and phrases are built by native speakers.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Grammar</a:t>
            </a:r>
          </a:p>
        </p:txBody>
      </p:sp>
      <p:sp>
        <p:nvSpPr>
          <p:cNvPr id="3" name="Content Placeholder 2"/>
          <p:cNvSpPr>
            <a:spLocks noGrp="1"/>
          </p:cNvSpPr>
          <p:nvPr>
            <p:ph idx="1"/>
          </p:nvPr>
        </p:nvSpPr>
        <p:spPr/>
        <p:txBody>
          <a:bodyPr/>
          <a:lstStyle/>
          <a:p>
            <a:r>
              <a:rPr lang="en-US" dirty="0"/>
              <a:t>Following are five important types of grammar:</a:t>
            </a:r>
          </a:p>
          <a:p>
            <a:r>
              <a:rPr lang="en-US" dirty="0"/>
              <a:t>teaching grammars, </a:t>
            </a:r>
          </a:p>
          <a:p>
            <a:r>
              <a:rPr lang="en-US" dirty="0"/>
              <a:t>prescriptive grammars, </a:t>
            </a:r>
          </a:p>
          <a:p>
            <a:r>
              <a:rPr lang="en-US" dirty="0"/>
              <a:t>descriptive grammars, </a:t>
            </a:r>
          </a:p>
          <a:p>
            <a:r>
              <a:rPr lang="en-US" dirty="0"/>
              <a:t>mental grammars, and </a:t>
            </a:r>
          </a:p>
          <a:p>
            <a:r>
              <a:rPr lang="en-US" dirty="0"/>
              <a:t>Universal Grammar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Teaching Grammars</a:t>
            </a:r>
          </a:p>
        </p:txBody>
      </p:sp>
      <p:sp>
        <p:nvSpPr>
          <p:cNvPr id="3" name="Content Placeholder 2"/>
          <p:cNvSpPr>
            <a:spLocks noGrp="1"/>
          </p:cNvSpPr>
          <p:nvPr>
            <p:ph idx="1"/>
          </p:nvPr>
        </p:nvSpPr>
        <p:spPr/>
        <p:txBody>
          <a:bodyPr>
            <a:normAutofit lnSpcReduction="10000"/>
          </a:bodyPr>
          <a:lstStyle/>
          <a:p>
            <a:r>
              <a:rPr lang="en-US" dirty="0"/>
              <a:t>Learning a second or third language as an adult is much more challenging than learning it as a child. Children have a natural ability to acquire a language, but this ability gets lost when we grow up. To compensate for that lost skill, many people take formal classes and buy books explaining the language they are trying to learn. Those books are teaching grammars.</a:t>
            </a:r>
          </a:p>
          <a:p>
            <a:r>
              <a:rPr lang="en-US" dirty="0"/>
              <a:t>Teaching grammars explain language regulations like “adjectives come before their nouns” and “objects come after their verbs,” as well as supplying a limited vocabulary and exercises to practice.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Prescriptive Grammar</a:t>
            </a:r>
          </a:p>
        </p:txBody>
      </p:sp>
      <p:sp>
        <p:nvSpPr>
          <p:cNvPr id="3" name="Content Placeholder 2"/>
          <p:cNvSpPr>
            <a:spLocks noGrp="1"/>
          </p:cNvSpPr>
          <p:nvPr>
            <p:ph idx="1"/>
          </p:nvPr>
        </p:nvSpPr>
        <p:spPr/>
        <p:txBody>
          <a:bodyPr/>
          <a:lstStyle/>
          <a:p>
            <a:r>
              <a:rPr lang="en-US" dirty="0"/>
              <a:t>Medical professionals write prescriptions for medicine. Such medicine is intended to make sick patients better. Those who give prescriptive grammar advice also intend for people’s language to get better by virtue of taking their advice.</a:t>
            </a:r>
          </a:p>
          <a:p>
            <a:r>
              <a:rPr lang="en-US" dirty="0"/>
              <a:t>The foundational assumption with prescriptive grammar is that language can be sick. Variation is often seen as a symptom of this sickness.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Prescriptive Grammar</a:t>
            </a:r>
          </a:p>
        </p:txBody>
      </p:sp>
      <p:sp>
        <p:nvSpPr>
          <p:cNvPr id="3" name="Content Placeholder 2"/>
          <p:cNvSpPr>
            <a:spLocks noGrp="1"/>
          </p:cNvSpPr>
          <p:nvPr>
            <p:ph idx="1"/>
          </p:nvPr>
        </p:nvSpPr>
        <p:spPr/>
        <p:txBody>
          <a:bodyPr>
            <a:normAutofit lnSpcReduction="10000"/>
          </a:bodyPr>
          <a:lstStyle/>
          <a:p>
            <a:r>
              <a:rPr lang="en-US" dirty="0"/>
              <a:t>Despite the disapproval of variation, prescriptive grammar advice itself does vary over time.</a:t>
            </a:r>
          </a:p>
          <a:p>
            <a:r>
              <a:rPr lang="en-US" dirty="0"/>
              <a:t>Prescriptive grammar advice follows social fashion, and will change over time. Jonathan Swift (1667–1745) disliked the word mob, meaning a group of people, because it was a clipping of mobile. Today, this meaning of mob is a well-accepted part of English.</a:t>
            </a:r>
          </a:p>
          <a:p>
            <a:r>
              <a:rPr lang="en-US" dirty="0"/>
              <a:t>Prescriptive grammars are not inherently evil, but they are restrictive, and all too often people give prescriptive grammar advice with an air of self-righteousness.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Descriptive Grammars</a:t>
            </a:r>
          </a:p>
        </p:txBody>
      </p:sp>
      <p:sp>
        <p:nvSpPr>
          <p:cNvPr id="3" name="Content Placeholder 2"/>
          <p:cNvSpPr>
            <a:spLocks noGrp="1"/>
          </p:cNvSpPr>
          <p:nvPr>
            <p:ph idx="1"/>
          </p:nvPr>
        </p:nvSpPr>
        <p:spPr/>
        <p:txBody>
          <a:bodyPr/>
          <a:lstStyle/>
          <a:p>
            <a:r>
              <a:rPr lang="en-US" dirty="0"/>
              <a:t>Descriptive grammars describe the workings of a language, but they do not judge speakers’ usage of that language.</a:t>
            </a:r>
          </a:p>
          <a:p>
            <a:r>
              <a:rPr lang="en-US" dirty="0"/>
              <a:t>The difference between descriptive and prescriptive grammars has caused a lot of confusion and a fair bit of anger.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1477</TotalTime>
  <Words>1281</Words>
  <Application>Microsoft Office PowerPoint</Application>
  <PresentationFormat>On-screen Show (4:3)</PresentationFormat>
  <Paragraphs>80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Constantia</vt:lpstr>
      <vt:lpstr>Monotype Corsiva</vt:lpstr>
      <vt:lpstr>Wingdings 2</vt:lpstr>
      <vt:lpstr>Flow</vt:lpstr>
      <vt:lpstr>Introduction to Linguistics</vt:lpstr>
      <vt:lpstr>PowerPoint Presentation</vt:lpstr>
      <vt:lpstr>Grammars</vt:lpstr>
      <vt:lpstr>Grammars</vt:lpstr>
      <vt:lpstr>Types of Grammar</vt:lpstr>
      <vt:lpstr>1. Teaching Grammars</vt:lpstr>
      <vt:lpstr>2. Prescriptive Grammar</vt:lpstr>
      <vt:lpstr>2. Prescriptive Grammar</vt:lpstr>
      <vt:lpstr>3. Descriptive Grammars</vt:lpstr>
      <vt:lpstr>Descriptive Grammars</vt:lpstr>
      <vt:lpstr>4. Mental Grammars</vt:lpstr>
      <vt:lpstr>4. Mental Grammars</vt:lpstr>
      <vt:lpstr>4. Mental Grammars</vt:lpstr>
      <vt:lpstr>5. Universal Grammar</vt:lpstr>
      <vt:lpstr>5. Universal Grammar</vt:lpstr>
      <vt:lpstr>PowerPoint Presentation</vt:lpstr>
      <vt:lpstr>Branches of Linguistics</vt:lpstr>
      <vt:lpstr>Micro Linguistics</vt:lpstr>
      <vt:lpstr>Macro Linguistics</vt:lpstr>
      <vt:lpstr>Applied Linguistics???</vt:lpstr>
      <vt:lpstr>Applied Linguistics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cvi</dc:creator>
  <cp:lastModifiedBy>Ghulam Rasool</cp:lastModifiedBy>
  <cp:revision>139</cp:revision>
  <dcterms:created xsi:type="dcterms:W3CDTF">2018-11-27T19:53:46Z</dcterms:created>
  <dcterms:modified xsi:type="dcterms:W3CDTF">2020-05-28T18:25:35Z</dcterms:modified>
</cp:coreProperties>
</file>