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DF359-D0FF-4C7C-B35F-AA278212CEEC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8E49-D571-4C11-B3D7-C7B419BDF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05346-9720-47A6-AE77-6FC90267B96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20.9 Gel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162691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13434-DCCD-4829-A319-C7516EC6D2B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20.9 Gel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71252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9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1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9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9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250A-01D3-4CB5-9E08-4CFC5B232AE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F215-A9DF-4A20-BF5B-747BBDECC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05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Replica plating and DNA </a:t>
            </a:r>
            <a:r>
              <a:rPr lang="en-US" sz="2800" b="1" u="sng" dirty="0" err="1" smtClean="0"/>
              <a:t>hybradization</a:t>
            </a:r>
            <a:r>
              <a:rPr lang="en-US" sz="2800" b="1" u="sng" dirty="0" smtClean="0"/>
              <a:t>: an efficient technique commonly used to detect a bacterial colony carrying a particular DNA clone  </a:t>
            </a:r>
            <a:endParaRPr lang="en-US" sz="28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71" y="1531620"/>
            <a:ext cx="6034617" cy="5211763"/>
          </a:xfrm>
        </p:spPr>
      </p:pic>
      <p:sp>
        <p:nvSpPr>
          <p:cNvPr id="5" name="Rectangle 4"/>
          <p:cNvSpPr/>
          <p:nvPr/>
        </p:nvSpPr>
        <p:spPr>
          <a:xfrm>
            <a:off x="152400" y="1531620"/>
            <a:ext cx="2895600" cy="5181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 replica of the culture is made by pressing a piece of absorbent paper (nylon or nitrocellulose paper) against the surface. This replica is then </a:t>
            </a:r>
            <a:r>
              <a:rPr lang="en-US" sz="2400" dirty="0" err="1" smtClean="0">
                <a:solidFill>
                  <a:schemeClr val="tx1"/>
                </a:solidFill>
              </a:rPr>
              <a:t>hybradized</a:t>
            </a:r>
            <a:r>
              <a:rPr lang="en-US" sz="2400" dirty="0" smtClean="0">
                <a:solidFill>
                  <a:schemeClr val="tx1"/>
                </a:solidFill>
              </a:rPr>
              <a:t> to a highly radioactive DNA probe. Those bacterial colonies that have bound the probe are identified by autoradiography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0"/>
            <a:ext cx="1264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Q1.</a:t>
            </a:r>
            <a:r>
              <a:rPr lang="en-US" dirty="0" smtClean="0"/>
              <a:t>	The restriction site for an enzyme called </a:t>
            </a:r>
            <a:r>
              <a:rPr lang="en-US" dirty="0" err="1" smtClean="0"/>
              <a:t>Pvul</a:t>
            </a:r>
            <a:r>
              <a:rPr lang="en-US" dirty="0" smtClean="0"/>
              <a:t> is the following sequence:</a:t>
            </a:r>
          </a:p>
          <a:p>
            <a:pPr marL="0" indent="0" algn="ctr">
              <a:buNone/>
            </a:pPr>
            <a:r>
              <a:rPr lang="en-US" dirty="0" smtClean="0"/>
              <a:t>5</a:t>
            </a:r>
            <a:r>
              <a:rPr lang="en-US" baseline="30000" dirty="0" smtClean="0"/>
              <a:t>/</a:t>
            </a:r>
            <a:r>
              <a:rPr lang="en-US" dirty="0" smtClean="0"/>
              <a:t>-CGATCG-3</a:t>
            </a:r>
            <a:r>
              <a:rPr lang="en-US" baseline="30000" dirty="0" smtClean="0"/>
              <a:t>/</a:t>
            </a:r>
          </a:p>
          <a:p>
            <a:pPr marL="0" indent="0" algn="ctr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/</a:t>
            </a:r>
            <a:r>
              <a:rPr lang="en-US" dirty="0" smtClean="0"/>
              <a:t>-GCTAGC-5</a:t>
            </a:r>
            <a:r>
              <a:rPr lang="en-US" baseline="30000" dirty="0" smtClean="0"/>
              <a:t>/</a:t>
            </a:r>
          </a:p>
          <a:p>
            <a:pPr marL="0" indent="0">
              <a:buNone/>
            </a:pPr>
            <a:r>
              <a:rPr lang="en-US" dirty="0" smtClean="0"/>
              <a:t>Staggered cuts are made between the T and C on each strand. What type of bonds are being cleaved?</a:t>
            </a:r>
          </a:p>
          <a:p>
            <a:pPr marL="0" indent="0">
              <a:buNone/>
            </a:pPr>
            <a:r>
              <a:rPr lang="en-US" b="1" dirty="0" smtClean="0"/>
              <a:t>Q2.</a:t>
            </a:r>
            <a:r>
              <a:rPr lang="en-US" dirty="0" smtClean="0"/>
              <a:t>	One stand of a DNA molecule has the following sequence: 5/-CCTTGACGATCGTACCG-3/</a:t>
            </a:r>
          </a:p>
          <a:p>
            <a:r>
              <a:rPr lang="en-US" dirty="0" smtClean="0"/>
              <a:t>Draw the other strand. Will </a:t>
            </a:r>
            <a:r>
              <a:rPr lang="en-US" dirty="0" err="1" smtClean="0"/>
              <a:t>Pvul</a:t>
            </a:r>
            <a:r>
              <a:rPr lang="en-US" dirty="0" smtClean="0"/>
              <a:t> cut this molecule? If so draw the products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1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85584" cy="487362"/>
          </a:xfrm>
        </p:spPr>
        <p:txBody>
          <a:bodyPr>
            <a:noAutofit/>
          </a:bodyPr>
          <a:lstStyle/>
          <a:p>
            <a:r>
              <a:rPr lang="en-CA" sz="2400" b="1" dirty="0"/>
              <a:t>Bacterial cell lysis and DNA denaturation for probe hybridization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3689" y="487362"/>
            <a:ext cx="3847563" cy="6370638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The bacterial cell lysis and DNA denaturation can be carried out with 0.5 M </a:t>
            </a:r>
            <a:r>
              <a:rPr lang="en-CA" dirty="0" err="1" smtClean="0"/>
              <a:t>NaOH</a:t>
            </a:r>
            <a:r>
              <a:rPr lang="en-CA" dirty="0" smtClean="0"/>
              <a:t> solution. Place the replica nitrocellulose filter paper containing bacterial colonies on the surface of 0.5 N </a:t>
            </a:r>
            <a:r>
              <a:rPr lang="en-CA" dirty="0" err="1" smtClean="0"/>
              <a:t>NaOH</a:t>
            </a:r>
            <a:r>
              <a:rPr lang="en-CA" dirty="0" smtClean="0"/>
              <a:t> solution for 7 minutes in a special apparatus. </a:t>
            </a:r>
          </a:p>
          <a:p>
            <a:r>
              <a:rPr lang="en-CA" dirty="0" smtClean="0"/>
              <a:t>Replace the </a:t>
            </a:r>
            <a:r>
              <a:rPr lang="en-CA" dirty="0" err="1" smtClean="0"/>
              <a:t>NaOH</a:t>
            </a:r>
            <a:r>
              <a:rPr lang="en-CA" dirty="0" smtClean="0"/>
              <a:t> solution with 1.0 M </a:t>
            </a:r>
            <a:r>
              <a:rPr lang="en-CA" dirty="0" err="1" smtClean="0"/>
              <a:t>Tris</a:t>
            </a:r>
            <a:r>
              <a:rPr lang="en-CA" dirty="0" smtClean="0"/>
              <a:t>-HCL (pH 7.4) for 1 minute. </a:t>
            </a:r>
          </a:p>
          <a:p>
            <a:r>
              <a:rPr lang="en-CA" dirty="0" smtClean="0"/>
              <a:t>Repeat the process one more time and replace this buffer with 1.5 M </a:t>
            </a:r>
            <a:r>
              <a:rPr lang="en-CA" dirty="0" err="1" smtClean="0"/>
              <a:t>NaCl</a:t>
            </a:r>
            <a:r>
              <a:rPr lang="en-CA" dirty="0" smtClean="0"/>
              <a:t>, 0.5 M </a:t>
            </a:r>
            <a:r>
              <a:rPr lang="en-CA" dirty="0" err="1" smtClean="0"/>
              <a:t>Tris-HCl</a:t>
            </a:r>
            <a:r>
              <a:rPr lang="en-CA" dirty="0" smtClean="0"/>
              <a:t> (pH 7.4) for 1 minute</a:t>
            </a:r>
          </a:p>
          <a:p>
            <a:r>
              <a:rPr lang="en-US" dirty="0"/>
              <a:t>A 2 mg/ml solution of proteinase K in 1 X SSC (0.15 </a:t>
            </a:r>
            <a:r>
              <a:rPr lang="en-US" dirty="0" smtClean="0"/>
              <a:t>M </a:t>
            </a:r>
            <a:r>
              <a:rPr lang="en-US" dirty="0" err="1" smtClean="0"/>
              <a:t>NaCl</a:t>
            </a:r>
            <a:r>
              <a:rPr lang="en-US" dirty="0"/>
              <a:t>, 0.015 M sodium citrate) is added to just cover the filter.</a:t>
            </a:r>
          </a:p>
          <a:p>
            <a:r>
              <a:rPr lang="en-US" dirty="0"/>
              <a:t>After 15 min, it is removed by vacuum filtration, </a:t>
            </a:r>
            <a:r>
              <a:rPr lang="en-US" dirty="0" smtClean="0"/>
              <a:t>and 95</a:t>
            </a:r>
            <a:r>
              <a:rPr lang="en-US" dirty="0"/>
              <a:t>% </a:t>
            </a:r>
            <a:r>
              <a:rPr lang="en-US" dirty="0" smtClean="0"/>
              <a:t>ethanol </a:t>
            </a:r>
            <a:r>
              <a:rPr lang="en-US" dirty="0"/>
              <a:t>is similarly passed </a:t>
            </a:r>
            <a:r>
              <a:rPr lang="en-US" dirty="0" smtClean="0"/>
              <a:t>through the </a:t>
            </a:r>
            <a:r>
              <a:rPr lang="en-US" dirty="0"/>
              <a:t>filter. After five washes effected by passing </a:t>
            </a:r>
            <a:r>
              <a:rPr lang="en-US" dirty="0" smtClean="0"/>
              <a:t>chloroform through </a:t>
            </a:r>
            <a:r>
              <a:rPr lang="en-US" dirty="0"/>
              <a:t>the </a:t>
            </a:r>
            <a:r>
              <a:rPr lang="en-US" dirty="0" smtClean="0"/>
              <a:t>filter, </a:t>
            </a:r>
            <a:r>
              <a:rPr lang="en-US" dirty="0"/>
              <a:t>the filter is </a:t>
            </a:r>
            <a:r>
              <a:rPr lang="en-US" dirty="0" smtClean="0"/>
              <a:t>removed from </a:t>
            </a:r>
            <a:r>
              <a:rPr lang="en-US" dirty="0"/>
              <a:t>the apparatus, dipped into 0.3 M </a:t>
            </a:r>
            <a:r>
              <a:rPr lang="en-US" dirty="0" err="1"/>
              <a:t>NaCl</a:t>
            </a:r>
            <a:r>
              <a:rPr lang="en-US" dirty="0"/>
              <a:t> to remove </a:t>
            </a:r>
            <a:r>
              <a:rPr lang="en-US" dirty="0" smtClean="0"/>
              <a:t>loose cellular </a:t>
            </a:r>
            <a:r>
              <a:rPr lang="en-US" dirty="0"/>
              <a:t>debris, and baked at 800 in </a:t>
            </a:r>
            <a:r>
              <a:rPr lang="en-US" dirty="0" err="1"/>
              <a:t>vacuo</a:t>
            </a:r>
            <a:r>
              <a:rPr lang="en-US" dirty="0"/>
              <a:t> for 2 hr.</a:t>
            </a:r>
            <a:endParaRPr lang="en-CA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65" y="501314"/>
            <a:ext cx="5195221" cy="40183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63873" y="4012452"/>
            <a:ext cx="5378911" cy="284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CA" sz="1600" b="1" dirty="0"/>
              <a:t>DNA hybridization</a:t>
            </a:r>
          </a:p>
          <a:p>
            <a:pPr algn="just"/>
            <a:r>
              <a:rPr lang="en-US" sz="1600" dirty="0"/>
              <a:t>The dry filter is moistened with a 5 X SSC, </a:t>
            </a:r>
            <a:r>
              <a:rPr lang="en-US" sz="1600" dirty="0"/>
              <a:t>50% </a:t>
            </a:r>
            <a:r>
              <a:rPr lang="en-US" sz="1600" dirty="0" err="1"/>
              <a:t>formamide</a:t>
            </a:r>
            <a:r>
              <a:rPr lang="en-US" sz="1600" dirty="0"/>
              <a:t> </a:t>
            </a:r>
            <a:r>
              <a:rPr lang="en-US" sz="1600" dirty="0"/>
              <a:t>solution containing the labeled RNA, </a:t>
            </a:r>
            <a:r>
              <a:rPr lang="en-US" sz="1600" dirty="0"/>
              <a:t>using 10-15 </a:t>
            </a:r>
            <a:r>
              <a:rPr lang="en-US" sz="1600" dirty="0"/>
              <a:t>1A/cm2 of filter. The filter is covered with mineral </a:t>
            </a:r>
            <a:r>
              <a:rPr lang="en-US" sz="1600" dirty="0"/>
              <a:t>oil, incubated </a:t>
            </a:r>
            <a:r>
              <a:rPr lang="en-US" sz="1600" dirty="0"/>
              <a:t>for 16 </a:t>
            </a:r>
            <a:r>
              <a:rPr lang="en-US" sz="1600" dirty="0" err="1"/>
              <a:t>hr</a:t>
            </a:r>
            <a:r>
              <a:rPr lang="en-US" sz="1600" dirty="0"/>
              <a:t> at 370 to allow hybridization, and </a:t>
            </a:r>
            <a:r>
              <a:rPr lang="en-US" sz="1600" dirty="0"/>
              <a:t>then washed </a:t>
            </a:r>
            <a:r>
              <a:rPr lang="en-US" sz="1600" dirty="0"/>
              <a:t>for 10 min in a beaker containing chloroform that </a:t>
            </a:r>
            <a:r>
              <a:rPr lang="en-US" sz="1600" dirty="0"/>
              <a:t>is gently </a:t>
            </a:r>
            <a:r>
              <a:rPr lang="en-US" sz="1600" dirty="0"/>
              <a:t>agitated on a shaking platform. Two more </a:t>
            </a:r>
            <a:r>
              <a:rPr lang="en-US" sz="1600" dirty="0"/>
              <a:t>identical chloroform </a:t>
            </a:r>
            <a:r>
              <a:rPr lang="en-US" sz="1600" dirty="0"/>
              <a:t>washes are followed by 10 min washes in 6 </a:t>
            </a:r>
            <a:r>
              <a:rPr lang="en-US" sz="1600" dirty="0"/>
              <a:t>X SSC</a:t>
            </a:r>
            <a:r>
              <a:rPr lang="en-US" sz="1600" dirty="0"/>
              <a:t>, 2 X SSC, and 2 X SSC containing 20 ,</a:t>
            </a:r>
            <a:r>
              <a:rPr lang="en-US" sz="1600" dirty="0" err="1"/>
              <a:t>ug</a:t>
            </a:r>
            <a:r>
              <a:rPr lang="en-US" sz="1600" dirty="0"/>
              <a:t>/ml of </a:t>
            </a:r>
            <a:r>
              <a:rPr lang="en-US" sz="1600" dirty="0"/>
              <a:t>pancreatic ribonuclease</a:t>
            </a:r>
            <a:r>
              <a:rPr lang="en-US" sz="1600" dirty="0"/>
              <a:t>. If the RNA is 32P-labeled, the filter is </a:t>
            </a:r>
            <a:r>
              <a:rPr lang="en-US" sz="1600" dirty="0"/>
              <a:t>blotted to </a:t>
            </a:r>
            <a:r>
              <a:rPr lang="en-US" sz="1600" dirty="0"/>
              <a:t>remove excess liquid, covered with Saran Wrap, </a:t>
            </a:r>
            <a:r>
              <a:rPr lang="en-US" sz="1600" dirty="0"/>
              <a:t>and placed </a:t>
            </a:r>
            <a:r>
              <a:rPr lang="en-US" sz="1600" dirty="0"/>
              <a:t>under Kodak RPS/54 x-ray film for autoradiography</a:t>
            </a:r>
            <a:r>
              <a:rPr lang="en-US" sz="1600" dirty="0"/>
              <a:t>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8937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9400"/>
            <a:ext cx="9144000" cy="9677400"/>
          </a:xfrm>
        </p:spPr>
      </p:pic>
    </p:spTree>
    <p:extLst>
      <p:ext uri="{BB962C8B-B14F-4D97-AF65-F5344CB8AC3E}">
        <p14:creationId xmlns:p14="http://schemas.microsoft.com/office/powerpoint/2010/main" val="31171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78"/>
            <a:ext cx="5002212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Polymerase chain reaction: a technique for in vitro DNA amplification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41916" y="1473737"/>
            <a:ext cx="4924425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DNA isolation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Test tube contain all nucleotides, polymerase enzyme and primer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Denaturation of DNA molecule at ~90oC depending on G-C or A-T quantity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Annealing of primer to DNA at cooling down of test tube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Extension of new stand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Polymerase used in this reaction is a special polymerase obtained </a:t>
            </a:r>
            <a:r>
              <a:rPr lang="en-US" sz="2400" dirty="0" err="1">
                <a:solidFill>
                  <a:schemeClr val="tx1"/>
                </a:solidFill>
              </a:rPr>
              <a:t>fom</a:t>
            </a:r>
            <a:r>
              <a:rPr lang="en-US" sz="2400" dirty="0">
                <a:solidFill>
                  <a:schemeClr val="tx1"/>
                </a:solidFill>
              </a:rPr>
              <a:t> an </a:t>
            </a:r>
            <a:r>
              <a:rPr lang="en-US" sz="2400" dirty="0" err="1">
                <a:solidFill>
                  <a:schemeClr val="tx1"/>
                </a:solidFill>
              </a:rPr>
              <a:t>archaial</a:t>
            </a:r>
            <a:r>
              <a:rPr lang="en-US" sz="2400" dirty="0">
                <a:solidFill>
                  <a:schemeClr val="tx1"/>
                </a:solidFill>
              </a:rPr>
              <a:t> bacteria, called a </a:t>
            </a:r>
            <a:r>
              <a:rPr lang="en-US" sz="2400" dirty="0" err="1">
                <a:solidFill>
                  <a:schemeClr val="tx1"/>
                </a:solidFill>
              </a:rPr>
              <a:t>Taq</a:t>
            </a:r>
            <a:r>
              <a:rPr lang="en-US" sz="2400" dirty="0">
                <a:solidFill>
                  <a:schemeClr val="tx1"/>
                </a:solidFill>
              </a:rPr>
              <a:t> polymerase and is heat resistant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6" name="Picture 8" descr="20_08-PCR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7" y="381000"/>
            <a:ext cx="4200525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285039" y="404813"/>
            <a:ext cx="11271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5</a:t>
            </a:r>
            <a:r>
              <a:rPr lang="en-US" altLang="en-US" sz="9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086475" y="1081088"/>
            <a:ext cx="792162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Genomic DNA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049839" y="458788"/>
            <a:ext cx="950913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100" b="1">
                <a:solidFill>
                  <a:srgbClr val="563A84"/>
                </a:solidFill>
                <a:ea typeface="ヒラギノ角ゴ Pro W3" pitchFamily="48" charset="-128"/>
              </a:rPr>
              <a:t>TECHNIQUE</a:t>
            </a:r>
            <a:endParaRPr lang="en-US" altLang="en-US" sz="1100" b="1">
              <a:ea typeface="ヒラギノ角ゴ Pro W3" pitchFamily="48" charset="-128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5064127" y="2632077"/>
            <a:ext cx="5810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900" b="1" dirty="0">
                <a:ea typeface="ヒラギノ角ゴ Pro W3" pitchFamily="48" charset="-128"/>
              </a:rPr>
              <a:t>Cycle 1</a:t>
            </a:r>
            <a:br>
              <a:rPr lang="en-US" altLang="en-US" sz="900" b="1" dirty="0">
                <a:ea typeface="ヒラギノ角ゴ Pro W3" pitchFamily="48" charset="-128"/>
              </a:rPr>
            </a:br>
            <a:r>
              <a:rPr lang="en-US" altLang="en-US" sz="900" b="1" dirty="0">
                <a:ea typeface="ヒラギノ角ゴ Pro W3" pitchFamily="48" charset="-128"/>
              </a:rPr>
              <a:t>yields</a:t>
            </a:r>
          </a:p>
          <a:p>
            <a:pPr algn="ctr"/>
            <a:r>
              <a:rPr lang="en-US" altLang="en-US" sz="900" b="1" dirty="0">
                <a:ea typeface="ヒラギノ角ゴ Pro W3" pitchFamily="48" charset="-128"/>
              </a:rPr>
              <a:t>2</a:t>
            </a:r>
          </a:p>
          <a:p>
            <a:pPr algn="ctr"/>
            <a:r>
              <a:rPr lang="en-US" altLang="en-US" sz="900" b="1" dirty="0">
                <a:ea typeface="ヒラギノ角ゴ Pro W3" pitchFamily="48" charset="-128"/>
              </a:rPr>
              <a:t>molecules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032500" y="1460500"/>
            <a:ext cx="792162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Denaturation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6034089" y="2365375"/>
            <a:ext cx="792163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Annealing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6030914" y="3390900"/>
            <a:ext cx="792163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Extension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5057777" y="4826002"/>
            <a:ext cx="5810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Cycle 2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yields</a:t>
            </a:r>
          </a:p>
          <a:p>
            <a:pPr algn="ctr"/>
            <a:r>
              <a:rPr lang="en-US" altLang="en-US" sz="900" b="1">
                <a:ea typeface="ヒラギノ角ゴ Pro W3" pitchFamily="48" charset="-128"/>
              </a:rPr>
              <a:t>4</a:t>
            </a:r>
          </a:p>
          <a:p>
            <a:pPr algn="ctr"/>
            <a:r>
              <a:rPr lang="en-US" altLang="en-US" sz="900" b="1">
                <a:ea typeface="ヒラギノ角ゴ Pro W3" pitchFamily="48" charset="-128"/>
              </a:rPr>
              <a:t>molecules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5002212" y="5665788"/>
            <a:ext cx="68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900" b="1">
                <a:ea typeface="ヒラギノ角ゴ Pro W3" pitchFamily="48" charset="-128"/>
              </a:rPr>
              <a:t>Cycle 3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yields 8</a:t>
            </a:r>
          </a:p>
          <a:p>
            <a:pPr algn="ctr"/>
            <a:r>
              <a:rPr lang="en-US" altLang="en-US" sz="900" b="1">
                <a:ea typeface="ヒラギノ角ゴ Pro W3" pitchFamily="48" charset="-128"/>
              </a:rPr>
              <a:t>molecules;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2 molecules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(in white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boxes)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match target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sequence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7675562" y="658813"/>
            <a:ext cx="534988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900" b="1">
                <a:ea typeface="ヒラギノ角ゴ Pro W3" pitchFamily="48" charset="-128"/>
              </a:rPr>
              <a:t>Target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sequence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7275512" y="2809875"/>
            <a:ext cx="4318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Primers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7305675" y="3749675"/>
            <a:ext cx="4064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900" b="1">
                <a:ea typeface="ヒラギノ角ゴ Pro W3" pitchFamily="48" charset="-128"/>
              </a:rPr>
              <a:t>New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nucleo-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tides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7591425" y="403225"/>
            <a:ext cx="93662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3</a:t>
            </a:r>
            <a:r>
              <a:rPr lang="en-US" altLang="en-US" sz="9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7288214" y="1076325"/>
            <a:ext cx="9366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3</a:t>
            </a:r>
            <a:r>
              <a:rPr lang="en-US" altLang="en-US" sz="9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7053264" y="2133600"/>
            <a:ext cx="9366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3</a:t>
            </a:r>
            <a:r>
              <a:rPr lang="en-US" altLang="en-US" sz="9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7820025" y="1450975"/>
            <a:ext cx="93662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3</a:t>
            </a:r>
            <a:r>
              <a:rPr lang="en-US" altLang="en-US" sz="9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7586664" y="1076325"/>
            <a:ext cx="11271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5</a:t>
            </a:r>
            <a:r>
              <a:rPr lang="en-US" altLang="en-US" sz="9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7820025" y="2132013"/>
            <a:ext cx="1127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5</a:t>
            </a:r>
            <a:r>
              <a:rPr lang="en-US" altLang="en-US" sz="9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7050089" y="1450975"/>
            <a:ext cx="11271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5</a:t>
            </a:r>
            <a:r>
              <a:rPr lang="en-US" altLang="en-US" sz="900" b="1">
                <a:ea typeface="ヒラギノ角ゴ Pro W3" pitchFamily="48" charset="-128"/>
                <a:sym typeface="Symbol" panose="05050102010706020507" pitchFamily="18" charset="2"/>
              </a:rPr>
              <a:t>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56" name="Line 35"/>
          <p:cNvSpPr>
            <a:spLocks noChangeShapeType="1"/>
          </p:cNvSpPr>
          <p:nvPr/>
        </p:nvSpPr>
        <p:spPr bwMode="auto">
          <a:xfrm flipH="1">
            <a:off x="7572375" y="2662238"/>
            <a:ext cx="169862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39"/>
          <p:cNvSpPr>
            <a:spLocks/>
          </p:cNvSpPr>
          <p:nvPr/>
        </p:nvSpPr>
        <p:spPr bwMode="auto">
          <a:xfrm>
            <a:off x="5684837" y="1300163"/>
            <a:ext cx="134938" cy="3162300"/>
          </a:xfrm>
          <a:prstGeom prst="leftBrace">
            <a:avLst>
              <a:gd name="adj1" fmla="val 19529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/>
          </a:p>
        </p:txBody>
      </p:sp>
      <p:sp>
        <p:nvSpPr>
          <p:cNvPr id="58" name="AutoShape 40"/>
          <p:cNvSpPr>
            <a:spLocks/>
          </p:cNvSpPr>
          <p:nvPr/>
        </p:nvSpPr>
        <p:spPr bwMode="auto">
          <a:xfrm>
            <a:off x="5715000" y="4538665"/>
            <a:ext cx="63500" cy="1062037"/>
          </a:xfrm>
          <a:prstGeom prst="leftBrace">
            <a:avLst>
              <a:gd name="adj1" fmla="val 13937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41"/>
          <p:cNvSpPr>
            <a:spLocks/>
          </p:cNvSpPr>
          <p:nvPr/>
        </p:nvSpPr>
        <p:spPr bwMode="auto">
          <a:xfrm>
            <a:off x="5707062" y="5684840"/>
            <a:ext cx="63500" cy="1062037"/>
          </a:xfrm>
          <a:prstGeom prst="leftBrace">
            <a:avLst>
              <a:gd name="adj1" fmla="val 13937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5910262" y="1441450"/>
            <a:ext cx="77788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1</a:t>
            </a: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5911852" y="2352675"/>
            <a:ext cx="77787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2</a:t>
            </a: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5911852" y="3378200"/>
            <a:ext cx="77787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87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Gel electrophoresis is used to separate proteins and nucleic acids of various sizes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technique uses a gel made of polysaccharide from sea weeds, known as agarose gel </a:t>
            </a:r>
          </a:p>
          <a:p>
            <a:r>
              <a:rPr lang="en-US" dirty="0" smtClean="0"/>
              <a:t>The gel act as a molecular sieve to separate nucleic acids or proteins on the bases of size</a:t>
            </a:r>
            <a:r>
              <a:rPr lang="en-US" dirty="0"/>
              <a:t> </a:t>
            </a:r>
            <a:r>
              <a:rPr lang="en-US" dirty="0" smtClean="0"/>
              <a:t>and electrical charge</a:t>
            </a:r>
          </a:p>
          <a:p>
            <a:r>
              <a:rPr lang="en-US" dirty="0" smtClean="0"/>
              <a:t>Because nucleic acid molecules carry negative charges on their phosphate groups, they all travel toward the positive pole in an electric field</a:t>
            </a:r>
          </a:p>
          <a:p>
            <a:r>
              <a:rPr lang="en-US" dirty="0" smtClean="0"/>
              <a:t>As they move the thicket of polymer fibers impedes longer molecules more than it does shorter ones, separating them by length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6" name="Picture 8" descr="20_09-GelElectrophore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90" y="171450"/>
            <a:ext cx="342582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7" name="Oval 9"/>
          <p:cNvSpPr>
            <a:spLocks noChangeArrowheads="1"/>
          </p:cNvSpPr>
          <p:nvPr/>
        </p:nvSpPr>
        <p:spPr bwMode="auto">
          <a:xfrm>
            <a:off x="2894015" y="1527177"/>
            <a:ext cx="136525" cy="136525"/>
          </a:xfrm>
          <a:prstGeom prst="ellipse">
            <a:avLst/>
          </a:prstGeom>
          <a:solidFill>
            <a:srgbClr val="3EA1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18" name="Oval 10"/>
          <p:cNvSpPr>
            <a:spLocks noChangeArrowheads="1"/>
          </p:cNvSpPr>
          <p:nvPr/>
        </p:nvSpPr>
        <p:spPr bwMode="auto">
          <a:xfrm>
            <a:off x="2898777" y="3114677"/>
            <a:ext cx="136525" cy="136525"/>
          </a:xfrm>
          <a:prstGeom prst="ellipse">
            <a:avLst/>
          </a:prstGeom>
          <a:solidFill>
            <a:srgbClr val="3EA1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19" name="Rectangle 11"/>
          <p:cNvSpPr>
            <a:spLocks noChangeArrowheads="1"/>
          </p:cNvSpPr>
          <p:nvPr/>
        </p:nvSpPr>
        <p:spPr bwMode="auto">
          <a:xfrm>
            <a:off x="2898775" y="223840"/>
            <a:ext cx="973138" cy="149225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20" name="Rectangle 12"/>
          <p:cNvSpPr>
            <a:spLocks noChangeArrowheads="1"/>
          </p:cNvSpPr>
          <p:nvPr/>
        </p:nvSpPr>
        <p:spPr bwMode="auto">
          <a:xfrm>
            <a:off x="2895600" y="3716340"/>
            <a:ext cx="973138" cy="149225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21" name="Rectangle 13"/>
          <p:cNvSpPr>
            <a:spLocks noChangeArrowheads="1"/>
          </p:cNvSpPr>
          <p:nvPr/>
        </p:nvSpPr>
        <p:spPr bwMode="auto">
          <a:xfrm>
            <a:off x="165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Fig. 20-9</a:t>
            </a:r>
          </a:p>
        </p:txBody>
      </p:sp>
      <p:sp>
        <p:nvSpPr>
          <p:cNvPr id="657422" name="Text Box 14"/>
          <p:cNvSpPr txBox="1">
            <a:spLocks noChangeArrowheads="1"/>
          </p:cNvSpPr>
          <p:nvPr/>
        </p:nvSpPr>
        <p:spPr bwMode="auto">
          <a:xfrm>
            <a:off x="2889250" y="50165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Mixture of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DNA mol-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ecules of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different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sizes</a:t>
            </a:r>
          </a:p>
        </p:txBody>
      </p:sp>
      <p:sp>
        <p:nvSpPr>
          <p:cNvPr id="657423" name="Text Box 15"/>
          <p:cNvSpPr txBox="1">
            <a:spLocks noChangeArrowheads="1"/>
          </p:cNvSpPr>
          <p:nvPr/>
        </p:nvSpPr>
        <p:spPr bwMode="auto">
          <a:xfrm>
            <a:off x="4946650" y="458788"/>
            <a:ext cx="40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Power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source</a:t>
            </a:r>
          </a:p>
        </p:txBody>
      </p:sp>
      <p:sp>
        <p:nvSpPr>
          <p:cNvPr id="657424" name="Text Box 16"/>
          <p:cNvSpPr txBox="1">
            <a:spLocks noChangeArrowheads="1"/>
          </p:cNvSpPr>
          <p:nvPr/>
        </p:nvSpPr>
        <p:spPr bwMode="auto">
          <a:xfrm>
            <a:off x="4943475" y="2065338"/>
            <a:ext cx="40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Power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source</a:t>
            </a:r>
          </a:p>
        </p:txBody>
      </p:sp>
      <p:sp>
        <p:nvSpPr>
          <p:cNvPr id="657425" name="Text Box 17"/>
          <p:cNvSpPr txBox="1">
            <a:spLocks noChangeArrowheads="1"/>
          </p:cNvSpPr>
          <p:nvPr/>
        </p:nvSpPr>
        <p:spPr bwMode="auto">
          <a:xfrm>
            <a:off x="3311525" y="2562225"/>
            <a:ext cx="565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Longer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molecules</a:t>
            </a:r>
          </a:p>
        </p:txBody>
      </p:sp>
      <p:sp>
        <p:nvSpPr>
          <p:cNvPr id="657426" name="Text Box 18"/>
          <p:cNvSpPr txBox="1">
            <a:spLocks noChangeArrowheads="1"/>
          </p:cNvSpPr>
          <p:nvPr/>
        </p:nvSpPr>
        <p:spPr bwMode="auto">
          <a:xfrm>
            <a:off x="5584825" y="3170238"/>
            <a:ext cx="565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Shorter</a:t>
            </a:r>
            <a:br>
              <a:rPr lang="en-US" altLang="en-US" sz="900" b="1">
                <a:ea typeface="ヒラギノ角ゴ Pro W3" pitchFamily="48" charset="-128"/>
              </a:rPr>
            </a:br>
            <a:r>
              <a:rPr lang="en-US" altLang="en-US" sz="900" b="1">
                <a:ea typeface="ヒラギノ角ゴ Pro W3" pitchFamily="48" charset="-128"/>
              </a:rPr>
              <a:t>molecules</a:t>
            </a:r>
          </a:p>
        </p:txBody>
      </p:sp>
      <p:sp>
        <p:nvSpPr>
          <p:cNvPr id="657427" name="Text Box 19"/>
          <p:cNvSpPr txBox="1">
            <a:spLocks noChangeArrowheads="1"/>
          </p:cNvSpPr>
          <p:nvPr/>
        </p:nvSpPr>
        <p:spPr bwMode="auto">
          <a:xfrm>
            <a:off x="5908675" y="1468438"/>
            <a:ext cx="36195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Gel</a:t>
            </a:r>
          </a:p>
        </p:txBody>
      </p:sp>
      <p:sp>
        <p:nvSpPr>
          <p:cNvPr id="657428" name="Text Box 20"/>
          <p:cNvSpPr txBox="1">
            <a:spLocks noChangeArrowheads="1"/>
          </p:cNvSpPr>
          <p:nvPr/>
        </p:nvSpPr>
        <p:spPr bwMode="auto">
          <a:xfrm>
            <a:off x="5546725" y="757238"/>
            <a:ext cx="4508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Anode</a:t>
            </a:r>
          </a:p>
        </p:txBody>
      </p:sp>
      <p:sp>
        <p:nvSpPr>
          <p:cNvPr id="657429" name="Text Box 21"/>
          <p:cNvSpPr txBox="1">
            <a:spLocks noChangeArrowheads="1"/>
          </p:cNvSpPr>
          <p:nvPr/>
        </p:nvSpPr>
        <p:spPr bwMode="auto">
          <a:xfrm>
            <a:off x="4378325" y="750888"/>
            <a:ext cx="5524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ea typeface="ヒラギノ角ゴ Pro W3" pitchFamily="48" charset="-128"/>
              </a:rPr>
              <a:t>Cathode</a:t>
            </a:r>
          </a:p>
        </p:txBody>
      </p:sp>
      <p:sp>
        <p:nvSpPr>
          <p:cNvPr id="657430" name="Line 22"/>
          <p:cNvSpPr>
            <a:spLocks noChangeShapeType="1"/>
          </p:cNvSpPr>
          <p:nvPr/>
        </p:nvSpPr>
        <p:spPr bwMode="auto">
          <a:xfrm>
            <a:off x="3708402" y="2641600"/>
            <a:ext cx="709613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31" name="Line 23"/>
          <p:cNvSpPr>
            <a:spLocks noChangeShapeType="1"/>
          </p:cNvSpPr>
          <p:nvPr/>
        </p:nvSpPr>
        <p:spPr bwMode="auto">
          <a:xfrm>
            <a:off x="5159375" y="2865438"/>
            <a:ext cx="407988" cy="347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32" name="Line 24"/>
          <p:cNvSpPr>
            <a:spLocks noChangeShapeType="1"/>
          </p:cNvSpPr>
          <p:nvPr/>
        </p:nvSpPr>
        <p:spPr bwMode="auto">
          <a:xfrm>
            <a:off x="3403600" y="838202"/>
            <a:ext cx="223838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33" name="Line 25"/>
          <p:cNvSpPr>
            <a:spLocks noChangeShapeType="1"/>
          </p:cNvSpPr>
          <p:nvPr/>
        </p:nvSpPr>
        <p:spPr bwMode="auto">
          <a:xfrm>
            <a:off x="5491163" y="1231900"/>
            <a:ext cx="406400" cy="274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34" name="Text Box 26"/>
          <p:cNvSpPr txBox="1">
            <a:spLocks noChangeArrowheads="1"/>
          </p:cNvSpPr>
          <p:nvPr/>
        </p:nvSpPr>
        <p:spPr bwMode="auto">
          <a:xfrm>
            <a:off x="2944815" y="234950"/>
            <a:ext cx="76517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rgbClr val="563A84"/>
                </a:solidFill>
                <a:ea typeface="ヒラギノ角ゴ Pro W3" pitchFamily="48" charset="-128"/>
              </a:rPr>
              <a:t>TECHNIQUE</a:t>
            </a:r>
          </a:p>
        </p:txBody>
      </p:sp>
      <p:sp>
        <p:nvSpPr>
          <p:cNvPr id="657435" name="Text Box 27"/>
          <p:cNvSpPr txBox="1">
            <a:spLocks noChangeArrowheads="1"/>
          </p:cNvSpPr>
          <p:nvPr/>
        </p:nvSpPr>
        <p:spPr bwMode="auto">
          <a:xfrm>
            <a:off x="2947990" y="3735388"/>
            <a:ext cx="76517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rgbClr val="563A84"/>
                </a:solidFill>
                <a:ea typeface="ヒラギノ角ゴ Pro W3" pitchFamily="48" charset="-128"/>
              </a:rPr>
              <a:t>RESULTS</a:t>
            </a:r>
          </a:p>
        </p:txBody>
      </p:sp>
      <p:sp>
        <p:nvSpPr>
          <p:cNvPr id="657436" name="Text Box 28"/>
          <p:cNvSpPr txBox="1">
            <a:spLocks noChangeArrowheads="1"/>
          </p:cNvSpPr>
          <p:nvPr/>
        </p:nvSpPr>
        <p:spPr bwMode="auto">
          <a:xfrm>
            <a:off x="2930525" y="1539877"/>
            <a:ext cx="6508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1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657437" name="Text Box 29"/>
          <p:cNvSpPr txBox="1">
            <a:spLocks noChangeArrowheads="1"/>
          </p:cNvSpPr>
          <p:nvPr/>
        </p:nvSpPr>
        <p:spPr bwMode="auto">
          <a:xfrm>
            <a:off x="2935290" y="3125788"/>
            <a:ext cx="65087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2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657438" name="Text Box 30"/>
          <p:cNvSpPr txBox="1">
            <a:spLocks noChangeArrowheads="1"/>
          </p:cNvSpPr>
          <p:nvPr/>
        </p:nvSpPr>
        <p:spPr bwMode="auto">
          <a:xfrm>
            <a:off x="5976938" y="757238"/>
            <a:ext cx="87312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+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657439" name="Text Box 31"/>
          <p:cNvSpPr txBox="1">
            <a:spLocks noChangeArrowheads="1"/>
          </p:cNvSpPr>
          <p:nvPr/>
        </p:nvSpPr>
        <p:spPr bwMode="auto">
          <a:xfrm>
            <a:off x="5976940" y="2357438"/>
            <a:ext cx="90487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+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657440" name="Text Box 32"/>
          <p:cNvSpPr txBox="1">
            <a:spLocks noChangeArrowheads="1"/>
          </p:cNvSpPr>
          <p:nvPr/>
        </p:nvSpPr>
        <p:spPr bwMode="auto">
          <a:xfrm>
            <a:off x="4235450" y="750890"/>
            <a:ext cx="84138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–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657441" name="Text Box 33"/>
          <p:cNvSpPr txBox="1">
            <a:spLocks noChangeArrowheads="1"/>
          </p:cNvSpPr>
          <p:nvPr/>
        </p:nvSpPr>
        <p:spPr bwMode="auto">
          <a:xfrm>
            <a:off x="4232275" y="2351090"/>
            <a:ext cx="84138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chemeClr val="bg1"/>
                </a:solidFill>
                <a:ea typeface="ヒラギノ角ゴ Pro W3" pitchFamily="48" charset="-128"/>
              </a:rPr>
              <a:t>–</a:t>
            </a:r>
            <a:endParaRPr lang="en-US" altLang="en-US" sz="900" b="1"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22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62" name="Picture 2" descr="20_09aGelElectrophore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77800"/>
            <a:ext cx="6565900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63" name="Rectangle 3"/>
          <p:cNvSpPr>
            <a:spLocks noChangeArrowheads="1"/>
          </p:cNvSpPr>
          <p:nvPr/>
        </p:nvSpPr>
        <p:spPr bwMode="auto">
          <a:xfrm>
            <a:off x="1349375" y="236540"/>
            <a:ext cx="1912938" cy="295275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64" name="Oval 4"/>
          <p:cNvSpPr>
            <a:spLocks noChangeArrowheads="1"/>
          </p:cNvSpPr>
          <p:nvPr/>
        </p:nvSpPr>
        <p:spPr bwMode="auto">
          <a:xfrm>
            <a:off x="1330327" y="6016627"/>
            <a:ext cx="265113" cy="265113"/>
          </a:xfrm>
          <a:prstGeom prst="ellipse">
            <a:avLst/>
          </a:prstGeom>
          <a:solidFill>
            <a:srgbClr val="3EA1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65" name="Oval 5"/>
          <p:cNvSpPr>
            <a:spLocks noChangeArrowheads="1"/>
          </p:cNvSpPr>
          <p:nvPr/>
        </p:nvSpPr>
        <p:spPr bwMode="auto">
          <a:xfrm>
            <a:off x="1323977" y="2860677"/>
            <a:ext cx="265113" cy="265113"/>
          </a:xfrm>
          <a:prstGeom prst="ellipse">
            <a:avLst/>
          </a:prstGeom>
          <a:solidFill>
            <a:srgbClr val="3EA1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66" name="Rectangle 6"/>
          <p:cNvSpPr>
            <a:spLocks noChangeArrowheads="1"/>
          </p:cNvSpPr>
          <p:nvPr/>
        </p:nvSpPr>
        <p:spPr bwMode="auto">
          <a:xfrm>
            <a:off x="165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200"/>
              <a:t>Fig. 20-9a</a:t>
            </a:r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1333500" y="787400"/>
            <a:ext cx="12636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Mixture of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DNA mol-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ecules of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different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sizes</a:t>
            </a:r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5437190" y="719140"/>
            <a:ext cx="8080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Power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source</a:t>
            </a:r>
          </a:p>
        </p:txBody>
      </p:sp>
      <p:sp>
        <p:nvSpPr>
          <p:cNvPr id="757769" name="Text Box 9"/>
          <p:cNvSpPr txBox="1">
            <a:spLocks noChangeArrowheads="1"/>
          </p:cNvSpPr>
          <p:nvPr/>
        </p:nvSpPr>
        <p:spPr bwMode="auto">
          <a:xfrm>
            <a:off x="2168525" y="4902200"/>
            <a:ext cx="1104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Longer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molecules</a:t>
            </a:r>
          </a:p>
        </p:txBody>
      </p:sp>
      <p:sp>
        <p:nvSpPr>
          <p:cNvPr id="757770" name="Text Box 10"/>
          <p:cNvSpPr txBox="1">
            <a:spLocks noChangeArrowheads="1"/>
          </p:cNvSpPr>
          <p:nvPr/>
        </p:nvSpPr>
        <p:spPr bwMode="auto">
          <a:xfrm>
            <a:off x="6696077" y="6110288"/>
            <a:ext cx="1179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Shorter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molecules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757771" name="Text Box 11"/>
          <p:cNvSpPr txBox="1">
            <a:spLocks noChangeArrowheads="1"/>
          </p:cNvSpPr>
          <p:nvPr/>
        </p:nvSpPr>
        <p:spPr bwMode="auto">
          <a:xfrm>
            <a:off x="7353302" y="2711450"/>
            <a:ext cx="4476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Gel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757772" name="Text Box 12"/>
          <p:cNvSpPr txBox="1">
            <a:spLocks noChangeArrowheads="1"/>
          </p:cNvSpPr>
          <p:nvPr/>
        </p:nvSpPr>
        <p:spPr bwMode="auto">
          <a:xfrm>
            <a:off x="6619877" y="1293813"/>
            <a:ext cx="7921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Anode</a:t>
            </a:r>
          </a:p>
        </p:txBody>
      </p:sp>
      <p:sp>
        <p:nvSpPr>
          <p:cNvPr id="757773" name="Text Box 13"/>
          <p:cNvSpPr txBox="1">
            <a:spLocks noChangeArrowheads="1"/>
          </p:cNvSpPr>
          <p:nvPr/>
        </p:nvSpPr>
        <p:spPr bwMode="auto">
          <a:xfrm>
            <a:off x="4298950" y="1295400"/>
            <a:ext cx="895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Cathode</a:t>
            </a:r>
          </a:p>
        </p:txBody>
      </p:sp>
      <p:sp>
        <p:nvSpPr>
          <p:cNvPr id="757774" name="Text Box 14"/>
          <p:cNvSpPr txBox="1">
            <a:spLocks noChangeArrowheads="1"/>
          </p:cNvSpPr>
          <p:nvPr/>
        </p:nvSpPr>
        <p:spPr bwMode="auto">
          <a:xfrm>
            <a:off x="1446215" y="273050"/>
            <a:ext cx="151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563A84"/>
                </a:solidFill>
                <a:ea typeface="ヒラギノ角ゴ Pro W3" pitchFamily="48" charset="-128"/>
              </a:rPr>
              <a:t>TECHNIQUE</a:t>
            </a:r>
            <a:endParaRPr lang="en-US" altLang="en-US" sz="900" b="1">
              <a:solidFill>
                <a:srgbClr val="563A84"/>
              </a:solidFill>
              <a:ea typeface="ヒラギノ角ゴ Pro W3" pitchFamily="48" charset="-128"/>
            </a:endParaRPr>
          </a:p>
        </p:txBody>
      </p:sp>
      <p:sp>
        <p:nvSpPr>
          <p:cNvPr id="757775" name="Text Box 15"/>
          <p:cNvSpPr txBox="1">
            <a:spLocks noChangeArrowheads="1"/>
          </p:cNvSpPr>
          <p:nvPr/>
        </p:nvSpPr>
        <p:spPr bwMode="auto">
          <a:xfrm>
            <a:off x="1381125" y="2879727"/>
            <a:ext cx="223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  <a:ea typeface="ヒラギノ角ゴ Pro W3" pitchFamily="48" charset="-128"/>
              </a:rPr>
              <a:t>1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757776" name="Text Box 16"/>
          <p:cNvSpPr txBox="1">
            <a:spLocks noChangeArrowheads="1"/>
          </p:cNvSpPr>
          <p:nvPr/>
        </p:nvSpPr>
        <p:spPr bwMode="auto">
          <a:xfrm>
            <a:off x="1398590" y="6034088"/>
            <a:ext cx="1349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  <a:ea typeface="ヒラギノ角ゴ Pro W3" pitchFamily="48" charset="-128"/>
              </a:rPr>
              <a:t>2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757777" name="Line 17"/>
          <p:cNvSpPr>
            <a:spLocks noChangeShapeType="1"/>
          </p:cNvSpPr>
          <p:nvPr/>
        </p:nvSpPr>
        <p:spPr bwMode="auto">
          <a:xfrm>
            <a:off x="6515100" y="2265363"/>
            <a:ext cx="8128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8" name="Text Box 18"/>
          <p:cNvSpPr txBox="1">
            <a:spLocks noChangeArrowheads="1"/>
          </p:cNvSpPr>
          <p:nvPr/>
        </p:nvSpPr>
        <p:spPr bwMode="auto">
          <a:xfrm>
            <a:off x="5426075" y="3905250"/>
            <a:ext cx="8080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pitchFamily="48" charset="-128"/>
              </a:rPr>
              <a:t>Power</a:t>
            </a:r>
            <a:br>
              <a:rPr lang="en-US" altLang="en-US" b="1">
                <a:ea typeface="ヒラギノ角ゴ Pro W3" pitchFamily="48" charset="-128"/>
              </a:rPr>
            </a:br>
            <a:r>
              <a:rPr lang="en-US" altLang="en-US" b="1">
                <a:ea typeface="ヒラギノ角ゴ Pro W3" pitchFamily="48" charset="-128"/>
              </a:rPr>
              <a:t>source</a:t>
            </a:r>
          </a:p>
        </p:txBody>
      </p:sp>
      <p:sp>
        <p:nvSpPr>
          <p:cNvPr id="757779" name="Line 19"/>
          <p:cNvSpPr>
            <a:spLocks noChangeShapeType="1"/>
          </p:cNvSpPr>
          <p:nvPr/>
        </p:nvSpPr>
        <p:spPr bwMode="auto">
          <a:xfrm>
            <a:off x="2940050" y="5073650"/>
            <a:ext cx="1441450" cy="450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0" name="Line 20"/>
          <p:cNvSpPr>
            <a:spLocks noChangeShapeType="1"/>
          </p:cNvSpPr>
          <p:nvPr/>
        </p:nvSpPr>
        <p:spPr bwMode="auto">
          <a:xfrm>
            <a:off x="5854700" y="5511800"/>
            <a:ext cx="812800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1" name="Line 21"/>
          <p:cNvSpPr>
            <a:spLocks noChangeShapeType="1"/>
          </p:cNvSpPr>
          <p:nvPr/>
        </p:nvSpPr>
        <p:spPr bwMode="auto">
          <a:xfrm>
            <a:off x="2343150" y="1485900"/>
            <a:ext cx="4699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2" name="Text Box 22"/>
          <p:cNvSpPr txBox="1">
            <a:spLocks noChangeArrowheads="1"/>
          </p:cNvSpPr>
          <p:nvPr/>
        </p:nvSpPr>
        <p:spPr bwMode="auto">
          <a:xfrm>
            <a:off x="4002090" y="1296988"/>
            <a:ext cx="1349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  <a:ea typeface="ヒラギノ角ゴ Pro W3" pitchFamily="48" charset="-128"/>
              </a:rPr>
              <a:t>–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757783" name="Text Box 23"/>
          <p:cNvSpPr txBox="1">
            <a:spLocks noChangeArrowheads="1"/>
          </p:cNvSpPr>
          <p:nvPr/>
        </p:nvSpPr>
        <p:spPr bwMode="auto">
          <a:xfrm>
            <a:off x="7475540" y="1316038"/>
            <a:ext cx="1349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  <a:ea typeface="ヒラギノ角ゴ Pro W3" pitchFamily="48" charset="-128"/>
              </a:rPr>
              <a:t>+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757784" name="Text Box 24"/>
          <p:cNvSpPr txBox="1">
            <a:spLocks noChangeArrowheads="1"/>
          </p:cNvSpPr>
          <p:nvPr/>
        </p:nvSpPr>
        <p:spPr bwMode="auto">
          <a:xfrm>
            <a:off x="7481890" y="4503738"/>
            <a:ext cx="1349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  <a:ea typeface="ヒラギノ角ゴ Pro W3" pitchFamily="48" charset="-128"/>
              </a:rPr>
              <a:t>+</a:t>
            </a:r>
            <a:endParaRPr lang="en-US" altLang="en-US" sz="900" b="1">
              <a:ea typeface="ヒラギノ角ゴ Pro W3" pitchFamily="48" charset="-128"/>
            </a:endParaRPr>
          </a:p>
        </p:txBody>
      </p:sp>
      <p:sp>
        <p:nvSpPr>
          <p:cNvPr id="757785" name="Text Box 25"/>
          <p:cNvSpPr txBox="1">
            <a:spLocks noChangeArrowheads="1"/>
          </p:cNvSpPr>
          <p:nvPr/>
        </p:nvSpPr>
        <p:spPr bwMode="auto">
          <a:xfrm>
            <a:off x="4002090" y="4484688"/>
            <a:ext cx="1349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  <a:ea typeface="ヒラギノ角ゴ Pro W3" pitchFamily="48" charset="-128"/>
              </a:rPr>
              <a:t>–</a:t>
            </a:r>
            <a:endParaRPr lang="en-US" altLang="en-US" sz="900" b="1"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85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5300" y="-3848100"/>
            <a:ext cx="8001000" cy="1341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200401" y="-304800"/>
            <a:ext cx="32004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1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Southern blotting and northern blotting: </a:t>
            </a:r>
            <a:r>
              <a:rPr lang="en-US" dirty="0"/>
              <a:t>To detect specific nucleotide sequences within a DNA </a:t>
            </a:r>
            <a:r>
              <a:rPr lang="en-US" dirty="0" smtClean="0"/>
              <a:t>sample or to identify gene of interest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2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This technique is the same as probing a DNA segment of interest in a genomic or cDNA library </a:t>
            </a:r>
          </a:p>
          <a:p>
            <a:r>
              <a:rPr lang="en-CA" sz="2400" dirty="0"/>
              <a:t>Replica of RNA or DNA is transferred (blotted) to nitrocellulose paper (nylon paper)</a:t>
            </a:r>
          </a:p>
          <a:p>
            <a:r>
              <a:rPr lang="en-CA" sz="2400" dirty="0"/>
              <a:t>The nylon paper is thereafter transferred to the plastic bag containing DNA probe of the gene of interest</a:t>
            </a:r>
          </a:p>
          <a:p>
            <a:r>
              <a:rPr lang="en-CA" sz="2400" dirty="0"/>
              <a:t>The RNA or DNA complementary to the sequences of probe are </a:t>
            </a:r>
            <a:r>
              <a:rPr lang="en-CA" sz="2400" dirty="0" err="1"/>
              <a:t>hybradized</a:t>
            </a:r>
            <a:r>
              <a:rPr lang="en-CA" sz="2400" dirty="0"/>
              <a:t> and can be detected with autoradiography </a:t>
            </a:r>
          </a:p>
          <a:p>
            <a:r>
              <a:rPr lang="en-CA" sz="2400" dirty="0"/>
              <a:t>For DNA segment to be detected, it needs to be denatured first prior </a:t>
            </a:r>
            <a:r>
              <a:rPr lang="en-CA" sz="2400"/>
              <a:t>to hybridization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60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743</Words>
  <Application>Microsoft Office PowerPoint</Application>
  <PresentationFormat>On-screen Show (4:3)</PresentationFormat>
  <Paragraphs>101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ヒラギノ角ゴ Pro W3</vt:lpstr>
      <vt:lpstr>Office Theme</vt:lpstr>
      <vt:lpstr>Replica plating and DNA hybradization: an efficient technique commonly used to detect a bacterial colony carrying a particular DNA clone  </vt:lpstr>
      <vt:lpstr>Bacterial cell lysis and DNA denaturation for probe hybridization </vt:lpstr>
      <vt:lpstr>PowerPoint Presentation</vt:lpstr>
      <vt:lpstr>Polymerase chain reaction: a technique for in vitro DNA amplification  </vt:lpstr>
      <vt:lpstr>Gel electrophoresis is used to separate proteins and nucleic acids of various sizes </vt:lpstr>
      <vt:lpstr>PowerPoint Presentation</vt:lpstr>
      <vt:lpstr>PowerPoint Presentation</vt:lpstr>
      <vt:lpstr>PowerPoint Presentation</vt:lpstr>
      <vt:lpstr>Southern blotting and northern blotting: To detect specific nucleotide sequences within a DNA sample or to identify gene of interest  </vt:lpstr>
      <vt:lpstr>PowerPoint Presentation</vt:lpstr>
      <vt:lpstr>Quiz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 Gul</dc:creator>
  <cp:lastModifiedBy>Shamim Gul</cp:lastModifiedBy>
  <cp:revision>2</cp:revision>
  <dcterms:created xsi:type="dcterms:W3CDTF">2020-09-02T05:22:58Z</dcterms:created>
  <dcterms:modified xsi:type="dcterms:W3CDTF">2020-09-02T05:24:24Z</dcterms:modified>
</cp:coreProperties>
</file>