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60" r:id="rId4"/>
    <p:sldId id="295" r:id="rId5"/>
    <p:sldId id="259" r:id="rId6"/>
    <p:sldId id="296" r:id="rId7"/>
    <p:sldId id="261" r:id="rId8"/>
    <p:sldId id="262" r:id="rId9"/>
    <p:sldId id="263" r:id="rId10"/>
    <p:sldId id="265" r:id="rId11"/>
    <p:sldId id="297" r:id="rId12"/>
    <p:sldId id="266" r:id="rId13"/>
    <p:sldId id="298" r:id="rId14"/>
    <p:sldId id="299" r:id="rId15"/>
    <p:sldId id="268" r:id="rId16"/>
    <p:sldId id="269" r:id="rId17"/>
    <p:sldId id="300" r:id="rId18"/>
    <p:sldId id="271" r:id="rId19"/>
    <p:sldId id="306" r:id="rId20"/>
    <p:sldId id="272" r:id="rId21"/>
    <p:sldId id="273" r:id="rId22"/>
    <p:sldId id="270" r:id="rId23"/>
    <p:sldId id="274" r:id="rId24"/>
    <p:sldId id="275" r:id="rId25"/>
    <p:sldId id="301" r:id="rId26"/>
    <p:sldId id="302" r:id="rId27"/>
    <p:sldId id="276" r:id="rId28"/>
    <p:sldId id="277" r:id="rId29"/>
    <p:sldId id="278" r:id="rId30"/>
    <p:sldId id="279" r:id="rId31"/>
    <p:sldId id="280" r:id="rId32"/>
    <p:sldId id="282" r:id="rId33"/>
    <p:sldId id="281" r:id="rId34"/>
    <p:sldId id="283" r:id="rId35"/>
    <p:sldId id="284" r:id="rId36"/>
    <p:sldId id="285" r:id="rId37"/>
    <p:sldId id="286" r:id="rId38"/>
    <p:sldId id="303" r:id="rId39"/>
    <p:sldId id="304" r:id="rId40"/>
    <p:sldId id="305" r:id="rId41"/>
    <p:sldId id="288" r:id="rId42"/>
    <p:sldId id="289" r:id="rId43"/>
    <p:sldId id="290" r:id="rId44"/>
    <p:sldId id="291" r:id="rId45"/>
    <p:sldId id="292" r:id="rId46"/>
    <p:sldId id="293" r:id="rId47"/>
    <p:sldId id="29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94660"/>
  </p:normalViewPr>
  <p:slideViewPr>
    <p:cSldViewPr>
      <p:cViewPr varScale="1">
        <p:scale>
          <a:sx n="74" d="100"/>
          <a:sy n="74" d="100"/>
        </p:scale>
        <p:origin x="129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DFD6C-101E-4CEA-9897-D47E72DFBDB1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4E34D-4695-449D-83AC-EE8C86FF0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871B6-1D5B-462F-9FB9-64AACF15ECAE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20.2 A preview of gene cloning and some uses of cloned genes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7787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E4E408-3478-4CC3-9484-08851BDCCEE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20.3 Using a restriction enzyme and DNA ligase to make recombinant DNA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436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25633D-BD0F-4926-A085-2D0F5644323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20.4 Cloning genes in bacterial plasmids</a:t>
            </a:r>
          </a:p>
        </p:txBody>
      </p:sp>
    </p:spTree>
    <p:extLst>
      <p:ext uri="{BB962C8B-B14F-4D97-AF65-F5344CB8AC3E}">
        <p14:creationId xmlns:p14="http://schemas.microsoft.com/office/powerpoint/2010/main" val="402524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F4DB4E-C8DC-440B-AE51-9095D4222E6F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20.5 Genomic libraries</a:t>
            </a:r>
          </a:p>
        </p:txBody>
      </p:sp>
    </p:spTree>
    <p:extLst>
      <p:ext uri="{BB962C8B-B14F-4D97-AF65-F5344CB8AC3E}">
        <p14:creationId xmlns:p14="http://schemas.microsoft.com/office/powerpoint/2010/main" val="302165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A0354-B6AC-4F65-B636-DF024FBE819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20.5a, b Genomic libraries</a:t>
            </a:r>
          </a:p>
        </p:txBody>
      </p:sp>
    </p:spTree>
    <p:extLst>
      <p:ext uri="{BB962C8B-B14F-4D97-AF65-F5344CB8AC3E}">
        <p14:creationId xmlns:p14="http://schemas.microsoft.com/office/powerpoint/2010/main" val="3332463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4AD4F4-BE09-41DD-A702-3D51CF9D42A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20.6 Making complementary DNA (cDNA) for a eukaryotic gene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46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305346-9720-47A6-AE77-6FC90267B96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20.9 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2622459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713434-DCCD-4829-A319-C7516EC6D2B4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5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20.9 Gel electrophoresis</a:t>
            </a:r>
          </a:p>
        </p:txBody>
      </p:sp>
    </p:spTree>
    <p:extLst>
      <p:ext uri="{BB962C8B-B14F-4D97-AF65-F5344CB8AC3E}">
        <p14:creationId xmlns:p14="http://schemas.microsoft.com/office/powerpoint/2010/main" val="945044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DF8B9B-3A49-4DE3-8693-DC67E266DD93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20.15 DNA microarray assay of gene expression levels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80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93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104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7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98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7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1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86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7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4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2561-407F-42D7-8CA6-447D9E5C8207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E4A2F-2BB0-4560-9B8A-9D5DDFB96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Biotechnology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8915400" cy="6858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r>
              <a:rPr lang="en-US" dirty="0" smtClean="0"/>
              <a:t>Both the plasmid and the hummingbird DNA are cut with the same restriction enzyme</a:t>
            </a:r>
          </a:p>
          <a:p>
            <a:r>
              <a:rPr lang="en-US" dirty="0" smtClean="0"/>
              <a:t>The DNA fragments are mixed together, so the sticky ends of DNA fragments bind together</a:t>
            </a:r>
          </a:p>
          <a:p>
            <a:r>
              <a:rPr lang="en-US" dirty="0" smtClean="0"/>
              <a:t>We add ligase enzyme to further bind the to DAN fragments together</a:t>
            </a:r>
          </a:p>
          <a:p>
            <a:r>
              <a:rPr lang="en-US" dirty="0" smtClean="0"/>
              <a:t>The DNA mixture is then added to bacteria that have a mutation in </a:t>
            </a:r>
            <a:r>
              <a:rPr lang="en-US" dirty="0" err="1" smtClean="0"/>
              <a:t>lacZ</a:t>
            </a:r>
            <a:r>
              <a:rPr lang="en-US" dirty="0" smtClean="0"/>
              <a:t> gene, making them unable to hydrolyze X-gal to make blue color  </a:t>
            </a:r>
          </a:p>
          <a:p>
            <a:r>
              <a:rPr lang="en-US" dirty="0" smtClean="0"/>
              <a:t>Bacteria are subjected to solid nutrient medium containing ampicillin. The bacteria that have plasmids, will survive, the others will die</a:t>
            </a:r>
          </a:p>
          <a:p>
            <a:r>
              <a:rPr lang="en-US" dirty="0" smtClean="0"/>
              <a:t>The plasmids that contain recombinant DNA will form whit colonies the other bacteria will form blue colonies. Why?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6" name="Picture 2" descr="20_04GeneCloning_4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25" y="174625"/>
            <a:ext cx="6737350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187" name="Rectangle 3"/>
          <p:cNvSpPr>
            <a:spLocks noChangeArrowheads="1"/>
          </p:cNvSpPr>
          <p:nvPr/>
        </p:nvSpPr>
        <p:spPr bwMode="auto">
          <a:xfrm>
            <a:off x="3016250" y="4657725"/>
            <a:ext cx="1343025" cy="222250"/>
          </a:xfrm>
          <a:prstGeom prst="rect">
            <a:avLst/>
          </a:prstGeom>
          <a:solidFill>
            <a:srgbClr val="FECD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188" name="Rectangle 4"/>
          <p:cNvSpPr>
            <a:spLocks noChangeArrowheads="1"/>
          </p:cNvSpPr>
          <p:nvPr/>
        </p:nvSpPr>
        <p:spPr bwMode="auto">
          <a:xfrm>
            <a:off x="1238250" y="225425"/>
            <a:ext cx="1343025" cy="222250"/>
          </a:xfrm>
          <a:prstGeom prst="rect">
            <a:avLst/>
          </a:prstGeom>
          <a:solidFill>
            <a:srgbClr val="FECD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189" name="Rectangle 5"/>
          <p:cNvSpPr>
            <a:spLocks noChangeArrowheads="1"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20-4-4</a:t>
            </a:r>
          </a:p>
        </p:txBody>
      </p:sp>
      <p:sp>
        <p:nvSpPr>
          <p:cNvPr id="733190" name="Text Box 6"/>
          <p:cNvSpPr txBox="1">
            <a:spLocks noChangeArrowheads="1"/>
          </p:cNvSpPr>
          <p:nvPr/>
        </p:nvSpPr>
        <p:spPr bwMode="auto">
          <a:xfrm>
            <a:off x="1698625" y="641350"/>
            <a:ext cx="11985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Bacterial cell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1" name="AutoShape 7"/>
          <p:cNvSpPr>
            <a:spLocks/>
          </p:cNvSpPr>
          <p:nvPr/>
        </p:nvSpPr>
        <p:spPr bwMode="auto">
          <a:xfrm>
            <a:off x="5427663" y="1782763"/>
            <a:ext cx="136525" cy="319087"/>
          </a:xfrm>
          <a:prstGeom prst="rightBrace">
            <a:avLst>
              <a:gd name="adj1" fmla="val 1947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192" name="Text Box 8"/>
          <p:cNvSpPr txBox="1">
            <a:spLocks noChangeArrowheads="1"/>
          </p:cNvSpPr>
          <p:nvPr/>
        </p:nvSpPr>
        <p:spPr bwMode="auto">
          <a:xfrm>
            <a:off x="2271713" y="1657350"/>
            <a:ext cx="655637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Bacterial 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plasmid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3" name="Text Box 9"/>
          <p:cNvSpPr txBox="1">
            <a:spLocks noChangeArrowheads="1"/>
          </p:cNvSpPr>
          <p:nvPr/>
        </p:nvSpPr>
        <p:spPr bwMode="auto">
          <a:xfrm>
            <a:off x="2860675" y="809625"/>
            <a:ext cx="78105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 i="1">
                <a:ea typeface="ヒラギノ角ゴ Pro W3" pitchFamily="48" charset="-128"/>
              </a:rPr>
              <a:t>lacZ</a:t>
            </a:r>
            <a:r>
              <a:rPr kumimoji="0" lang="en-US" altLang="en-US" sz="1200" b="1">
                <a:ea typeface="ヒラギノ角ゴ Pro W3" pitchFamily="48" charset="-128"/>
              </a:rPr>
              <a:t> gene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4" name="Text Box 10"/>
          <p:cNvSpPr txBox="1">
            <a:spLocks noChangeArrowheads="1"/>
          </p:cNvSpPr>
          <p:nvPr/>
        </p:nvSpPr>
        <p:spPr bwMode="auto">
          <a:xfrm>
            <a:off x="4752975" y="228600"/>
            <a:ext cx="99060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Hummingbird 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cell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5" name="Text Box 11"/>
          <p:cNvSpPr txBox="1">
            <a:spLocks noChangeArrowheads="1"/>
          </p:cNvSpPr>
          <p:nvPr/>
        </p:nvSpPr>
        <p:spPr bwMode="auto">
          <a:xfrm>
            <a:off x="5665788" y="1373188"/>
            <a:ext cx="1198562" cy="15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Gene of interest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6" name="Text Box 12"/>
          <p:cNvSpPr txBox="1">
            <a:spLocks noChangeArrowheads="1"/>
          </p:cNvSpPr>
          <p:nvPr/>
        </p:nvSpPr>
        <p:spPr bwMode="auto">
          <a:xfrm>
            <a:off x="5637213" y="1738313"/>
            <a:ext cx="1138237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Hummingbird 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DNA fragments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7" name="Text Box 13"/>
          <p:cNvSpPr txBox="1">
            <a:spLocks noChangeArrowheads="1"/>
          </p:cNvSpPr>
          <p:nvPr/>
        </p:nvSpPr>
        <p:spPr bwMode="auto">
          <a:xfrm>
            <a:off x="3135313" y="1331913"/>
            <a:ext cx="7985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Restriction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site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8" name="Text Box 14"/>
          <p:cNvSpPr txBox="1">
            <a:spLocks noChangeArrowheads="1"/>
          </p:cNvSpPr>
          <p:nvPr/>
        </p:nvSpPr>
        <p:spPr bwMode="auto">
          <a:xfrm>
            <a:off x="4802188" y="1371600"/>
            <a:ext cx="4270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Sticky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ends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199" name="Text Box 15"/>
          <p:cNvSpPr txBox="1">
            <a:spLocks noChangeArrowheads="1"/>
          </p:cNvSpPr>
          <p:nvPr/>
        </p:nvSpPr>
        <p:spPr bwMode="auto">
          <a:xfrm>
            <a:off x="1238250" y="1658938"/>
            <a:ext cx="781050" cy="15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 i="1">
                <a:ea typeface="ヒラギノ角ゴ Pro W3" pitchFamily="48" charset="-128"/>
              </a:rPr>
              <a:t>amp</a:t>
            </a:r>
            <a:r>
              <a:rPr kumimoji="0" lang="en-US" altLang="en-US" sz="1200" b="1" i="1" baseline="30000">
                <a:ea typeface="ヒラギノ角ゴ Pro W3" pitchFamily="48" charset="-128"/>
              </a:rPr>
              <a:t>R</a:t>
            </a:r>
            <a:r>
              <a:rPr kumimoji="0" lang="en-US" altLang="en-US" sz="1200" b="1">
                <a:ea typeface="ヒラギノ角ゴ Pro W3" pitchFamily="48" charset="-128"/>
              </a:rPr>
              <a:t> gene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00" name="Line 16"/>
          <p:cNvSpPr>
            <a:spLocks noChangeShapeType="1"/>
          </p:cNvSpPr>
          <p:nvPr/>
        </p:nvSpPr>
        <p:spPr bwMode="auto">
          <a:xfrm flipV="1">
            <a:off x="1870075" y="1308100"/>
            <a:ext cx="485775" cy="365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01" name="Line 17"/>
          <p:cNvSpPr>
            <a:spLocks noChangeShapeType="1"/>
          </p:cNvSpPr>
          <p:nvPr/>
        </p:nvSpPr>
        <p:spPr bwMode="auto">
          <a:xfrm flipH="1" flipV="1">
            <a:off x="2462213" y="1463675"/>
            <a:ext cx="103187" cy="190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02" name="Line 18"/>
          <p:cNvSpPr>
            <a:spLocks noChangeShapeType="1"/>
          </p:cNvSpPr>
          <p:nvPr/>
        </p:nvSpPr>
        <p:spPr bwMode="auto">
          <a:xfrm flipH="1">
            <a:off x="5368925" y="1470025"/>
            <a:ext cx="265113" cy="3365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03" name="Line 19"/>
          <p:cNvSpPr>
            <a:spLocks noChangeShapeType="1"/>
          </p:cNvSpPr>
          <p:nvPr/>
        </p:nvSpPr>
        <p:spPr bwMode="auto">
          <a:xfrm>
            <a:off x="5207000" y="1603375"/>
            <a:ext cx="80963" cy="171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04" name="Line 20"/>
          <p:cNvSpPr>
            <a:spLocks noChangeShapeType="1"/>
          </p:cNvSpPr>
          <p:nvPr/>
        </p:nvSpPr>
        <p:spPr bwMode="auto">
          <a:xfrm flipH="1">
            <a:off x="5549900" y="1944688"/>
            <a:ext cx="619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05" name="Text Box 21"/>
          <p:cNvSpPr txBox="1">
            <a:spLocks noChangeArrowheads="1"/>
          </p:cNvSpPr>
          <p:nvPr/>
        </p:nvSpPr>
        <p:spPr bwMode="auto">
          <a:xfrm>
            <a:off x="1311275" y="247650"/>
            <a:ext cx="925513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solidFill>
                  <a:srgbClr val="563A84"/>
                </a:solidFill>
                <a:ea typeface="ヒラギノ角ゴ Pro W3" pitchFamily="48" charset="-128"/>
              </a:rPr>
              <a:t>TECHNIQUE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06" name="Text Box 22"/>
          <p:cNvSpPr txBox="1">
            <a:spLocks noChangeArrowheads="1"/>
          </p:cNvSpPr>
          <p:nvPr/>
        </p:nvSpPr>
        <p:spPr bwMode="auto">
          <a:xfrm>
            <a:off x="3609975" y="2895600"/>
            <a:ext cx="1693863" cy="16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Recombinant plasmids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07" name="Text Box 23"/>
          <p:cNvSpPr txBox="1">
            <a:spLocks noChangeArrowheads="1"/>
          </p:cNvSpPr>
          <p:nvPr/>
        </p:nvSpPr>
        <p:spPr bwMode="auto">
          <a:xfrm>
            <a:off x="6048375" y="2438400"/>
            <a:ext cx="124936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Nonrecombinant 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plasmid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08" name="Text Box 24"/>
          <p:cNvSpPr txBox="1">
            <a:spLocks noChangeArrowheads="1"/>
          </p:cNvSpPr>
          <p:nvPr/>
        </p:nvSpPr>
        <p:spPr bwMode="auto">
          <a:xfrm>
            <a:off x="5895975" y="3657600"/>
            <a:ext cx="124936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Bacteria carrying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plasmids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09" name="Text Box 25"/>
          <p:cNvSpPr txBox="1">
            <a:spLocks noChangeArrowheads="1"/>
          </p:cNvSpPr>
          <p:nvPr/>
        </p:nvSpPr>
        <p:spPr bwMode="auto">
          <a:xfrm>
            <a:off x="3101975" y="4699000"/>
            <a:ext cx="925513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solidFill>
                  <a:srgbClr val="563A84"/>
                </a:solidFill>
                <a:ea typeface="ヒラギノ角ゴ Pro W3" pitchFamily="48" charset="-128"/>
              </a:rPr>
              <a:t>RESULTS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10" name="Line 26"/>
          <p:cNvSpPr>
            <a:spLocks noChangeShapeType="1"/>
          </p:cNvSpPr>
          <p:nvPr/>
        </p:nvSpPr>
        <p:spPr bwMode="auto">
          <a:xfrm flipV="1">
            <a:off x="4114800" y="4933950"/>
            <a:ext cx="660400" cy="2730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11" name="Line 27"/>
          <p:cNvSpPr>
            <a:spLocks noChangeShapeType="1"/>
          </p:cNvSpPr>
          <p:nvPr/>
        </p:nvSpPr>
        <p:spPr bwMode="auto">
          <a:xfrm flipH="1" flipV="1">
            <a:off x="5213350" y="4921250"/>
            <a:ext cx="717550" cy="292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12" name="Text Box 28"/>
          <p:cNvSpPr txBox="1">
            <a:spLocks noChangeArrowheads="1"/>
          </p:cNvSpPr>
          <p:nvPr/>
        </p:nvSpPr>
        <p:spPr bwMode="auto">
          <a:xfrm>
            <a:off x="2962275" y="5219700"/>
            <a:ext cx="1592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Colony carrying non-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recombinant plasmid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with intact </a:t>
            </a:r>
            <a:r>
              <a:rPr kumimoji="0" lang="en-US" altLang="en-US" sz="1200" b="1" i="1">
                <a:ea typeface="ヒラギノ角ゴ Pro W3" pitchFamily="48" charset="-128"/>
              </a:rPr>
              <a:t>lacZ</a:t>
            </a:r>
            <a:r>
              <a:rPr kumimoji="0" lang="en-US" altLang="en-US" sz="1200" b="1">
                <a:ea typeface="ヒラギノ角ゴ Pro W3" pitchFamily="48" charset="-128"/>
              </a:rPr>
              <a:t> gene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13" name="Text Box 29"/>
          <p:cNvSpPr txBox="1">
            <a:spLocks noChangeArrowheads="1"/>
          </p:cNvSpPr>
          <p:nvPr/>
        </p:nvSpPr>
        <p:spPr bwMode="auto">
          <a:xfrm>
            <a:off x="5572125" y="5924550"/>
            <a:ext cx="9509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One of many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bacterial</a:t>
            </a:r>
          </a:p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clones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14" name="Text Box 30"/>
          <p:cNvSpPr txBox="1">
            <a:spLocks noChangeArrowheads="1"/>
          </p:cNvSpPr>
          <p:nvPr/>
        </p:nvSpPr>
        <p:spPr bwMode="auto">
          <a:xfrm>
            <a:off x="5451475" y="5213350"/>
            <a:ext cx="2474913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Colony carrying recombinant 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plasmid with disrupted </a:t>
            </a:r>
            <a:r>
              <a:rPr kumimoji="0" lang="en-US" altLang="en-US" sz="1200" b="1" i="1">
                <a:ea typeface="ヒラギノ角ゴ Pro W3" pitchFamily="48" charset="-128"/>
              </a:rPr>
              <a:t>lacZ</a:t>
            </a:r>
            <a:r>
              <a:rPr kumimoji="0" lang="en-US" altLang="en-US" sz="1200" b="1">
                <a:ea typeface="ヒラギノ角ゴ Pro W3" pitchFamily="48" charset="-128"/>
              </a:rPr>
              <a:t> gene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3215" name="Line 31"/>
          <p:cNvSpPr>
            <a:spLocks noChangeShapeType="1"/>
          </p:cNvSpPr>
          <p:nvPr/>
        </p:nvSpPr>
        <p:spPr bwMode="auto">
          <a:xfrm flipH="1" flipV="1">
            <a:off x="2765425" y="1304925"/>
            <a:ext cx="342900" cy="104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16" name="Line 32"/>
          <p:cNvSpPr>
            <a:spLocks noChangeShapeType="1"/>
          </p:cNvSpPr>
          <p:nvPr/>
        </p:nvSpPr>
        <p:spPr bwMode="auto">
          <a:xfrm flipH="1">
            <a:off x="2857500" y="963613"/>
            <a:ext cx="200025" cy="317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3217" name="AutoShape 33"/>
          <p:cNvSpPr>
            <a:spLocks/>
          </p:cNvSpPr>
          <p:nvPr/>
        </p:nvSpPr>
        <p:spPr bwMode="auto">
          <a:xfrm>
            <a:off x="2762250" y="1166813"/>
            <a:ext cx="101600" cy="261937"/>
          </a:xfrm>
          <a:prstGeom prst="rightBrace">
            <a:avLst>
              <a:gd name="adj1" fmla="val 21484"/>
              <a:gd name="adj2" fmla="val 41819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8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Storing cloned genes in DNA libraries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" y="914400"/>
            <a:ext cx="4983480" cy="5943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cloning procedure described in the last slide is called as </a:t>
            </a:r>
            <a:r>
              <a:rPr lang="en-US" b="1" dirty="0" smtClean="0"/>
              <a:t>“shotgun approach”</a:t>
            </a:r>
            <a:r>
              <a:rPr lang="en-US" dirty="0"/>
              <a:t> </a:t>
            </a:r>
            <a:r>
              <a:rPr lang="en-US" dirty="0" smtClean="0"/>
              <a:t>as whole genome was used to make its multiple copies</a:t>
            </a:r>
          </a:p>
          <a:p>
            <a:r>
              <a:rPr lang="en-US" dirty="0" smtClean="0"/>
              <a:t>Each white colony of bacteria carry recombinant plasmids, which have a same foreign DNA segment </a:t>
            </a:r>
          </a:p>
          <a:p>
            <a:r>
              <a:rPr lang="en-US" dirty="0" smtClean="0"/>
              <a:t>The complete set of plasmid-carrying copies of a particular segment from the initial genome from hummingbird, is referred  to as </a:t>
            </a:r>
            <a:r>
              <a:rPr lang="en-US" b="1" dirty="0" smtClean="0"/>
              <a:t>“genomic library”</a:t>
            </a:r>
          </a:p>
          <a:p>
            <a:r>
              <a:rPr lang="en-US" dirty="0" smtClean="0"/>
              <a:t>They can be stored for long period of time at low temperatures (e.g. -10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 to -20</a:t>
            </a:r>
            <a:r>
              <a:rPr lang="en-US" baseline="30000" dirty="0" smtClean="0"/>
              <a:t>o</a:t>
            </a:r>
            <a:r>
              <a:rPr lang="en-US" dirty="0" smtClean="0"/>
              <a:t>C)</a:t>
            </a:r>
          </a:p>
          <a:p>
            <a:r>
              <a:rPr lang="en-US" dirty="0" smtClean="0"/>
              <a:t>Certain bacteriophages can also be used as cloning vectors </a:t>
            </a:r>
          </a:p>
          <a:p>
            <a:r>
              <a:rPr lang="en-US" dirty="0" smtClean="0"/>
              <a:t>Bacterial plasmids do not carry a foreign DNA larger than 12 kb (kilo bases) while phage virus can carry 25 kb long foreign DNA fragment 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20" y="838200"/>
            <a:ext cx="45720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1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7" name="Picture 9" descr="20_05-GenomicLibrari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466850"/>
            <a:ext cx="8548687" cy="39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2298" name="Rectangle 10"/>
          <p:cNvSpPr>
            <a:spLocks noChangeArrowheads="1"/>
          </p:cNvSpPr>
          <p:nvPr/>
        </p:nvSpPr>
        <p:spPr bwMode="auto">
          <a:xfrm>
            <a:off x="1651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20-5</a:t>
            </a:r>
          </a:p>
        </p:txBody>
      </p:sp>
      <p:sp>
        <p:nvSpPr>
          <p:cNvPr id="652299" name="Text Box 11"/>
          <p:cNvSpPr txBox="1">
            <a:spLocks noChangeArrowheads="1"/>
          </p:cNvSpPr>
          <p:nvPr/>
        </p:nvSpPr>
        <p:spPr bwMode="auto">
          <a:xfrm>
            <a:off x="295275" y="3136900"/>
            <a:ext cx="6524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Bacterial 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clones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0" name="AutoShape 12"/>
          <p:cNvSpPr>
            <a:spLocks/>
          </p:cNvSpPr>
          <p:nvPr/>
        </p:nvSpPr>
        <p:spPr bwMode="auto">
          <a:xfrm>
            <a:off x="7707313" y="2066925"/>
            <a:ext cx="130175" cy="985838"/>
          </a:xfrm>
          <a:prstGeom prst="rightBrace">
            <a:avLst>
              <a:gd name="adj1" fmla="val 6311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01" name="AutoShape 13"/>
          <p:cNvSpPr>
            <a:spLocks/>
          </p:cNvSpPr>
          <p:nvPr/>
        </p:nvSpPr>
        <p:spPr bwMode="auto">
          <a:xfrm>
            <a:off x="5210175" y="2146300"/>
            <a:ext cx="139700" cy="2465388"/>
          </a:xfrm>
          <a:prstGeom prst="rightBrace">
            <a:avLst>
              <a:gd name="adj1" fmla="val 14706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02" name="Text Box 14"/>
          <p:cNvSpPr txBox="1">
            <a:spLocks noChangeArrowheads="1"/>
          </p:cNvSpPr>
          <p:nvPr/>
        </p:nvSpPr>
        <p:spPr bwMode="auto">
          <a:xfrm>
            <a:off x="3060700" y="3184525"/>
            <a:ext cx="1027113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Recombinant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plasmids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3" name="Text Box 15"/>
          <p:cNvSpPr txBox="1">
            <a:spLocks noChangeArrowheads="1"/>
          </p:cNvSpPr>
          <p:nvPr/>
        </p:nvSpPr>
        <p:spPr bwMode="auto">
          <a:xfrm>
            <a:off x="3443288" y="2706688"/>
            <a:ext cx="1027112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Recombinant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phage DNA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4" name="Text Box 16"/>
          <p:cNvSpPr txBox="1">
            <a:spLocks noChangeArrowheads="1"/>
          </p:cNvSpPr>
          <p:nvPr/>
        </p:nvSpPr>
        <p:spPr bwMode="auto">
          <a:xfrm>
            <a:off x="3508375" y="2228850"/>
            <a:ext cx="1952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or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5" name="Text Box 17"/>
          <p:cNvSpPr txBox="1">
            <a:spLocks noChangeArrowheads="1"/>
          </p:cNvSpPr>
          <p:nvPr/>
        </p:nvSpPr>
        <p:spPr bwMode="auto">
          <a:xfrm>
            <a:off x="4162425" y="1473200"/>
            <a:ext cx="11795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Foreign genome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cut up with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restriction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enzyme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6" name="Text Box 18"/>
          <p:cNvSpPr txBox="1">
            <a:spLocks noChangeArrowheads="1"/>
          </p:cNvSpPr>
          <p:nvPr/>
        </p:nvSpPr>
        <p:spPr bwMode="auto">
          <a:xfrm>
            <a:off x="358775" y="4933950"/>
            <a:ext cx="1547813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(a) Plasmid library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7" name="Text Box 19"/>
          <p:cNvSpPr txBox="1">
            <a:spLocks noChangeArrowheads="1"/>
          </p:cNvSpPr>
          <p:nvPr/>
        </p:nvSpPr>
        <p:spPr bwMode="auto">
          <a:xfrm>
            <a:off x="3432175" y="4933950"/>
            <a:ext cx="1547813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(b) Phage library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8" name="Text Box 20"/>
          <p:cNvSpPr txBox="1">
            <a:spLocks noChangeArrowheads="1"/>
          </p:cNvSpPr>
          <p:nvPr/>
        </p:nvSpPr>
        <p:spPr bwMode="auto">
          <a:xfrm>
            <a:off x="6067425" y="4940300"/>
            <a:ext cx="24622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(c) A library of bacterial artificial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     chromosome (BAC) clones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09" name="AutoShape 21"/>
          <p:cNvSpPr>
            <a:spLocks/>
          </p:cNvSpPr>
          <p:nvPr/>
        </p:nvSpPr>
        <p:spPr bwMode="auto">
          <a:xfrm flipH="1">
            <a:off x="936625" y="1930400"/>
            <a:ext cx="139700" cy="2732088"/>
          </a:xfrm>
          <a:prstGeom prst="rightBrace">
            <a:avLst>
              <a:gd name="adj1" fmla="val 162974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0" name="Line 22"/>
          <p:cNvSpPr>
            <a:spLocks noChangeShapeType="1"/>
          </p:cNvSpPr>
          <p:nvPr/>
        </p:nvSpPr>
        <p:spPr bwMode="auto">
          <a:xfrm>
            <a:off x="2362200" y="2527300"/>
            <a:ext cx="67945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1" name="Line 23"/>
          <p:cNvSpPr>
            <a:spLocks noChangeShapeType="1"/>
          </p:cNvSpPr>
          <p:nvPr/>
        </p:nvSpPr>
        <p:spPr bwMode="auto">
          <a:xfrm>
            <a:off x="2419350" y="3270250"/>
            <a:ext cx="593725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2" name="Line 24"/>
          <p:cNvSpPr>
            <a:spLocks noChangeShapeType="1"/>
          </p:cNvSpPr>
          <p:nvPr/>
        </p:nvSpPr>
        <p:spPr bwMode="auto">
          <a:xfrm flipV="1">
            <a:off x="2247900" y="3282950"/>
            <a:ext cx="784225" cy="4889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3" name="Text Box 25"/>
          <p:cNvSpPr txBox="1">
            <a:spLocks noChangeArrowheads="1"/>
          </p:cNvSpPr>
          <p:nvPr/>
        </p:nvSpPr>
        <p:spPr bwMode="auto">
          <a:xfrm>
            <a:off x="5378450" y="3282950"/>
            <a:ext cx="515938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Phage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clones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14" name="Line 26"/>
          <p:cNvSpPr>
            <a:spLocks noChangeShapeType="1"/>
          </p:cNvSpPr>
          <p:nvPr/>
        </p:nvSpPr>
        <p:spPr bwMode="auto">
          <a:xfrm>
            <a:off x="4381500" y="2879725"/>
            <a:ext cx="514350" cy="11080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5" name="Line 27"/>
          <p:cNvSpPr>
            <a:spLocks noChangeShapeType="1"/>
          </p:cNvSpPr>
          <p:nvPr/>
        </p:nvSpPr>
        <p:spPr bwMode="auto">
          <a:xfrm>
            <a:off x="4387850" y="2882900"/>
            <a:ext cx="514350" cy="279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6" name="Line 28"/>
          <p:cNvSpPr>
            <a:spLocks noChangeShapeType="1"/>
          </p:cNvSpPr>
          <p:nvPr/>
        </p:nvSpPr>
        <p:spPr bwMode="auto">
          <a:xfrm flipH="1">
            <a:off x="4375150" y="2543175"/>
            <a:ext cx="517525" cy="355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7" name="Line 29"/>
          <p:cNvSpPr>
            <a:spLocks noChangeShapeType="1"/>
          </p:cNvSpPr>
          <p:nvPr/>
        </p:nvSpPr>
        <p:spPr bwMode="auto">
          <a:xfrm flipH="1" flipV="1">
            <a:off x="6667500" y="1854200"/>
            <a:ext cx="285750" cy="4984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8" name="Line 30"/>
          <p:cNvSpPr>
            <a:spLocks noChangeShapeType="1"/>
          </p:cNvSpPr>
          <p:nvPr/>
        </p:nvSpPr>
        <p:spPr bwMode="auto">
          <a:xfrm flipV="1">
            <a:off x="7461250" y="1860550"/>
            <a:ext cx="101600" cy="279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2319" name="Text Box 31"/>
          <p:cNvSpPr txBox="1">
            <a:spLocks noChangeArrowheads="1"/>
          </p:cNvSpPr>
          <p:nvPr/>
        </p:nvSpPr>
        <p:spPr bwMode="auto">
          <a:xfrm>
            <a:off x="5946775" y="1689100"/>
            <a:ext cx="1027113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Large plasmid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20" name="Text Box 32"/>
          <p:cNvSpPr txBox="1">
            <a:spLocks noChangeArrowheads="1"/>
          </p:cNvSpPr>
          <p:nvPr/>
        </p:nvSpPr>
        <p:spPr bwMode="auto">
          <a:xfrm>
            <a:off x="7127875" y="1549400"/>
            <a:ext cx="125571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Large insert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with many genes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652321" name="Text Box 33"/>
          <p:cNvSpPr txBox="1">
            <a:spLocks noChangeArrowheads="1"/>
          </p:cNvSpPr>
          <p:nvPr/>
        </p:nvSpPr>
        <p:spPr bwMode="auto">
          <a:xfrm>
            <a:off x="7866063" y="2489200"/>
            <a:ext cx="538162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BAC</a:t>
            </a:r>
            <a:br>
              <a:rPr kumimoji="0" lang="en-US" altLang="en-US" sz="1200" b="1">
                <a:ea typeface="ヒラギノ角ゴ Pro W3" pitchFamily="48" charset="-128"/>
              </a:rPr>
            </a:br>
            <a:r>
              <a:rPr kumimoji="0" lang="en-US" altLang="en-US" sz="1200" b="1">
                <a:ea typeface="ヒラギノ角ゴ Pro W3" pitchFamily="48" charset="-128"/>
              </a:rPr>
              <a:t>clone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8663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3" name="Picture 3" descr="20_05aGenomicLibrari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65150"/>
            <a:ext cx="8555037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284" name="Rectangle 4"/>
          <p:cNvSpPr>
            <a:spLocks noChangeArrowheads="1"/>
          </p:cNvSpPr>
          <p:nvPr/>
        </p:nvSpPr>
        <p:spPr bwMode="auto">
          <a:xfrm>
            <a:off x="1651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20-5a</a:t>
            </a:r>
          </a:p>
        </p:txBody>
      </p:sp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306388" y="3143250"/>
            <a:ext cx="952500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Bacterial 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clones</a:t>
            </a:r>
          </a:p>
        </p:txBody>
      </p:sp>
      <p:sp>
        <p:nvSpPr>
          <p:cNvPr id="737286" name="AutoShape 6"/>
          <p:cNvSpPr>
            <a:spLocks/>
          </p:cNvSpPr>
          <p:nvPr/>
        </p:nvSpPr>
        <p:spPr bwMode="auto">
          <a:xfrm>
            <a:off x="7915275" y="1600200"/>
            <a:ext cx="139700" cy="3786188"/>
          </a:xfrm>
          <a:prstGeom prst="rightBrace">
            <a:avLst>
              <a:gd name="adj1" fmla="val 22585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87" name="Text Box 7"/>
          <p:cNvSpPr txBox="1">
            <a:spLocks noChangeArrowheads="1"/>
          </p:cNvSpPr>
          <p:nvPr/>
        </p:nvSpPr>
        <p:spPr bwMode="auto">
          <a:xfrm>
            <a:off x="4522788" y="3235325"/>
            <a:ext cx="15001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Recombinant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plasmids</a:t>
            </a:r>
          </a:p>
        </p:txBody>
      </p:sp>
      <p:sp>
        <p:nvSpPr>
          <p:cNvPr id="737288" name="Text Box 8"/>
          <p:cNvSpPr txBox="1">
            <a:spLocks noChangeArrowheads="1"/>
          </p:cNvSpPr>
          <p:nvPr/>
        </p:nvSpPr>
        <p:spPr bwMode="auto">
          <a:xfrm>
            <a:off x="5156200" y="2484438"/>
            <a:ext cx="15049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Recombinant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phage DNA</a:t>
            </a:r>
          </a:p>
        </p:txBody>
      </p:sp>
      <p:sp>
        <p:nvSpPr>
          <p:cNvPr id="737289" name="Text Box 9"/>
          <p:cNvSpPr txBox="1">
            <a:spLocks noChangeArrowheads="1"/>
          </p:cNvSpPr>
          <p:nvPr/>
        </p:nvSpPr>
        <p:spPr bwMode="auto">
          <a:xfrm>
            <a:off x="5248275" y="1752600"/>
            <a:ext cx="2286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or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37290" name="Text Box 10"/>
          <p:cNvSpPr txBox="1">
            <a:spLocks noChangeArrowheads="1"/>
          </p:cNvSpPr>
          <p:nvPr/>
        </p:nvSpPr>
        <p:spPr bwMode="auto">
          <a:xfrm>
            <a:off x="6245225" y="609600"/>
            <a:ext cx="186531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Foreign genome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cut up with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restriction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enzyme</a:t>
            </a:r>
          </a:p>
        </p:txBody>
      </p:sp>
      <p:sp>
        <p:nvSpPr>
          <p:cNvPr id="737291" name="Text Box 11"/>
          <p:cNvSpPr txBox="1">
            <a:spLocks noChangeArrowheads="1"/>
          </p:cNvSpPr>
          <p:nvPr/>
        </p:nvSpPr>
        <p:spPr bwMode="auto">
          <a:xfrm>
            <a:off x="384175" y="5911850"/>
            <a:ext cx="22463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(a) Plasmid library</a:t>
            </a:r>
          </a:p>
        </p:txBody>
      </p:sp>
      <p:sp>
        <p:nvSpPr>
          <p:cNvPr id="737292" name="Text Box 12"/>
          <p:cNvSpPr txBox="1">
            <a:spLocks noChangeArrowheads="1"/>
          </p:cNvSpPr>
          <p:nvPr/>
        </p:nvSpPr>
        <p:spPr bwMode="auto">
          <a:xfrm>
            <a:off x="5114925" y="5911850"/>
            <a:ext cx="18907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(b) Phage library</a:t>
            </a:r>
          </a:p>
        </p:txBody>
      </p:sp>
      <p:sp>
        <p:nvSpPr>
          <p:cNvPr id="737293" name="AutoShape 13"/>
          <p:cNvSpPr>
            <a:spLocks/>
          </p:cNvSpPr>
          <p:nvPr/>
        </p:nvSpPr>
        <p:spPr bwMode="auto">
          <a:xfrm flipH="1">
            <a:off x="1279525" y="1292225"/>
            <a:ext cx="200025" cy="4202113"/>
          </a:xfrm>
          <a:prstGeom prst="rightBrace">
            <a:avLst>
              <a:gd name="adj1" fmla="val 17506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94" name="Line 14"/>
          <p:cNvSpPr>
            <a:spLocks noChangeShapeType="1"/>
          </p:cNvSpPr>
          <p:nvPr/>
        </p:nvSpPr>
        <p:spPr bwMode="auto">
          <a:xfrm>
            <a:off x="3465513" y="2198688"/>
            <a:ext cx="1014412" cy="1147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95" name="Line 15"/>
          <p:cNvSpPr>
            <a:spLocks noChangeShapeType="1"/>
          </p:cNvSpPr>
          <p:nvPr/>
        </p:nvSpPr>
        <p:spPr bwMode="auto">
          <a:xfrm>
            <a:off x="3543300" y="3325813"/>
            <a:ext cx="908050" cy="4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96" name="Line 16"/>
          <p:cNvSpPr>
            <a:spLocks noChangeShapeType="1"/>
          </p:cNvSpPr>
          <p:nvPr/>
        </p:nvSpPr>
        <p:spPr bwMode="auto">
          <a:xfrm flipV="1">
            <a:off x="3279775" y="3340100"/>
            <a:ext cx="1190625" cy="7778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97" name="Text Box 17"/>
          <p:cNvSpPr txBox="1">
            <a:spLocks noChangeArrowheads="1"/>
          </p:cNvSpPr>
          <p:nvPr/>
        </p:nvSpPr>
        <p:spPr bwMode="auto">
          <a:xfrm>
            <a:off x="8093075" y="3387725"/>
            <a:ext cx="744538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Phage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clones</a:t>
            </a:r>
          </a:p>
        </p:txBody>
      </p:sp>
      <p:sp>
        <p:nvSpPr>
          <p:cNvPr id="737298" name="Line 18"/>
          <p:cNvSpPr>
            <a:spLocks noChangeShapeType="1"/>
          </p:cNvSpPr>
          <p:nvPr/>
        </p:nvSpPr>
        <p:spPr bwMode="auto">
          <a:xfrm>
            <a:off x="6577013" y="2725738"/>
            <a:ext cx="790575" cy="17002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299" name="Line 19"/>
          <p:cNvSpPr>
            <a:spLocks noChangeShapeType="1"/>
          </p:cNvSpPr>
          <p:nvPr/>
        </p:nvSpPr>
        <p:spPr bwMode="auto">
          <a:xfrm>
            <a:off x="6583363" y="2728913"/>
            <a:ext cx="801687" cy="4524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00" name="Line 20"/>
          <p:cNvSpPr>
            <a:spLocks noChangeShapeType="1"/>
          </p:cNvSpPr>
          <p:nvPr/>
        </p:nvSpPr>
        <p:spPr bwMode="auto">
          <a:xfrm flipH="1">
            <a:off x="6570663" y="2216150"/>
            <a:ext cx="801687" cy="5286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5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1122"/>
            <a:ext cx="8229600" cy="1143000"/>
          </a:xfrm>
        </p:spPr>
        <p:txBody>
          <a:bodyPr/>
          <a:lstStyle/>
          <a:p>
            <a:r>
              <a:rPr lang="en-US" b="1" u="sng" dirty="0" err="1" smtClean="0"/>
              <a:t>cDNA</a:t>
            </a:r>
            <a:r>
              <a:rPr lang="en-US" b="1" u="sng" dirty="0" smtClean="0"/>
              <a:t> library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" y="731520"/>
            <a:ext cx="4472940" cy="582168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Researchers can make another kind of DNA library my starting with mRNA extracted </a:t>
            </a:r>
            <a:r>
              <a:rPr lang="en-US" dirty="0" err="1" smtClean="0"/>
              <a:t>fom</a:t>
            </a:r>
            <a:r>
              <a:rPr lang="en-US" dirty="0" smtClean="0"/>
              <a:t> cells</a:t>
            </a:r>
          </a:p>
          <a:p>
            <a:r>
              <a:rPr lang="en-US" dirty="0" smtClean="0"/>
              <a:t>The enzyme </a:t>
            </a:r>
            <a:r>
              <a:rPr lang="en-US" b="1" dirty="0" smtClean="0"/>
              <a:t>“reverse transcriptase”</a:t>
            </a:r>
            <a:r>
              <a:rPr lang="en-US" dirty="0" smtClean="0"/>
              <a:t> obtained from retroviruses in used in vitro to make single-stranded DNA transcripts of the mRNA molecules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8100" y="1539240"/>
            <a:ext cx="5943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6842"/>
            <a:ext cx="8229600" cy="1143000"/>
          </a:xfrm>
        </p:spPr>
        <p:txBody>
          <a:bodyPr/>
          <a:lstStyle/>
          <a:p>
            <a:r>
              <a:rPr lang="en-US" b="1" dirty="0" err="1" smtClean="0"/>
              <a:t>cDNA</a:t>
            </a:r>
            <a:r>
              <a:rPr lang="en-US" b="1" dirty="0" smtClean="0"/>
              <a:t> library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2100" y="342900"/>
            <a:ext cx="8382000" cy="7696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724400" cy="6858000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Recall that the 3/ end of mRNA has a stretch of adenine (A) </a:t>
            </a:r>
            <a:r>
              <a:rPr lang="en-US" dirty="0" err="1" smtClean="0"/>
              <a:t>ribonucleotides</a:t>
            </a:r>
            <a:r>
              <a:rPr lang="en-US" dirty="0" smtClean="0"/>
              <a:t> called poly A-tail. </a:t>
            </a:r>
          </a:p>
          <a:p>
            <a:r>
              <a:rPr lang="en-US" dirty="0" smtClean="0"/>
              <a:t>This feature allows use of a short strand of thymine (</a:t>
            </a:r>
            <a:r>
              <a:rPr lang="en-US" dirty="0" err="1" smtClean="0"/>
              <a:t>dT</a:t>
            </a:r>
            <a:r>
              <a:rPr lang="en-US" dirty="0" smtClean="0"/>
              <a:t>) </a:t>
            </a:r>
            <a:r>
              <a:rPr lang="en-US" dirty="0" err="1" smtClean="0"/>
              <a:t>deoxyribonucleotides</a:t>
            </a:r>
            <a:r>
              <a:rPr lang="en-US" dirty="0" smtClean="0"/>
              <a:t> as a primer for reverse transcriptase.</a:t>
            </a:r>
          </a:p>
          <a:p>
            <a:r>
              <a:rPr lang="en-US" dirty="0" smtClean="0"/>
              <a:t>Following enzymatic degradation of the mRNA, a second DNA strand, complementary to the first, is synthesized by DNA polymerase.</a:t>
            </a:r>
          </a:p>
          <a:p>
            <a:r>
              <a:rPr lang="en-US" dirty="0" smtClean="0"/>
              <a:t>For creating a library, the </a:t>
            </a:r>
            <a:r>
              <a:rPr lang="en-US" dirty="0" err="1" smtClean="0"/>
              <a:t>cDNA</a:t>
            </a:r>
            <a:r>
              <a:rPr lang="en-US" dirty="0" smtClean="0"/>
              <a:t> is modified by the addition of restriction enzyme recognition sequences at each end</a:t>
            </a:r>
          </a:p>
          <a:p>
            <a:r>
              <a:rPr lang="en-US" dirty="0" smtClean="0"/>
              <a:t>Then the </a:t>
            </a:r>
            <a:r>
              <a:rPr lang="en-US" dirty="0" err="1" smtClean="0"/>
              <a:t>cDNA</a:t>
            </a:r>
            <a:r>
              <a:rPr lang="en-US" dirty="0" smtClean="0"/>
              <a:t> is inserted into vector DNA in a manner similar to insertion of genomic DNA fragments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3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20_06MakingcDNA_5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77800"/>
            <a:ext cx="3389313" cy="6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23" name="Rectangle 3"/>
          <p:cNvSpPr>
            <a:spLocks noChangeArrowheads="1"/>
          </p:cNvSpPr>
          <p:nvPr/>
        </p:nvSpPr>
        <p:spPr bwMode="auto">
          <a:xfrm>
            <a:off x="1651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20-6-5</a:t>
            </a:r>
          </a:p>
        </p:txBody>
      </p:sp>
      <p:sp>
        <p:nvSpPr>
          <p:cNvPr id="747524" name="Text Box 4"/>
          <p:cNvSpPr txBox="1">
            <a:spLocks noChangeArrowheads="1"/>
          </p:cNvSpPr>
          <p:nvPr/>
        </p:nvSpPr>
        <p:spPr bwMode="auto">
          <a:xfrm>
            <a:off x="5545138" y="382588"/>
            <a:ext cx="674687" cy="3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DNA in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nucleus</a:t>
            </a:r>
          </a:p>
        </p:txBody>
      </p:sp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5368925" y="935038"/>
            <a:ext cx="911225" cy="37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mRNAs in 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cytoplasm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26" name="Text Box 6"/>
          <p:cNvSpPr txBox="1">
            <a:spLocks noChangeArrowheads="1"/>
          </p:cNvSpPr>
          <p:nvPr/>
        </p:nvSpPr>
        <p:spPr bwMode="auto">
          <a:xfrm>
            <a:off x="3838575" y="1930400"/>
            <a:ext cx="115411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Reverse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transcriptase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 flipH="1">
            <a:off x="5030788" y="477838"/>
            <a:ext cx="488950" cy="2381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 flipV="1">
            <a:off x="4927600" y="1028700"/>
            <a:ext cx="414338" cy="271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29" name="Line 9"/>
          <p:cNvSpPr>
            <a:spLocks noChangeShapeType="1"/>
          </p:cNvSpPr>
          <p:nvPr/>
        </p:nvSpPr>
        <p:spPr bwMode="auto">
          <a:xfrm flipV="1">
            <a:off x="5080000" y="1033463"/>
            <a:ext cx="2667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0" name="AutoShape 10"/>
          <p:cNvSpPr>
            <a:spLocks/>
          </p:cNvSpPr>
          <p:nvPr/>
        </p:nvSpPr>
        <p:spPr bwMode="auto">
          <a:xfrm>
            <a:off x="3906838" y="1128713"/>
            <a:ext cx="152400" cy="344487"/>
          </a:xfrm>
          <a:prstGeom prst="leftBrace">
            <a:avLst>
              <a:gd name="adj1" fmla="val 1883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1" name="Text Box 11"/>
          <p:cNvSpPr txBox="1">
            <a:spLocks noChangeArrowheads="1"/>
          </p:cNvSpPr>
          <p:nvPr/>
        </p:nvSpPr>
        <p:spPr bwMode="auto">
          <a:xfrm>
            <a:off x="5057775" y="2114550"/>
            <a:ext cx="976313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Poly-A tail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32" name="Text Box 12"/>
          <p:cNvSpPr txBox="1">
            <a:spLocks noChangeArrowheads="1"/>
          </p:cNvSpPr>
          <p:nvPr/>
        </p:nvSpPr>
        <p:spPr bwMode="auto">
          <a:xfrm>
            <a:off x="4492625" y="2844800"/>
            <a:ext cx="5381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DNA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strand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33" name="Text Box 13"/>
          <p:cNvSpPr txBox="1">
            <a:spLocks noChangeArrowheads="1"/>
          </p:cNvSpPr>
          <p:nvPr/>
        </p:nvSpPr>
        <p:spPr bwMode="auto">
          <a:xfrm>
            <a:off x="5051425" y="2838450"/>
            <a:ext cx="6905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Primer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34" name="Text Box 14"/>
          <p:cNvSpPr txBox="1">
            <a:spLocks noChangeArrowheads="1"/>
          </p:cNvSpPr>
          <p:nvPr/>
        </p:nvSpPr>
        <p:spPr bwMode="auto">
          <a:xfrm>
            <a:off x="3235325" y="2254250"/>
            <a:ext cx="690563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mRNA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35" name="Line 15"/>
          <p:cNvSpPr>
            <a:spLocks noChangeShapeType="1"/>
          </p:cNvSpPr>
          <p:nvPr/>
        </p:nvSpPr>
        <p:spPr bwMode="auto">
          <a:xfrm>
            <a:off x="4013200" y="2311400"/>
            <a:ext cx="0" cy="101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6" name="Line 16"/>
          <p:cNvSpPr>
            <a:spLocks noChangeShapeType="1"/>
          </p:cNvSpPr>
          <p:nvPr/>
        </p:nvSpPr>
        <p:spPr bwMode="auto">
          <a:xfrm>
            <a:off x="5524500" y="2311400"/>
            <a:ext cx="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7" name="Rectangle 17"/>
          <p:cNvSpPr>
            <a:spLocks noChangeArrowheads="1"/>
          </p:cNvSpPr>
          <p:nvPr/>
        </p:nvSpPr>
        <p:spPr bwMode="auto">
          <a:xfrm>
            <a:off x="2619375" y="2276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kumimoji="0" lang="en-US" altLang="en-US" sz="2400"/>
          </a:p>
        </p:txBody>
      </p:sp>
      <p:sp>
        <p:nvSpPr>
          <p:cNvPr id="747538" name="Line 18"/>
          <p:cNvSpPr>
            <a:spLocks noChangeShapeType="1"/>
          </p:cNvSpPr>
          <p:nvPr/>
        </p:nvSpPr>
        <p:spPr bwMode="auto">
          <a:xfrm>
            <a:off x="4683125" y="2740025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39" name="Line 19"/>
          <p:cNvSpPr>
            <a:spLocks noChangeShapeType="1"/>
          </p:cNvSpPr>
          <p:nvPr/>
        </p:nvSpPr>
        <p:spPr bwMode="auto">
          <a:xfrm>
            <a:off x="5356225" y="2727325"/>
            <a:ext cx="0" cy="123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3143250" y="3021013"/>
            <a:ext cx="881063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Degraded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mRNA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  <p:sp>
        <p:nvSpPr>
          <p:cNvPr id="747541" name="Line 21"/>
          <p:cNvSpPr>
            <a:spLocks noChangeShapeType="1"/>
          </p:cNvSpPr>
          <p:nvPr/>
        </p:nvSpPr>
        <p:spPr bwMode="auto">
          <a:xfrm>
            <a:off x="3433763" y="3416300"/>
            <a:ext cx="96837" cy="2746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2" name="Text Box 22"/>
          <p:cNvSpPr txBox="1">
            <a:spLocks noChangeArrowheads="1"/>
          </p:cNvSpPr>
          <p:nvPr/>
        </p:nvSpPr>
        <p:spPr bwMode="auto">
          <a:xfrm>
            <a:off x="3148013" y="5227638"/>
            <a:ext cx="1000125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DNA 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polymerase</a:t>
            </a:r>
          </a:p>
        </p:txBody>
      </p:sp>
      <p:sp>
        <p:nvSpPr>
          <p:cNvPr id="747543" name="Line 23"/>
          <p:cNvSpPr>
            <a:spLocks noChangeShapeType="1"/>
          </p:cNvSpPr>
          <p:nvPr/>
        </p:nvSpPr>
        <p:spPr bwMode="auto">
          <a:xfrm flipV="1">
            <a:off x="3556000" y="5143500"/>
            <a:ext cx="487363" cy="165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44" name="Text Box 24"/>
          <p:cNvSpPr txBox="1">
            <a:spLocks noChangeArrowheads="1"/>
          </p:cNvSpPr>
          <p:nvPr/>
        </p:nvSpPr>
        <p:spPr bwMode="auto">
          <a:xfrm>
            <a:off x="4005263" y="6416675"/>
            <a:ext cx="690562" cy="15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cDNA</a:t>
            </a:r>
            <a:endParaRPr kumimoji="0" lang="en-US" altLang="en-US" sz="1800" b="1"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469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058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b="1" u="sng" dirty="0" smtClean="0"/>
              <a:t>Replica plating and DNA </a:t>
            </a:r>
            <a:r>
              <a:rPr lang="en-US" sz="2800" b="1" u="sng" dirty="0" err="1" smtClean="0"/>
              <a:t>hybradization</a:t>
            </a:r>
            <a:r>
              <a:rPr lang="en-US" sz="2800" b="1" u="sng" dirty="0" smtClean="0"/>
              <a:t>: an efficient technique commonly used to detect a bacterial colony carrying a particular DNA clone  </a:t>
            </a:r>
            <a:endParaRPr lang="en-US" sz="2800" b="1" u="sng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171" y="1531620"/>
            <a:ext cx="6034617" cy="5211763"/>
          </a:xfrm>
        </p:spPr>
      </p:pic>
      <p:sp>
        <p:nvSpPr>
          <p:cNvPr id="5" name="Rectangle 4"/>
          <p:cNvSpPr/>
          <p:nvPr/>
        </p:nvSpPr>
        <p:spPr>
          <a:xfrm>
            <a:off x="152400" y="1531620"/>
            <a:ext cx="2895600" cy="51816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 replica of the culture is made by pressing a piece of absorbent paper (nylon or nitrocellulose paper) against the surface. This replica is then </a:t>
            </a:r>
            <a:r>
              <a:rPr lang="en-US" sz="2400" dirty="0" err="1" smtClean="0">
                <a:solidFill>
                  <a:schemeClr val="tx1"/>
                </a:solidFill>
              </a:rPr>
              <a:t>hybradized</a:t>
            </a:r>
            <a:r>
              <a:rPr lang="en-US" sz="2400" dirty="0" smtClean="0">
                <a:solidFill>
                  <a:schemeClr val="tx1"/>
                </a:solidFill>
              </a:rPr>
              <a:t> to a highly radioactive DNA probe. Those bacterial colonies that have bound the probe are identified by autoradiography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84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85584" cy="487362"/>
          </a:xfrm>
        </p:spPr>
        <p:txBody>
          <a:bodyPr>
            <a:noAutofit/>
          </a:bodyPr>
          <a:lstStyle/>
          <a:p>
            <a:r>
              <a:rPr lang="en-CA" sz="2400" b="1" dirty="0" smtClean="0"/>
              <a:t>Bacterial cell lysis and DNA denaturation for probe hybridization </a:t>
            </a:r>
            <a:endParaRPr lang="en-US" sz="2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3690" y="487362"/>
            <a:ext cx="3847563" cy="6370638"/>
          </a:xfrm>
        </p:spPr>
        <p:txBody>
          <a:bodyPr>
            <a:normAutofit fontScale="55000" lnSpcReduction="20000"/>
          </a:bodyPr>
          <a:lstStyle/>
          <a:p>
            <a:r>
              <a:rPr lang="en-CA" dirty="0" smtClean="0"/>
              <a:t>The bacterial cell lysis and DNA denaturation can be carried out with 0.5 M </a:t>
            </a:r>
            <a:r>
              <a:rPr lang="en-CA" dirty="0" err="1" smtClean="0"/>
              <a:t>NaOH</a:t>
            </a:r>
            <a:r>
              <a:rPr lang="en-CA" dirty="0" smtClean="0"/>
              <a:t> solution. Place the replica nitrocellulose filter paper containing bacterial colonies on the surface of 0.5 N </a:t>
            </a:r>
            <a:r>
              <a:rPr lang="en-CA" dirty="0" err="1" smtClean="0"/>
              <a:t>NaOH</a:t>
            </a:r>
            <a:r>
              <a:rPr lang="en-CA" dirty="0" smtClean="0"/>
              <a:t> solution for 7 minutes in a special apparatus. </a:t>
            </a:r>
          </a:p>
          <a:p>
            <a:r>
              <a:rPr lang="en-CA" dirty="0" smtClean="0"/>
              <a:t>Replace the </a:t>
            </a:r>
            <a:r>
              <a:rPr lang="en-CA" dirty="0" err="1" smtClean="0"/>
              <a:t>NaOH</a:t>
            </a:r>
            <a:r>
              <a:rPr lang="en-CA" dirty="0" smtClean="0"/>
              <a:t> solution with 1.0 M </a:t>
            </a:r>
            <a:r>
              <a:rPr lang="en-CA" dirty="0" err="1" smtClean="0"/>
              <a:t>Tris</a:t>
            </a:r>
            <a:r>
              <a:rPr lang="en-CA" dirty="0" smtClean="0"/>
              <a:t>-HCL (pH 7.4) for 1 minute. </a:t>
            </a:r>
          </a:p>
          <a:p>
            <a:r>
              <a:rPr lang="en-CA" dirty="0" smtClean="0"/>
              <a:t>Repeat the process one more time and replace this buffer with 1.5 M </a:t>
            </a:r>
            <a:r>
              <a:rPr lang="en-CA" dirty="0" err="1" smtClean="0"/>
              <a:t>NaCl</a:t>
            </a:r>
            <a:r>
              <a:rPr lang="en-CA" dirty="0" smtClean="0"/>
              <a:t>, 0.5 M </a:t>
            </a:r>
            <a:r>
              <a:rPr lang="en-CA" dirty="0" err="1" smtClean="0"/>
              <a:t>Tris-HCl</a:t>
            </a:r>
            <a:r>
              <a:rPr lang="en-CA" dirty="0" smtClean="0"/>
              <a:t> (pH 7.4) for 1 minute</a:t>
            </a:r>
          </a:p>
          <a:p>
            <a:r>
              <a:rPr lang="en-US" dirty="0"/>
              <a:t>A 2 mg/ml solution of proteinase K in 1 X SSC (0.15 </a:t>
            </a:r>
            <a:r>
              <a:rPr lang="en-US" dirty="0" smtClean="0"/>
              <a:t>M </a:t>
            </a:r>
            <a:r>
              <a:rPr lang="en-US" dirty="0" err="1" smtClean="0"/>
              <a:t>NaCl</a:t>
            </a:r>
            <a:r>
              <a:rPr lang="en-US" dirty="0"/>
              <a:t>, 0.015 M sodium citrate) is added to just cover the filter.</a:t>
            </a:r>
          </a:p>
          <a:p>
            <a:r>
              <a:rPr lang="en-US" dirty="0"/>
              <a:t>After 15 min, it is removed by vacuum filtration, </a:t>
            </a:r>
            <a:r>
              <a:rPr lang="en-US" dirty="0" smtClean="0"/>
              <a:t>and 95</a:t>
            </a:r>
            <a:r>
              <a:rPr lang="en-US" dirty="0"/>
              <a:t>% </a:t>
            </a:r>
            <a:r>
              <a:rPr lang="en-US" dirty="0" smtClean="0"/>
              <a:t>ethanol </a:t>
            </a:r>
            <a:r>
              <a:rPr lang="en-US" dirty="0"/>
              <a:t>is similarly passed </a:t>
            </a:r>
            <a:r>
              <a:rPr lang="en-US" dirty="0" smtClean="0"/>
              <a:t>through the </a:t>
            </a:r>
            <a:r>
              <a:rPr lang="en-US" dirty="0"/>
              <a:t>filter. After five washes effected by passing </a:t>
            </a:r>
            <a:r>
              <a:rPr lang="en-US" dirty="0" smtClean="0"/>
              <a:t>chloroform through </a:t>
            </a:r>
            <a:r>
              <a:rPr lang="en-US" dirty="0"/>
              <a:t>the </a:t>
            </a:r>
            <a:r>
              <a:rPr lang="en-US" dirty="0" smtClean="0"/>
              <a:t>filter, </a:t>
            </a:r>
            <a:r>
              <a:rPr lang="en-US" dirty="0"/>
              <a:t>the filter is </a:t>
            </a:r>
            <a:r>
              <a:rPr lang="en-US" dirty="0" smtClean="0"/>
              <a:t>removed from </a:t>
            </a:r>
            <a:r>
              <a:rPr lang="en-US" dirty="0"/>
              <a:t>the apparatus, dipped into 0.3 M </a:t>
            </a:r>
            <a:r>
              <a:rPr lang="en-US" dirty="0" err="1"/>
              <a:t>NaCl</a:t>
            </a:r>
            <a:r>
              <a:rPr lang="en-US" dirty="0"/>
              <a:t> to remove </a:t>
            </a:r>
            <a:r>
              <a:rPr lang="en-US" dirty="0" smtClean="0"/>
              <a:t>loose cellular </a:t>
            </a:r>
            <a:r>
              <a:rPr lang="en-US" dirty="0"/>
              <a:t>debris, and baked at 800 in </a:t>
            </a:r>
            <a:r>
              <a:rPr lang="en-US" dirty="0" err="1"/>
              <a:t>vacuo</a:t>
            </a:r>
            <a:r>
              <a:rPr lang="en-US" dirty="0"/>
              <a:t> for 2 hr.</a:t>
            </a:r>
            <a:endParaRPr lang="en-CA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563" y="501314"/>
            <a:ext cx="5195221" cy="401839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63873" y="4012452"/>
            <a:ext cx="5562600" cy="2845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CA" sz="1600" b="1" dirty="0" smtClean="0"/>
              <a:t>DNA hybridization</a:t>
            </a:r>
          </a:p>
          <a:p>
            <a:pPr algn="just"/>
            <a:r>
              <a:rPr lang="en-US" sz="1600" dirty="0"/>
              <a:t>The dry filter is moistened with a 5 X SSC, </a:t>
            </a:r>
            <a:r>
              <a:rPr lang="en-US" sz="1600" dirty="0" smtClean="0"/>
              <a:t>50% </a:t>
            </a:r>
            <a:r>
              <a:rPr lang="en-US" sz="1600" dirty="0" err="1" smtClean="0"/>
              <a:t>formamide</a:t>
            </a:r>
            <a:r>
              <a:rPr lang="en-US" sz="1600" dirty="0" smtClean="0"/>
              <a:t> </a:t>
            </a:r>
            <a:r>
              <a:rPr lang="en-US" sz="1600" dirty="0"/>
              <a:t>solution containing the labeled RNA, </a:t>
            </a:r>
            <a:r>
              <a:rPr lang="en-US" sz="1600" dirty="0" smtClean="0"/>
              <a:t>using 10-15 </a:t>
            </a:r>
            <a:r>
              <a:rPr lang="en-US" sz="1600" dirty="0"/>
              <a:t>1A/cm2 of filter. The filter is covered with mineral </a:t>
            </a:r>
            <a:r>
              <a:rPr lang="en-US" sz="1600" dirty="0" smtClean="0"/>
              <a:t>oil, incubated </a:t>
            </a:r>
            <a:r>
              <a:rPr lang="en-US" sz="1600" dirty="0"/>
              <a:t>for 16 </a:t>
            </a:r>
            <a:r>
              <a:rPr lang="en-US" sz="1600" dirty="0" err="1"/>
              <a:t>hr</a:t>
            </a:r>
            <a:r>
              <a:rPr lang="en-US" sz="1600" dirty="0"/>
              <a:t> at 370 to allow hybridization, and </a:t>
            </a:r>
            <a:r>
              <a:rPr lang="en-US" sz="1600" dirty="0" smtClean="0"/>
              <a:t>then washed </a:t>
            </a:r>
            <a:r>
              <a:rPr lang="en-US" sz="1600" dirty="0"/>
              <a:t>for 10 min in a beaker containing chloroform that </a:t>
            </a:r>
            <a:r>
              <a:rPr lang="en-US" sz="1600" dirty="0" smtClean="0"/>
              <a:t>is gently </a:t>
            </a:r>
            <a:r>
              <a:rPr lang="en-US" sz="1600" dirty="0"/>
              <a:t>agitated on a shaking platform. Two more </a:t>
            </a:r>
            <a:r>
              <a:rPr lang="en-US" sz="1600" dirty="0" smtClean="0"/>
              <a:t>identical chloroform </a:t>
            </a:r>
            <a:r>
              <a:rPr lang="en-US" sz="1600" dirty="0"/>
              <a:t>washes are followed by 10 min washes in 6 </a:t>
            </a:r>
            <a:r>
              <a:rPr lang="en-US" sz="1600" dirty="0" smtClean="0"/>
              <a:t>X SSC</a:t>
            </a:r>
            <a:r>
              <a:rPr lang="en-US" sz="1600" dirty="0"/>
              <a:t>, 2 X SSC, and 2 X SSC containing 20 ,</a:t>
            </a:r>
            <a:r>
              <a:rPr lang="en-US" sz="1600" dirty="0" err="1"/>
              <a:t>ug</a:t>
            </a:r>
            <a:r>
              <a:rPr lang="en-US" sz="1600" dirty="0"/>
              <a:t>/ml of </a:t>
            </a:r>
            <a:r>
              <a:rPr lang="en-US" sz="1600" dirty="0" smtClean="0"/>
              <a:t>pancreatic ribonuclease</a:t>
            </a:r>
            <a:r>
              <a:rPr lang="en-US" sz="1600" dirty="0"/>
              <a:t>. If the RNA is 32P-labeled, the filter is </a:t>
            </a:r>
            <a:r>
              <a:rPr lang="en-US" sz="1600" dirty="0" smtClean="0"/>
              <a:t>blotted to </a:t>
            </a:r>
            <a:r>
              <a:rPr lang="en-US" sz="1600" dirty="0"/>
              <a:t>remove excess liquid, covered with Saran Wrap, </a:t>
            </a:r>
            <a:r>
              <a:rPr lang="en-US" sz="1600" dirty="0" smtClean="0"/>
              <a:t>and placed </a:t>
            </a:r>
            <a:r>
              <a:rPr lang="en-US" sz="1600" dirty="0"/>
              <a:t>under Kodak RPS/54 x-ray film for autoradiography</a:t>
            </a:r>
            <a:r>
              <a:rPr lang="en-US" sz="1600" dirty="0" smtClean="0"/>
              <a:t>.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16935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6477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1995, a major milestone, the sequence of entire chromosome of bacterium </a:t>
            </a:r>
            <a:r>
              <a:rPr lang="en-US" dirty="0" err="1" smtClean="0"/>
              <a:t>Haemophilus</a:t>
            </a:r>
            <a:r>
              <a:rPr lang="en-US" dirty="0" smtClean="0"/>
              <a:t> </a:t>
            </a:r>
            <a:r>
              <a:rPr lang="en-US" dirty="0" err="1" smtClean="0"/>
              <a:t>influenzea</a:t>
            </a:r>
            <a:r>
              <a:rPr lang="en-US" dirty="0" smtClean="0"/>
              <a:t> was sequenced. </a:t>
            </a:r>
          </a:p>
          <a:p>
            <a:r>
              <a:rPr lang="en-US" dirty="0" smtClean="0"/>
              <a:t>Thereafter, by 2007, researchers had completely sequenced hundreds of </a:t>
            </a:r>
            <a:r>
              <a:rPr lang="en-US" dirty="0" err="1" smtClean="0"/>
              <a:t>prokayotic</a:t>
            </a:r>
            <a:r>
              <a:rPr lang="en-US" dirty="0" smtClean="0"/>
              <a:t> genomes and dozens of eukaryotic genomes including Human genome of 3 billion nucleotides </a:t>
            </a:r>
          </a:p>
          <a:p>
            <a:r>
              <a:rPr lang="en-US" dirty="0" smtClean="0"/>
              <a:t>These </a:t>
            </a:r>
            <a:r>
              <a:rPr lang="en-US" dirty="0" err="1" smtClean="0"/>
              <a:t>achievments</a:t>
            </a:r>
            <a:r>
              <a:rPr lang="en-US" dirty="0" smtClean="0"/>
              <a:t> can be attributed to advances in DNA technology-methods of working with and manipulating DNA, that had their roots in 1970s.</a:t>
            </a:r>
          </a:p>
          <a:p>
            <a:r>
              <a:rPr lang="en-US" dirty="0" smtClean="0"/>
              <a:t>A key accomplishment was the invention of techniques for making recombinant DNA, DNA molecules formed when </a:t>
            </a:r>
            <a:r>
              <a:rPr lang="en-US" dirty="0" err="1" smtClean="0"/>
              <a:t>sigments</a:t>
            </a:r>
            <a:r>
              <a:rPr lang="en-US" dirty="0" smtClean="0"/>
              <a:t> of DNA </a:t>
            </a:r>
            <a:r>
              <a:rPr lang="en-US" dirty="0" err="1" smtClean="0"/>
              <a:t>fom</a:t>
            </a:r>
            <a:r>
              <a:rPr lang="en-US" dirty="0" smtClean="0"/>
              <a:t> two different sources – often different species are combined in </a:t>
            </a:r>
            <a:r>
              <a:rPr lang="en-US" dirty="0" err="1" smtClean="0"/>
              <a:t>vito</a:t>
            </a:r>
            <a:r>
              <a:rPr lang="en-US" dirty="0" smtClean="0"/>
              <a:t> (in test tubes).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9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3777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 technique of probing the DNA segment of interest using </a:t>
            </a:r>
            <a:r>
              <a:rPr lang="en-US" dirty="0" err="1" smtClean="0"/>
              <a:t>multiwell</a:t>
            </a:r>
            <a:r>
              <a:rPr lang="en-US" dirty="0" smtClean="0"/>
              <a:t> plates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6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19400"/>
            <a:ext cx="9144000" cy="9677400"/>
          </a:xfrm>
        </p:spPr>
      </p:pic>
    </p:spTree>
    <p:extLst>
      <p:ext uri="{BB962C8B-B14F-4D97-AF65-F5344CB8AC3E}">
        <p14:creationId xmlns:p14="http://schemas.microsoft.com/office/powerpoint/2010/main" val="334734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40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Questions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Define restriction enzymes</a:t>
            </a:r>
          </a:p>
          <a:p>
            <a:r>
              <a:rPr lang="en-US" dirty="0" smtClean="0"/>
              <a:t>Define vector</a:t>
            </a:r>
          </a:p>
          <a:p>
            <a:r>
              <a:rPr lang="en-US" dirty="0" smtClean="0"/>
              <a:t>Define genomic library</a:t>
            </a:r>
          </a:p>
          <a:p>
            <a:r>
              <a:rPr lang="en-US" dirty="0" smtClean="0"/>
              <a:t>Define phage genomic library</a:t>
            </a:r>
          </a:p>
          <a:p>
            <a:r>
              <a:rPr lang="en-US" dirty="0" smtClean="0"/>
              <a:t>Define plasmid genomic library</a:t>
            </a:r>
          </a:p>
          <a:p>
            <a:r>
              <a:rPr lang="en-US" dirty="0" smtClean="0"/>
              <a:t>What is reverse transcriptase?</a:t>
            </a:r>
          </a:p>
          <a:p>
            <a:r>
              <a:rPr lang="en-US" dirty="0" smtClean="0"/>
              <a:t>What is its application in biotechnology?</a:t>
            </a:r>
          </a:p>
          <a:p>
            <a:r>
              <a:rPr lang="en-US" dirty="0" smtClean="0"/>
              <a:t>What is </a:t>
            </a:r>
            <a:r>
              <a:rPr lang="en-US" dirty="0" err="1" smtClean="0"/>
              <a:t>cDNA</a:t>
            </a:r>
            <a:r>
              <a:rPr lang="en-US" dirty="0" smtClean="0"/>
              <a:t> library?</a:t>
            </a:r>
          </a:p>
          <a:p>
            <a:r>
              <a:rPr lang="en-US" dirty="0" smtClean="0"/>
              <a:t> What advantage a phage genome have over a plasmid for cloning a foreign DNA segment?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6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178"/>
            <a:ext cx="5002212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/>
              <a:t>Polymerase chain reaction: a technique for in vitro DNA amplification 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141914" y="1473737"/>
            <a:ext cx="4924425" cy="601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DNA isolation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Test tube contain all nucleotides, polymerase enzyme and primer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Denaturation of DNA molecule at ~90oC depending on G-C or A-T quantity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Annealing of primer to DNA at cooling down of test tube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Extension of new stand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Polymerase used in this reaction is a special polymerase obtained </a:t>
            </a:r>
            <a:r>
              <a:rPr lang="en-US" sz="2400" dirty="0" err="1" smtClean="0">
                <a:solidFill>
                  <a:schemeClr val="tx1"/>
                </a:solidFill>
              </a:rPr>
              <a:t>fom</a:t>
            </a:r>
            <a:r>
              <a:rPr lang="en-US" sz="2400" dirty="0" smtClean="0">
                <a:solidFill>
                  <a:schemeClr val="tx1"/>
                </a:solidFill>
              </a:rPr>
              <a:t> an </a:t>
            </a:r>
            <a:r>
              <a:rPr lang="en-US" sz="2400" dirty="0" err="1" smtClean="0">
                <a:solidFill>
                  <a:schemeClr val="tx1"/>
                </a:solidFill>
              </a:rPr>
              <a:t>archaial</a:t>
            </a:r>
            <a:r>
              <a:rPr lang="en-US" sz="2400" dirty="0" smtClean="0">
                <a:solidFill>
                  <a:schemeClr val="tx1"/>
                </a:solidFill>
              </a:rPr>
              <a:t> bacteria, called a </a:t>
            </a:r>
            <a:r>
              <a:rPr lang="en-US" sz="2400" dirty="0" err="1" smtClean="0">
                <a:solidFill>
                  <a:schemeClr val="tx1"/>
                </a:solidFill>
              </a:rPr>
              <a:t>Taq</a:t>
            </a:r>
            <a:r>
              <a:rPr lang="en-US" sz="2400" dirty="0" smtClean="0">
                <a:solidFill>
                  <a:schemeClr val="tx1"/>
                </a:solidFill>
              </a:rPr>
              <a:t> polymerase and is heat resistant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6" name="Picture 8" descr="20_08-PCR-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381000"/>
            <a:ext cx="4200525" cy="6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7285037" y="404813"/>
            <a:ext cx="112713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5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6086475" y="1081088"/>
            <a:ext cx="792162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Genomic DNA</a:t>
            </a:r>
          </a:p>
        </p:txBody>
      </p:sp>
      <p:sp>
        <p:nvSpPr>
          <p:cNvPr id="39" name="Text Box 17"/>
          <p:cNvSpPr txBox="1">
            <a:spLocks noChangeArrowheads="1"/>
          </p:cNvSpPr>
          <p:nvPr/>
        </p:nvSpPr>
        <p:spPr bwMode="auto">
          <a:xfrm>
            <a:off x="5049837" y="458788"/>
            <a:ext cx="950913" cy="12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100" b="1">
                <a:solidFill>
                  <a:srgbClr val="563A84"/>
                </a:solidFill>
                <a:ea typeface="ヒラギノ角ゴ Pro W3" pitchFamily="48" charset="-128"/>
              </a:rPr>
              <a:t>TECHNIQUE</a:t>
            </a:r>
            <a:endParaRPr kumimoji="0" lang="en-US" altLang="en-US" sz="1100" b="1">
              <a:ea typeface="ヒラギノ角ゴ Pro W3" pitchFamily="48" charset="-128"/>
            </a:endParaRPr>
          </a:p>
        </p:txBody>
      </p:sp>
      <p:sp>
        <p:nvSpPr>
          <p:cNvPr id="40" name="Text Box 18"/>
          <p:cNvSpPr txBox="1">
            <a:spLocks noChangeArrowheads="1"/>
          </p:cNvSpPr>
          <p:nvPr/>
        </p:nvSpPr>
        <p:spPr bwMode="auto">
          <a:xfrm>
            <a:off x="5064125" y="2632075"/>
            <a:ext cx="581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/>
            <a:r>
              <a:rPr kumimoji="0" lang="en-US" altLang="en-US" sz="900" b="1" dirty="0">
                <a:ea typeface="ヒラギノ角ゴ Pro W3" pitchFamily="48" charset="-128"/>
              </a:rPr>
              <a:t>Cycle 1</a:t>
            </a:r>
            <a:br>
              <a:rPr kumimoji="0" lang="en-US" altLang="en-US" sz="900" b="1" dirty="0">
                <a:ea typeface="ヒラギノ角ゴ Pro W3" pitchFamily="48" charset="-128"/>
              </a:rPr>
            </a:br>
            <a:r>
              <a:rPr kumimoji="0" lang="en-US" altLang="en-US" sz="900" b="1" dirty="0">
                <a:ea typeface="ヒラギノ角ゴ Pro W3" pitchFamily="48" charset="-128"/>
              </a:rPr>
              <a:t>yields</a:t>
            </a:r>
          </a:p>
          <a:p>
            <a:pPr algn="ctr"/>
            <a:r>
              <a:rPr kumimoji="0" lang="en-US" altLang="en-US" sz="900" b="1" dirty="0">
                <a:ea typeface="ヒラギノ角ゴ Pro W3" pitchFamily="48" charset="-128"/>
              </a:rPr>
              <a:t>2</a:t>
            </a:r>
          </a:p>
          <a:p>
            <a:pPr algn="ctr"/>
            <a:r>
              <a:rPr kumimoji="0" lang="en-US" altLang="en-US" sz="900" b="1" dirty="0">
                <a:ea typeface="ヒラギノ角ゴ Pro W3" pitchFamily="48" charset="-128"/>
              </a:rPr>
              <a:t>molecules</a:t>
            </a: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6032500" y="1460500"/>
            <a:ext cx="792162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Denaturation</a:t>
            </a:r>
          </a:p>
        </p:txBody>
      </p:sp>
      <p:sp>
        <p:nvSpPr>
          <p:cNvPr id="42" name="Text Box 20"/>
          <p:cNvSpPr txBox="1">
            <a:spLocks noChangeArrowheads="1"/>
          </p:cNvSpPr>
          <p:nvPr/>
        </p:nvSpPr>
        <p:spPr bwMode="auto">
          <a:xfrm>
            <a:off x="6034087" y="2365375"/>
            <a:ext cx="7921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Annealing</a:t>
            </a:r>
          </a:p>
        </p:txBody>
      </p:sp>
      <p:sp>
        <p:nvSpPr>
          <p:cNvPr id="43" name="Text Box 21"/>
          <p:cNvSpPr txBox="1">
            <a:spLocks noChangeArrowheads="1"/>
          </p:cNvSpPr>
          <p:nvPr/>
        </p:nvSpPr>
        <p:spPr bwMode="auto">
          <a:xfrm>
            <a:off x="6030912" y="3390900"/>
            <a:ext cx="792163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Extension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5057775" y="4826000"/>
            <a:ext cx="581025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/>
            <a:r>
              <a:rPr kumimoji="0" lang="en-US" altLang="en-US" sz="900" b="1">
                <a:ea typeface="ヒラギノ角ゴ Pro W3" pitchFamily="48" charset="-128"/>
              </a:rPr>
              <a:t>Cycle 2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yields</a:t>
            </a:r>
          </a:p>
          <a:p>
            <a:pPr algn="ctr"/>
            <a:r>
              <a:rPr kumimoji="0" lang="en-US" altLang="en-US" sz="900" b="1">
                <a:ea typeface="ヒラギノ角ゴ Pro W3" pitchFamily="48" charset="-128"/>
              </a:rPr>
              <a:t>4</a:t>
            </a:r>
          </a:p>
          <a:p>
            <a:pPr algn="ctr"/>
            <a:r>
              <a:rPr kumimoji="0" lang="en-US" altLang="en-US" sz="900" b="1">
                <a:ea typeface="ヒラギノ角ゴ Pro W3" pitchFamily="48" charset="-128"/>
              </a:rPr>
              <a:t>molecules</a:t>
            </a:r>
          </a:p>
        </p:txBody>
      </p:sp>
      <p:sp>
        <p:nvSpPr>
          <p:cNvPr id="45" name="Text Box 23"/>
          <p:cNvSpPr txBox="1">
            <a:spLocks noChangeArrowheads="1"/>
          </p:cNvSpPr>
          <p:nvPr/>
        </p:nvSpPr>
        <p:spPr bwMode="auto">
          <a:xfrm>
            <a:off x="5002212" y="5665788"/>
            <a:ext cx="685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ctr"/>
            <a:r>
              <a:rPr kumimoji="0" lang="en-US" altLang="en-US" sz="900" b="1">
                <a:ea typeface="ヒラギノ角ゴ Pro W3" pitchFamily="48" charset="-128"/>
              </a:rPr>
              <a:t>Cycle 3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yields 8</a:t>
            </a:r>
          </a:p>
          <a:p>
            <a:pPr algn="ctr"/>
            <a:r>
              <a:rPr kumimoji="0" lang="en-US" altLang="en-US" sz="900" b="1">
                <a:ea typeface="ヒラギノ角ゴ Pro W3" pitchFamily="48" charset="-128"/>
              </a:rPr>
              <a:t>molecules;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2 molecules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(in white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boxes)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match target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sequence</a:t>
            </a: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7675562" y="658813"/>
            <a:ext cx="534988" cy="23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900" b="1">
                <a:ea typeface="ヒラギノ角ゴ Pro W3" pitchFamily="48" charset="-128"/>
              </a:rPr>
              <a:t>Target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sequence</a:t>
            </a:r>
          </a:p>
        </p:txBody>
      </p:sp>
      <p:sp>
        <p:nvSpPr>
          <p:cNvPr id="47" name="Text Box 25"/>
          <p:cNvSpPr txBox="1">
            <a:spLocks noChangeArrowheads="1"/>
          </p:cNvSpPr>
          <p:nvPr/>
        </p:nvSpPr>
        <p:spPr bwMode="auto">
          <a:xfrm>
            <a:off x="7275512" y="2809875"/>
            <a:ext cx="431800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Primers</a:t>
            </a:r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7305675" y="3749675"/>
            <a:ext cx="406400" cy="3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900" b="1">
                <a:ea typeface="ヒラギノ角ゴ Pro W3" pitchFamily="48" charset="-128"/>
              </a:rPr>
              <a:t>New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nucleo-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tides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7591425" y="403225"/>
            <a:ext cx="93662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3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>
            <a:off x="7288212" y="1076325"/>
            <a:ext cx="93663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3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>
            <a:off x="7053262" y="2133600"/>
            <a:ext cx="93663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3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>
            <a:off x="7820025" y="1450975"/>
            <a:ext cx="93662" cy="9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3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>
            <a:off x="7586662" y="1076325"/>
            <a:ext cx="112713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5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>
            <a:off x="7820025" y="2132013"/>
            <a:ext cx="112712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5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>
            <a:off x="7050087" y="1450975"/>
            <a:ext cx="112713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5</a:t>
            </a:r>
            <a:r>
              <a:rPr kumimoji="0" lang="en-US" altLang="en-US" sz="9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56" name="Line 35"/>
          <p:cNvSpPr>
            <a:spLocks noChangeShapeType="1"/>
          </p:cNvSpPr>
          <p:nvPr/>
        </p:nvSpPr>
        <p:spPr bwMode="auto">
          <a:xfrm flipH="1">
            <a:off x="7572375" y="2662238"/>
            <a:ext cx="169862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39"/>
          <p:cNvSpPr>
            <a:spLocks/>
          </p:cNvSpPr>
          <p:nvPr/>
        </p:nvSpPr>
        <p:spPr bwMode="auto">
          <a:xfrm>
            <a:off x="5684837" y="1300163"/>
            <a:ext cx="134938" cy="3162300"/>
          </a:xfrm>
          <a:prstGeom prst="leftBrace">
            <a:avLst>
              <a:gd name="adj1" fmla="val 195293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kumimoji="0" lang="en-US" altLang="en-US" sz="2400"/>
          </a:p>
        </p:txBody>
      </p:sp>
      <p:sp>
        <p:nvSpPr>
          <p:cNvPr id="58" name="AutoShape 40"/>
          <p:cNvSpPr>
            <a:spLocks/>
          </p:cNvSpPr>
          <p:nvPr/>
        </p:nvSpPr>
        <p:spPr bwMode="auto">
          <a:xfrm>
            <a:off x="5715000" y="4538663"/>
            <a:ext cx="63500" cy="1062037"/>
          </a:xfrm>
          <a:prstGeom prst="leftBrace">
            <a:avLst>
              <a:gd name="adj1" fmla="val 13937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AutoShape 41"/>
          <p:cNvSpPr>
            <a:spLocks/>
          </p:cNvSpPr>
          <p:nvPr/>
        </p:nvSpPr>
        <p:spPr bwMode="auto">
          <a:xfrm>
            <a:off x="5707062" y="5684838"/>
            <a:ext cx="63500" cy="1062037"/>
          </a:xfrm>
          <a:prstGeom prst="leftBrace">
            <a:avLst>
              <a:gd name="adj1" fmla="val 13937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42"/>
          <p:cNvSpPr txBox="1">
            <a:spLocks noChangeArrowheads="1"/>
          </p:cNvSpPr>
          <p:nvPr/>
        </p:nvSpPr>
        <p:spPr bwMode="auto">
          <a:xfrm>
            <a:off x="5910262" y="1441450"/>
            <a:ext cx="77788" cy="1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1</a:t>
            </a:r>
          </a:p>
        </p:txBody>
      </p:sp>
      <p:sp>
        <p:nvSpPr>
          <p:cNvPr id="61" name="Text Box 43"/>
          <p:cNvSpPr txBox="1">
            <a:spLocks noChangeArrowheads="1"/>
          </p:cNvSpPr>
          <p:nvPr/>
        </p:nvSpPr>
        <p:spPr bwMode="auto">
          <a:xfrm>
            <a:off x="5911850" y="2352675"/>
            <a:ext cx="77787" cy="1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2</a:t>
            </a:r>
          </a:p>
        </p:txBody>
      </p:sp>
      <p:sp>
        <p:nvSpPr>
          <p:cNvPr id="62" name="Text Box 44"/>
          <p:cNvSpPr txBox="1">
            <a:spLocks noChangeArrowheads="1"/>
          </p:cNvSpPr>
          <p:nvPr/>
        </p:nvSpPr>
        <p:spPr bwMode="auto">
          <a:xfrm>
            <a:off x="5911850" y="3378200"/>
            <a:ext cx="77787" cy="13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8974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Gel electrophoresis is used to separate proteins and nucleic acids of various sizes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1168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This technique uses a gel made of polysaccharide from sea weeds, known as agarose gel </a:t>
            </a:r>
          </a:p>
          <a:p>
            <a:r>
              <a:rPr lang="en-US" dirty="0" smtClean="0"/>
              <a:t>The gel act as a molecular sieve to separate nucleic acids or proteins on the bases of size</a:t>
            </a:r>
            <a:r>
              <a:rPr lang="en-US" dirty="0"/>
              <a:t> </a:t>
            </a:r>
            <a:r>
              <a:rPr lang="en-US" dirty="0" smtClean="0"/>
              <a:t>and electrical charge</a:t>
            </a:r>
          </a:p>
          <a:p>
            <a:r>
              <a:rPr lang="en-US" dirty="0" smtClean="0"/>
              <a:t>Because nucleic acid molecules carry negative charges on their phosphate groups, they all travel toward the positive pole in an electric field</a:t>
            </a:r>
          </a:p>
          <a:p>
            <a:r>
              <a:rPr lang="en-US" dirty="0" smtClean="0"/>
              <a:t>As they move the thicket of polymer fibers impedes longer molecules more than it does shorter ones, separating them by length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67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6" name="Picture 8" descr="20_09-GelElectrophoresi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88" y="171450"/>
            <a:ext cx="3425825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7417" name="Oval 9"/>
          <p:cNvSpPr>
            <a:spLocks noChangeArrowheads="1"/>
          </p:cNvSpPr>
          <p:nvPr/>
        </p:nvSpPr>
        <p:spPr bwMode="auto">
          <a:xfrm>
            <a:off x="2894013" y="1527175"/>
            <a:ext cx="136525" cy="136525"/>
          </a:xfrm>
          <a:prstGeom prst="ellipse">
            <a:avLst/>
          </a:prstGeom>
          <a:solidFill>
            <a:srgbClr val="3EA1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18" name="Oval 10"/>
          <p:cNvSpPr>
            <a:spLocks noChangeArrowheads="1"/>
          </p:cNvSpPr>
          <p:nvPr/>
        </p:nvSpPr>
        <p:spPr bwMode="auto">
          <a:xfrm>
            <a:off x="2898775" y="3114675"/>
            <a:ext cx="136525" cy="136525"/>
          </a:xfrm>
          <a:prstGeom prst="ellipse">
            <a:avLst/>
          </a:prstGeom>
          <a:solidFill>
            <a:srgbClr val="3EA1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19" name="Rectangle 11"/>
          <p:cNvSpPr>
            <a:spLocks noChangeArrowheads="1"/>
          </p:cNvSpPr>
          <p:nvPr/>
        </p:nvSpPr>
        <p:spPr bwMode="auto">
          <a:xfrm>
            <a:off x="2898775" y="223838"/>
            <a:ext cx="973138" cy="149225"/>
          </a:xfrm>
          <a:prstGeom prst="rect">
            <a:avLst/>
          </a:prstGeom>
          <a:solidFill>
            <a:srgbClr val="FECD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20" name="Rectangle 12"/>
          <p:cNvSpPr>
            <a:spLocks noChangeArrowheads="1"/>
          </p:cNvSpPr>
          <p:nvPr/>
        </p:nvSpPr>
        <p:spPr bwMode="auto">
          <a:xfrm>
            <a:off x="2895600" y="3716338"/>
            <a:ext cx="973138" cy="149225"/>
          </a:xfrm>
          <a:prstGeom prst="rect">
            <a:avLst/>
          </a:prstGeom>
          <a:solidFill>
            <a:srgbClr val="FECD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21" name="Rectangle 13"/>
          <p:cNvSpPr>
            <a:spLocks noChangeArrowheads="1"/>
          </p:cNvSpPr>
          <p:nvPr/>
        </p:nvSpPr>
        <p:spPr bwMode="auto">
          <a:xfrm>
            <a:off x="1651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20-9</a:t>
            </a:r>
          </a:p>
        </p:txBody>
      </p:sp>
      <p:sp>
        <p:nvSpPr>
          <p:cNvPr id="657422" name="Text Box 14"/>
          <p:cNvSpPr txBox="1">
            <a:spLocks noChangeArrowheads="1"/>
          </p:cNvSpPr>
          <p:nvPr/>
        </p:nvSpPr>
        <p:spPr bwMode="auto">
          <a:xfrm>
            <a:off x="2889250" y="501650"/>
            <a:ext cx="60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Mixture of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DNA mol-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ecules of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different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sizes</a:t>
            </a:r>
          </a:p>
        </p:txBody>
      </p:sp>
      <p:sp>
        <p:nvSpPr>
          <p:cNvPr id="657423" name="Text Box 15"/>
          <p:cNvSpPr txBox="1">
            <a:spLocks noChangeArrowheads="1"/>
          </p:cNvSpPr>
          <p:nvPr/>
        </p:nvSpPr>
        <p:spPr bwMode="auto">
          <a:xfrm>
            <a:off x="4946650" y="458788"/>
            <a:ext cx="406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Power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source</a:t>
            </a:r>
          </a:p>
        </p:txBody>
      </p:sp>
      <p:sp>
        <p:nvSpPr>
          <p:cNvPr id="657424" name="Text Box 16"/>
          <p:cNvSpPr txBox="1">
            <a:spLocks noChangeArrowheads="1"/>
          </p:cNvSpPr>
          <p:nvPr/>
        </p:nvSpPr>
        <p:spPr bwMode="auto">
          <a:xfrm>
            <a:off x="4943475" y="2065338"/>
            <a:ext cx="406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Power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source</a:t>
            </a:r>
          </a:p>
        </p:txBody>
      </p:sp>
      <p:sp>
        <p:nvSpPr>
          <p:cNvPr id="657425" name="Text Box 17"/>
          <p:cNvSpPr txBox="1">
            <a:spLocks noChangeArrowheads="1"/>
          </p:cNvSpPr>
          <p:nvPr/>
        </p:nvSpPr>
        <p:spPr bwMode="auto">
          <a:xfrm>
            <a:off x="3311525" y="2562225"/>
            <a:ext cx="5651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Longer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molecules</a:t>
            </a:r>
          </a:p>
        </p:txBody>
      </p:sp>
      <p:sp>
        <p:nvSpPr>
          <p:cNvPr id="657426" name="Text Box 18"/>
          <p:cNvSpPr txBox="1">
            <a:spLocks noChangeArrowheads="1"/>
          </p:cNvSpPr>
          <p:nvPr/>
        </p:nvSpPr>
        <p:spPr bwMode="auto">
          <a:xfrm>
            <a:off x="5584825" y="3170238"/>
            <a:ext cx="565150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Shorter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molecules</a:t>
            </a:r>
          </a:p>
        </p:txBody>
      </p:sp>
      <p:sp>
        <p:nvSpPr>
          <p:cNvPr id="657427" name="Text Box 19"/>
          <p:cNvSpPr txBox="1">
            <a:spLocks noChangeArrowheads="1"/>
          </p:cNvSpPr>
          <p:nvPr/>
        </p:nvSpPr>
        <p:spPr bwMode="auto">
          <a:xfrm>
            <a:off x="5908675" y="1468438"/>
            <a:ext cx="3619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Gel</a:t>
            </a:r>
          </a:p>
        </p:txBody>
      </p:sp>
      <p:sp>
        <p:nvSpPr>
          <p:cNvPr id="657428" name="Text Box 20"/>
          <p:cNvSpPr txBox="1">
            <a:spLocks noChangeArrowheads="1"/>
          </p:cNvSpPr>
          <p:nvPr/>
        </p:nvSpPr>
        <p:spPr bwMode="auto">
          <a:xfrm>
            <a:off x="5546725" y="757238"/>
            <a:ext cx="45085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Anode</a:t>
            </a:r>
          </a:p>
        </p:txBody>
      </p:sp>
      <p:sp>
        <p:nvSpPr>
          <p:cNvPr id="657429" name="Text Box 21"/>
          <p:cNvSpPr txBox="1">
            <a:spLocks noChangeArrowheads="1"/>
          </p:cNvSpPr>
          <p:nvPr/>
        </p:nvSpPr>
        <p:spPr bwMode="auto">
          <a:xfrm>
            <a:off x="4378325" y="750888"/>
            <a:ext cx="552450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Cathode</a:t>
            </a:r>
          </a:p>
        </p:txBody>
      </p:sp>
      <p:sp>
        <p:nvSpPr>
          <p:cNvPr id="657430" name="Line 22"/>
          <p:cNvSpPr>
            <a:spLocks noChangeShapeType="1"/>
          </p:cNvSpPr>
          <p:nvPr/>
        </p:nvSpPr>
        <p:spPr bwMode="auto">
          <a:xfrm>
            <a:off x="3708400" y="2641600"/>
            <a:ext cx="709613" cy="2238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31" name="Line 23"/>
          <p:cNvSpPr>
            <a:spLocks noChangeShapeType="1"/>
          </p:cNvSpPr>
          <p:nvPr/>
        </p:nvSpPr>
        <p:spPr bwMode="auto">
          <a:xfrm>
            <a:off x="5159375" y="2865438"/>
            <a:ext cx="407988" cy="3476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32" name="Line 24"/>
          <p:cNvSpPr>
            <a:spLocks noChangeShapeType="1"/>
          </p:cNvSpPr>
          <p:nvPr/>
        </p:nvSpPr>
        <p:spPr bwMode="auto">
          <a:xfrm>
            <a:off x="3403600" y="838200"/>
            <a:ext cx="223838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33" name="Line 25"/>
          <p:cNvSpPr>
            <a:spLocks noChangeShapeType="1"/>
          </p:cNvSpPr>
          <p:nvPr/>
        </p:nvSpPr>
        <p:spPr bwMode="auto">
          <a:xfrm>
            <a:off x="5491163" y="1231900"/>
            <a:ext cx="406400" cy="2746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7434" name="Text Box 26"/>
          <p:cNvSpPr txBox="1">
            <a:spLocks noChangeArrowheads="1"/>
          </p:cNvSpPr>
          <p:nvPr/>
        </p:nvSpPr>
        <p:spPr bwMode="auto">
          <a:xfrm>
            <a:off x="2944813" y="234950"/>
            <a:ext cx="765175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rgbClr val="563A84"/>
                </a:solidFill>
                <a:ea typeface="ヒラギノ角ゴ Pro W3" pitchFamily="48" charset="-128"/>
              </a:rPr>
              <a:t>TECHNIQUE</a:t>
            </a:r>
          </a:p>
        </p:txBody>
      </p:sp>
      <p:sp>
        <p:nvSpPr>
          <p:cNvPr id="657435" name="Text Box 27"/>
          <p:cNvSpPr txBox="1">
            <a:spLocks noChangeArrowheads="1"/>
          </p:cNvSpPr>
          <p:nvPr/>
        </p:nvSpPr>
        <p:spPr bwMode="auto">
          <a:xfrm>
            <a:off x="2947988" y="3735388"/>
            <a:ext cx="765175" cy="1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rgbClr val="563A84"/>
                </a:solidFill>
                <a:ea typeface="ヒラギノ角ゴ Pro W3" pitchFamily="48" charset="-128"/>
              </a:rPr>
              <a:t>RESULTS</a:t>
            </a:r>
          </a:p>
        </p:txBody>
      </p:sp>
      <p:sp>
        <p:nvSpPr>
          <p:cNvPr id="657436" name="Text Box 28"/>
          <p:cNvSpPr txBox="1">
            <a:spLocks noChangeArrowheads="1"/>
          </p:cNvSpPr>
          <p:nvPr/>
        </p:nvSpPr>
        <p:spPr bwMode="auto">
          <a:xfrm>
            <a:off x="2930525" y="1539875"/>
            <a:ext cx="65088" cy="10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1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657437" name="Text Box 29"/>
          <p:cNvSpPr txBox="1">
            <a:spLocks noChangeArrowheads="1"/>
          </p:cNvSpPr>
          <p:nvPr/>
        </p:nvSpPr>
        <p:spPr bwMode="auto">
          <a:xfrm>
            <a:off x="2935288" y="3125788"/>
            <a:ext cx="65087" cy="10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2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657438" name="Text Box 30"/>
          <p:cNvSpPr txBox="1">
            <a:spLocks noChangeArrowheads="1"/>
          </p:cNvSpPr>
          <p:nvPr/>
        </p:nvSpPr>
        <p:spPr bwMode="auto">
          <a:xfrm>
            <a:off x="5976938" y="757238"/>
            <a:ext cx="87312" cy="1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+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657439" name="Text Box 31"/>
          <p:cNvSpPr txBox="1">
            <a:spLocks noChangeArrowheads="1"/>
          </p:cNvSpPr>
          <p:nvPr/>
        </p:nvSpPr>
        <p:spPr bwMode="auto">
          <a:xfrm>
            <a:off x="5976938" y="2357438"/>
            <a:ext cx="90487" cy="11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+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657440" name="Text Box 32"/>
          <p:cNvSpPr txBox="1">
            <a:spLocks noChangeArrowheads="1"/>
          </p:cNvSpPr>
          <p:nvPr/>
        </p:nvSpPr>
        <p:spPr bwMode="auto">
          <a:xfrm>
            <a:off x="4235450" y="750888"/>
            <a:ext cx="84138" cy="16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–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657441" name="Text Box 33"/>
          <p:cNvSpPr txBox="1">
            <a:spLocks noChangeArrowheads="1"/>
          </p:cNvSpPr>
          <p:nvPr/>
        </p:nvSpPr>
        <p:spPr bwMode="auto">
          <a:xfrm>
            <a:off x="4232275" y="2351088"/>
            <a:ext cx="84138" cy="16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solidFill>
                  <a:schemeClr val="bg1"/>
                </a:solidFill>
                <a:ea typeface="ヒラギノ角ゴ Pro W3" pitchFamily="48" charset="-128"/>
              </a:rPr>
              <a:t>–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04454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2" name="Picture 2" descr="20_09aGelElectrophoresi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050" y="177800"/>
            <a:ext cx="6565900" cy="657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763" name="Rectangle 3"/>
          <p:cNvSpPr>
            <a:spLocks noChangeArrowheads="1"/>
          </p:cNvSpPr>
          <p:nvPr/>
        </p:nvSpPr>
        <p:spPr bwMode="auto">
          <a:xfrm>
            <a:off x="1349375" y="236538"/>
            <a:ext cx="1912938" cy="295275"/>
          </a:xfrm>
          <a:prstGeom prst="rect">
            <a:avLst/>
          </a:prstGeom>
          <a:solidFill>
            <a:srgbClr val="FECD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64" name="Oval 4"/>
          <p:cNvSpPr>
            <a:spLocks noChangeArrowheads="1"/>
          </p:cNvSpPr>
          <p:nvPr/>
        </p:nvSpPr>
        <p:spPr bwMode="auto">
          <a:xfrm>
            <a:off x="1330325" y="6016625"/>
            <a:ext cx="265113" cy="265113"/>
          </a:xfrm>
          <a:prstGeom prst="ellipse">
            <a:avLst/>
          </a:prstGeom>
          <a:solidFill>
            <a:srgbClr val="3EA1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65" name="Oval 5"/>
          <p:cNvSpPr>
            <a:spLocks noChangeArrowheads="1"/>
          </p:cNvSpPr>
          <p:nvPr/>
        </p:nvSpPr>
        <p:spPr bwMode="auto">
          <a:xfrm>
            <a:off x="1323975" y="2860675"/>
            <a:ext cx="265113" cy="265113"/>
          </a:xfrm>
          <a:prstGeom prst="ellipse">
            <a:avLst/>
          </a:prstGeom>
          <a:solidFill>
            <a:srgbClr val="3EA1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66" name="Rectangle 6"/>
          <p:cNvSpPr>
            <a:spLocks noChangeArrowheads="1"/>
          </p:cNvSpPr>
          <p:nvPr/>
        </p:nvSpPr>
        <p:spPr bwMode="auto">
          <a:xfrm>
            <a:off x="1651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20-9a</a:t>
            </a:r>
          </a:p>
        </p:txBody>
      </p:sp>
      <p:sp>
        <p:nvSpPr>
          <p:cNvPr id="757767" name="Text Box 7"/>
          <p:cNvSpPr txBox="1">
            <a:spLocks noChangeArrowheads="1"/>
          </p:cNvSpPr>
          <p:nvPr/>
        </p:nvSpPr>
        <p:spPr bwMode="auto">
          <a:xfrm>
            <a:off x="1333500" y="787400"/>
            <a:ext cx="126365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Mixture of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DNA mol-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ecules of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different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sizes</a:t>
            </a:r>
          </a:p>
        </p:txBody>
      </p:sp>
      <p:sp>
        <p:nvSpPr>
          <p:cNvPr id="757768" name="Text Box 8"/>
          <p:cNvSpPr txBox="1">
            <a:spLocks noChangeArrowheads="1"/>
          </p:cNvSpPr>
          <p:nvPr/>
        </p:nvSpPr>
        <p:spPr bwMode="auto">
          <a:xfrm>
            <a:off x="5437188" y="719138"/>
            <a:ext cx="808037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Power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source</a:t>
            </a:r>
          </a:p>
        </p:txBody>
      </p:sp>
      <p:sp>
        <p:nvSpPr>
          <p:cNvPr id="757769" name="Text Box 9"/>
          <p:cNvSpPr txBox="1">
            <a:spLocks noChangeArrowheads="1"/>
          </p:cNvSpPr>
          <p:nvPr/>
        </p:nvSpPr>
        <p:spPr bwMode="auto">
          <a:xfrm>
            <a:off x="2168525" y="4902200"/>
            <a:ext cx="110490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Longer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molecules</a:t>
            </a:r>
          </a:p>
        </p:txBody>
      </p:sp>
      <p:sp>
        <p:nvSpPr>
          <p:cNvPr id="757770" name="Text Box 10"/>
          <p:cNvSpPr txBox="1">
            <a:spLocks noChangeArrowheads="1"/>
          </p:cNvSpPr>
          <p:nvPr/>
        </p:nvSpPr>
        <p:spPr bwMode="auto">
          <a:xfrm>
            <a:off x="6696075" y="6110288"/>
            <a:ext cx="11795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Shorter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molecules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71" name="Text Box 11"/>
          <p:cNvSpPr txBox="1">
            <a:spLocks noChangeArrowheads="1"/>
          </p:cNvSpPr>
          <p:nvPr/>
        </p:nvSpPr>
        <p:spPr bwMode="auto">
          <a:xfrm>
            <a:off x="7353300" y="2711450"/>
            <a:ext cx="447675" cy="23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Gel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72" name="Text Box 12"/>
          <p:cNvSpPr txBox="1">
            <a:spLocks noChangeArrowheads="1"/>
          </p:cNvSpPr>
          <p:nvPr/>
        </p:nvSpPr>
        <p:spPr bwMode="auto">
          <a:xfrm>
            <a:off x="6619875" y="1293813"/>
            <a:ext cx="792163" cy="2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Anode</a:t>
            </a:r>
          </a:p>
        </p:txBody>
      </p:sp>
      <p:sp>
        <p:nvSpPr>
          <p:cNvPr id="757773" name="Text Box 13"/>
          <p:cNvSpPr txBox="1">
            <a:spLocks noChangeArrowheads="1"/>
          </p:cNvSpPr>
          <p:nvPr/>
        </p:nvSpPr>
        <p:spPr bwMode="auto">
          <a:xfrm>
            <a:off x="4298950" y="1295400"/>
            <a:ext cx="8953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Cathode</a:t>
            </a:r>
          </a:p>
        </p:txBody>
      </p:sp>
      <p:sp>
        <p:nvSpPr>
          <p:cNvPr id="757774" name="Text Box 14"/>
          <p:cNvSpPr txBox="1">
            <a:spLocks noChangeArrowheads="1"/>
          </p:cNvSpPr>
          <p:nvPr/>
        </p:nvSpPr>
        <p:spPr bwMode="auto">
          <a:xfrm>
            <a:off x="1446213" y="273050"/>
            <a:ext cx="15144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rgbClr val="563A84"/>
                </a:solidFill>
                <a:ea typeface="ヒラギノ角ゴ Pro W3" pitchFamily="48" charset="-128"/>
              </a:rPr>
              <a:t>TECHNIQUE</a:t>
            </a:r>
            <a:endParaRPr kumimoji="0" lang="en-US" altLang="en-US" sz="900" b="1">
              <a:solidFill>
                <a:srgbClr val="563A84"/>
              </a:solidFill>
              <a:ea typeface="ヒラギノ角ゴ Pro W3" pitchFamily="48" charset="-128"/>
            </a:endParaRPr>
          </a:p>
        </p:txBody>
      </p:sp>
      <p:sp>
        <p:nvSpPr>
          <p:cNvPr id="757775" name="Text Box 15"/>
          <p:cNvSpPr txBox="1">
            <a:spLocks noChangeArrowheads="1"/>
          </p:cNvSpPr>
          <p:nvPr/>
        </p:nvSpPr>
        <p:spPr bwMode="auto">
          <a:xfrm>
            <a:off x="1381125" y="2879725"/>
            <a:ext cx="223838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chemeClr val="bg1"/>
                </a:solidFill>
                <a:ea typeface="ヒラギノ角ゴ Pro W3" pitchFamily="48" charset="-128"/>
              </a:rPr>
              <a:t>1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76" name="Text Box 16"/>
          <p:cNvSpPr txBox="1">
            <a:spLocks noChangeArrowheads="1"/>
          </p:cNvSpPr>
          <p:nvPr/>
        </p:nvSpPr>
        <p:spPr bwMode="auto">
          <a:xfrm>
            <a:off x="1398588" y="6034088"/>
            <a:ext cx="13493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chemeClr val="bg1"/>
                </a:solidFill>
                <a:ea typeface="ヒラギノ角ゴ Pro W3" pitchFamily="48" charset="-128"/>
              </a:rPr>
              <a:t>2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77" name="Line 17"/>
          <p:cNvSpPr>
            <a:spLocks noChangeShapeType="1"/>
          </p:cNvSpPr>
          <p:nvPr/>
        </p:nvSpPr>
        <p:spPr bwMode="auto">
          <a:xfrm>
            <a:off x="6515100" y="2265363"/>
            <a:ext cx="812800" cy="558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78" name="Text Box 18"/>
          <p:cNvSpPr txBox="1">
            <a:spLocks noChangeArrowheads="1"/>
          </p:cNvSpPr>
          <p:nvPr/>
        </p:nvSpPr>
        <p:spPr bwMode="auto">
          <a:xfrm>
            <a:off x="5426075" y="3905250"/>
            <a:ext cx="80803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ea typeface="ヒラギノ角ゴ Pro W3" pitchFamily="48" charset="-128"/>
              </a:rPr>
              <a:t>Power</a:t>
            </a:r>
            <a:br>
              <a:rPr kumimoji="0" lang="en-US" altLang="en-US" sz="1800" b="1">
                <a:ea typeface="ヒラギノ角ゴ Pro W3" pitchFamily="48" charset="-128"/>
              </a:rPr>
            </a:br>
            <a:r>
              <a:rPr kumimoji="0" lang="en-US" altLang="en-US" sz="1800" b="1">
                <a:ea typeface="ヒラギノ角ゴ Pro W3" pitchFamily="48" charset="-128"/>
              </a:rPr>
              <a:t>source</a:t>
            </a:r>
          </a:p>
        </p:txBody>
      </p:sp>
      <p:sp>
        <p:nvSpPr>
          <p:cNvPr id="757779" name="Line 19"/>
          <p:cNvSpPr>
            <a:spLocks noChangeShapeType="1"/>
          </p:cNvSpPr>
          <p:nvPr/>
        </p:nvSpPr>
        <p:spPr bwMode="auto">
          <a:xfrm>
            <a:off x="2940050" y="5073650"/>
            <a:ext cx="1441450" cy="450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0" name="Line 20"/>
          <p:cNvSpPr>
            <a:spLocks noChangeShapeType="1"/>
          </p:cNvSpPr>
          <p:nvPr/>
        </p:nvSpPr>
        <p:spPr bwMode="auto">
          <a:xfrm>
            <a:off x="5854700" y="5511800"/>
            <a:ext cx="812800" cy="698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1" name="Line 21"/>
          <p:cNvSpPr>
            <a:spLocks noChangeShapeType="1"/>
          </p:cNvSpPr>
          <p:nvPr/>
        </p:nvSpPr>
        <p:spPr bwMode="auto">
          <a:xfrm>
            <a:off x="2343150" y="1485900"/>
            <a:ext cx="469900" cy="279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82" name="Text Box 22"/>
          <p:cNvSpPr txBox="1">
            <a:spLocks noChangeArrowheads="1"/>
          </p:cNvSpPr>
          <p:nvPr/>
        </p:nvSpPr>
        <p:spPr bwMode="auto">
          <a:xfrm>
            <a:off x="4002088" y="1296988"/>
            <a:ext cx="13493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chemeClr val="bg1"/>
                </a:solidFill>
                <a:ea typeface="ヒラギノ角ゴ Pro W3" pitchFamily="48" charset="-128"/>
              </a:rPr>
              <a:t>–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83" name="Text Box 23"/>
          <p:cNvSpPr txBox="1">
            <a:spLocks noChangeArrowheads="1"/>
          </p:cNvSpPr>
          <p:nvPr/>
        </p:nvSpPr>
        <p:spPr bwMode="auto">
          <a:xfrm>
            <a:off x="7475538" y="1316038"/>
            <a:ext cx="13493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chemeClr val="bg1"/>
                </a:solidFill>
                <a:ea typeface="ヒラギノ角ゴ Pro W3" pitchFamily="48" charset="-128"/>
              </a:rPr>
              <a:t>+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84" name="Text Box 24"/>
          <p:cNvSpPr txBox="1">
            <a:spLocks noChangeArrowheads="1"/>
          </p:cNvSpPr>
          <p:nvPr/>
        </p:nvSpPr>
        <p:spPr bwMode="auto">
          <a:xfrm>
            <a:off x="7481888" y="4503738"/>
            <a:ext cx="13493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chemeClr val="bg1"/>
                </a:solidFill>
                <a:ea typeface="ヒラギノ角ゴ Pro W3" pitchFamily="48" charset="-128"/>
              </a:rPr>
              <a:t>+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  <p:sp>
        <p:nvSpPr>
          <p:cNvPr id="757785" name="Text Box 25"/>
          <p:cNvSpPr txBox="1">
            <a:spLocks noChangeArrowheads="1"/>
          </p:cNvSpPr>
          <p:nvPr/>
        </p:nvSpPr>
        <p:spPr bwMode="auto">
          <a:xfrm>
            <a:off x="4002088" y="4484688"/>
            <a:ext cx="134937" cy="22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800" b="1">
                <a:solidFill>
                  <a:schemeClr val="bg1"/>
                </a:solidFill>
                <a:ea typeface="ヒラギノ角ゴ Pro W3" pitchFamily="48" charset="-128"/>
              </a:rPr>
              <a:t>–</a:t>
            </a:r>
            <a:endParaRPr kumimoji="0" lang="en-US" altLang="en-US" sz="900" b="1"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165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95300" y="-3848100"/>
            <a:ext cx="8001000" cy="1341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200401" y="-304800"/>
            <a:ext cx="3200400" cy="716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72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17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Southern blotting and northern blotting: </a:t>
            </a:r>
            <a:r>
              <a:rPr lang="en-US" dirty="0"/>
              <a:t>To detect specific nucleotide sequences within a DNA </a:t>
            </a:r>
            <a:r>
              <a:rPr lang="en-US" dirty="0" smtClean="0"/>
              <a:t>sample or to identify gene of interest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This technique is the same as probing a DNA segment of interest in a genomic or cDNA library </a:t>
            </a:r>
          </a:p>
          <a:p>
            <a:r>
              <a:rPr lang="en-CA" sz="2400" dirty="0" smtClean="0"/>
              <a:t>Replica of RNA or DNA is transferred (blotted) to nitrocellulose paper (nylon paper)</a:t>
            </a:r>
          </a:p>
          <a:p>
            <a:r>
              <a:rPr lang="en-CA" sz="2400" dirty="0" smtClean="0"/>
              <a:t>The nylon paper is thereafter transferred to the plastic bag containing DNA probe of the gene of interest</a:t>
            </a:r>
          </a:p>
          <a:p>
            <a:r>
              <a:rPr lang="en-CA" sz="2400" dirty="0" smtClean="0"/>
              <a:t>The RNA or DNA complementary to the sequences of probe are </a:t>
            </a:r>
            <a:r>
              <a:rPr lang="en-CA" sz="2400" dirty="0" err="1" smtClean="0"/>
              <a:t>hybradized</a:t>
            </a:r>
            <a:r>
              <a:rPr lang="en-CA" sz="2400" dirty="0" smtClean="0"/>
              <a:t> and can be detected with autoradiography </a:t>
            </a:r>
          </a:p>
          <a:p>
            <a:r>
              <a:rPr lang="en-CA" sz="2400" dirty="0" smtClean="0"/>
              <a:t>For DNA segment to be detected, it needs to be denatured first prior </a:t>
            </a:r>
            <a:r>
              <a:rPr lang="en-CA" sz="2400" smtClean="0"/>
              <a:t>to hybridization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440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2200" y="0"/>
            <a:ext cx="1264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0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653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u="sng" dirty="0" smtClean="0"/>
              <a:t>DNA cloning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70" y="990580"/>
            <a:ext cx="8901560" cy="54864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method by which a gene of interest is copied in bacterial cell</a:t>
            </a:r>
          </a:p>
          <a:p>
            <a:r>
              <a:rPr lang="en-US" dirty="0" smtClean="0"/>
              <a:t>To clone a piece of DNA e.g. a human gene, researchers first isolate a plasmid from a bacterial cell</a:t>
            </a:r>
          </a:p>
          <a:p>
            <a:r>
              <a:rPr lang="en-US" dirty="0" smtClean="0"/>
              <a:t>Then insert piece of DNA </a:t>
            </a:r>
            <a:r>
              <a:rPr lang="en-US" b="1" dirty="0" smtClean="0"/>
              <a:t>(foreign DNA)</a:t>
            </a:r>
            <a:r>
              <a:rPr lang="en-US" dirty="0" smtClean="0"/>
              <a:t> in plasmid </a:t>
            </a:r>
          </a:p>
          <a:p>
            <a:r>
              <a:rPr lang="en-US" dirty="0" smtClean="0"/>
              <a:t>The resulting plasmid is a </a:t>
            </a:r>
            <a:r>
              <a:rPr lang="en-US" b="1" dirty="0" smtClean="0"/>
              <a:t>“recombinant plasmid”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palsmid</a:t>
            </a:r>
            <a:r>
              <a:rPr lang="en-US" dirty="0" smtClean="0"/>
              <a:t> is then returned back into bacterial cell and the resulting bacterial cell is now a </a:t>
            </a:r>
            <a:r>
              <a:rPr lang="en-US" b="1" dirty="0" smtClean="0"/>
              <a:t>“recombinant bacterium”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division and </a:t>
            </a:r>
            <a:r>
              <a:rPr lang="en-US" dirty="0" err="1" smtClean="0"/>
              <a:t>redivision</a:t>
            </a:r>
            <a:r>
              <a:rPr lang="en-US" dirty="0" smtClean="0"/>
              <a:t> of recombinant bacteria yield multiple copies of foreign DNA called </a:t>
            </a:r>
            <a:r>
              <a:rPr lang="en-US" b="1" dirty="0" smtClean="0"/>
              <a:t>“gene cloning”</a:t>
            </a:r>
            <a:r>
              <a:rPr lang="en-US" dirty="0" smtClean="0"/>
              <a:t> </a:t>
            </a:r>
          </a:p>
          <a:p>
            <a:r>
              <a:rPr lang="en-US" dirty="0" smtClean="0"/>
              <a:t>Applications of DNA cloning</a:t>
            </a:r>
          </a:p>
          <a:p>
            <a:r>
              <a:rPr lang="en-US" dirty="0" smtClean="0"/>
              <a:t>Production of protein from gene of interest :foreign gene” </a:t>
            </a:r>
          </a:p>
          <a:p>
            <a:r>
              <a:rPr lang="en-US" dirty="0" smtClean="0"/>
              <a:t>To make many copies of foreign gene to get it inserted in an organism of interest </a:t>
            </a:r>
            <a:r>
              <a:rPr lang="en-US" dirty="0" smtClean="0">
                <a:sym typeface="Wingdings" pitchFamily="2" charset="2"/>
              </a:rPr>
              <a:t>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933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Q1.</a:t>
            </a:r>
            <a:r>
              <a:rPr lang="en-US" dirty="0" smtClean="0"/>
              <a:t>	The restriction site for an enzyme called </a:t>
            </a:r>
            <a:r>
              <a:rPr lang="en-US" dirty="0" err="1" smtClean="0"/>
              <a:t>Pvul</a:t>
            </a:r>
            <a:r>
              <a:rPr lang="en-US" dirty="0" smtClean="0"/>
              <a:t> is the following sequence:</a:t>
            </a:r>
          </a:p>
          <a:p>
            <a:pPr marL="0" indent="0" algn="ctr">
              <a:buNone/>
            </a:pPr>
            <a:r>
              <a:rPr lang="en-US" dirty="0" smtClean="0"/>
              <a:t>5</a:t>
            </a:r>
            <a:r>
              <a:rPr lang="en-US" baseline="30000" dirty="0" smtClean="0"/>
              <a:t>/</a:t>
            </a:r>
            <a:r>
              <a:rPr lang="en-US" dirty="0" smtClean="0"/>
              <a:t>-CGATCG-3</a:t>
            </a:r>
            <a:r>
              <a:rPr lang="en-US" baseline="30000" dirty="0" smtClean="0"/>
              <a:t>/</a:t>
            </a:r>
          </a:p>
          <a:p>
            <a:pPr marL="0" indent="0" algn="ctr">
              <a:buNone/>
            </a:pPr>
            <a:r>
              <a:rPr lang="en-US" dirty="0" smtClean="0"/>
              <a:t>3</a:t>
            </a:r>
            <a:r>
              <a:rPr lang="en-US" baseline="30000" dirty="0" smtClean="0"/>
              <a:t>/</a:t>
            </a:r>
            <a:r>
              <a:rPr lang="en-US" dirty="0" smtClean="0"/>
              <a:t>-GCTAGC-5</a:t>
            </a:r>
            <a:r>
              <a:rPr lang="en-US" baseline="30000" dirty="0" smtClean="0"/>
              <a:t>/</a:t>
            </a:r>
          </a:p>
          <a:p>
            <a:pPr marL="0" indent="0">
              <a:buNone/>
            </a:pPr>
            <a:r>
              <a:rPr lang="en-US" dirty="0" smtClean="0"/>
              <a:t>Staggered cuts are made between the T and C on each strand. What type of bonds are being cleaved?</a:t>
            </a:r>
          </a:p>
          <a:p>
            <a:pPr marL="0" indent="0">
              <a:buNone/>
            </a:pPr>
            <a:r>
              <a:rPr lang="en-US" b="1" dirty="0" smtClean="0"/>
              <a:t>Q2.</a:t>
            </a:r>
            <a:r>
              <a:rPr lang="en-US" dirty="0" smtClean="0"/>
              <a:t>	One stand of a DNA molecule has the following sequence: 5/-CCTTGACGATCGTACCG-3/</a:t>
            </a:r>
          </a:p>
          <a:p>
            <a:r>
              <a:rPr lang="en-US" dirty="0" smtClean="0"/>
              <a:t>Draw the other strand. Will </a:t>
            </a:r>
            <a:r>
              <a:rPr lang="en-US" dirty="0" err="1" smtClean="0"/>
              <a:t>Pvul</a:t>
            </a:r>
            <a:r>
              <a:rPr lang="en-US" dirty="0" smtClean="0"/>
              <a:t> cut this molecule? If so draw the products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3981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402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DNA sequencing: Sanger method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technique is polymerase chain reaction and gel-electrophoresis based</a:t>
            </a:r>
          </a:p>
          <a:p>
            <a:r>
              <a:rPr lang="en-US" dirty="0" smtClean="0"/>
              <a:t>DNA from a given tissue (e.g. leaf of maize) is separated in four test tubes</a:t>
            </a:r>
          </a:p>
          <a:p>
            <a:r>
              <a:rPr lang="en-US" dirty="0" smtClean="0"/>
              <a:t> the test tubes besides DNA, contain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dATP</a:t>
            </a:r>
            <a:r>
              <a:rPr lang="en-US" dirty="0" smtClean="0"/>
              <a:t>, </a:t>
            </a:r>
            <a:r>
              <a:rPr lang="en-US" dirty="0" err="1" smtClean="0"/>
              <a:t>dTTP</a:t>
            </a:r>
            <a:r>
              <a:rPr lang="en-US" dirty="0" smtClean="0"/>
              <a:t>, </a:t>
            </a:r>
            <a:r>
              <a:rPr lang="en-US" dirty="0" err="1" smtClean="0"/>
              <a:t>dGTP</a:t>
            </a:r>
            <a:r>
              <a:rPr lang="en-US" dirty="0" smtClean="0"/>
              <a:t> and </a:t>
            </a:r>
            <a:r>
              <a:rPr lang="en-US" dirty="0" err="1" smtClean="0"/>
              <a:t>dCTP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Primer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Special </a:t>
            </a:r>
            <a:r>
              <a:rPr lang="en-US" dirty="0" err="1" smtClean="0"/>
              <a:t>flourescent</a:t>
            </a:r>
            <a:r>
              <a:rPr lang="en-US" dirty="0" smtClean="0"/>
              <a:t> nucleotide of one kind in a given test tube i.e. </a:t>
            </a:r>
            <a:r>
              <a:rPr lang="en-US" dirty="0" err="1" smtClean="0"/>
              <a:t>ddATP</a:t>
            </a:r>
            <a:r>
              <a:rPr lang="en-US" dirty="0" smtClean="0"/>
              <a:t> or </a:t>
            </a:r>
            <a:r>
              <a:rPr lang="en-US" dirty="0" err="1" smtClean="0"/>
              <a:t>ddTTP</a:t>
            </a:r>
            <a:r>
              <a:rPr lang="en-US" dirty="0" smtClean="0"/>
              <a:t> or </a:t>
            </a:r>
            <a:r>
              <a:rPr lang="en-US" dirty="0" err="1" smtClean="0"/>
              <a:t>ddGTP</a:t>
            </a:r>
            <a:r>
              <a:rPr lang="en-US" dirty="0" smtClean="0"/>
              <a:t> or </a:t>
            </a:r>
            <a:r>
              <a:rPr lang="en-US" dirty="0" err="1" smtClean="0"/>
              <a:t>ddCTP</a:t>
            </a:r>
            <a:r>
              <a:rPr lang="en-US" dirty="0" smtClean="0"/>
              <a:t>, which lacks the 3</a:t>
            </a:r>
            <a:r>
              <a:rPr lang="en-US" baseline="30000" dirty="0" smtClean="0"/>
              <a:t>/</a:t>
            </a:r>
            <a:r>
              <a:rPr lang="en-US" dirty="0" smtClean="0"/>
              <a:t>OH site that is an attachment site for coming nucleotide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Polymerase enzyme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b="1" u="sng" dirty="0" smtClean="0"/>
              <a:t>DNA sequencing: Sanger method 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6820"/>
            <a:ext cx="9144000" cy="5562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Test tubes are heated to ~90</a:t>
            </a:r>
            <a:r>
              <a:rPr lang="en-US" baseline="30000" dirty="0" smtClean="0"/>
              <a:t>o</a:t>
            </a:r>
            <a:r>
              <a:rPr lang="en-US" dirty="0" smtClean="0"/>
              <a:t>C to denature DNA</a:t>
            </a:r>
          </a:p>
          <a:p>
            <a:r>
              <a:rPr lang="en-US" dirty="0" smtClean="0"/>
              <a:t>Test tubes are cool down to ~ 50</a:t>
            </a:r>
            <a:r>
              <a:rPr lang="en-US" baseline="30000" dirty="0" smtClean="0"/>
              <a:t>o</a:t>
            </a:r>
            <a:r>
              <a:rPr lang="en-US" dirty="0" smtClean="0"/>
              <a:t>C  to anneal primer to DNA </a:t>
            </a:r>
          </a:p>
          <a:p>
            <a:r>
              <a:rPr lang="en-US" dirty="0" smtClean="0"/>
              <a:t> polymerase enzyme will start synthesizing the complementary DNA strand until the given </a:t>
            </a:r>
            <a:r>
              <a:rPr lang="en-US" dirty="0" err="1" smtClean="0"/>
              <a:t>dideoxynucleotide</a:t>
            </a:r>
            <a:r>
              <a:rPr lang="en-US" dirty="0" smtClean="0"/>
              <a:t> comes to the growing DNA chain </a:t>
            </a:r>
          </a:p>
          <a:p>
            <a:r>
              <a:rPr lang="en-US" dirty="0" smtClean="0"/>
              <a:t>The test tubes after certain period of time (to be sure that DNA replication is done) is subjected to gel-electrophoresis to separate strands </a:t>
            </a:r>
          </a:p>
          <a:p>
            <a:r>
              <a:rPr lang="en-US" dirty="0" smtClean="0"/>
              <a:t>The DNA of a given test tube is poured in a given well of gel labeled according to the kind of </a:t>
            </a:r>
            <a:r>
              <a:rPr lang="en-US" dirty="0" err="1" smtClean="0"/>
              <a:t>ddnucleiotide</a:t>
            </a:r>
            <a:r>
              <a:rPr lang="en-US" dirty="0" smtClean="0"/>
              <a:t> present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3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9200" y="-1447800"/>
            <a:ext cx="7086600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dideoxiribonucleotide</a:t>
            </a:r>
            <a:r>
              <a:rPr lang="en-US" dirty="0" smtClean="0"/>
              <a:t> used in Sanger method of DNA sequencing?</a:t>
            </a:r>
          </a:p>
          <a:p>
            <a:r>
              <a:rPr lang="en-US" dirty="0" smtClean="0"/>
              <a:t>Define </a:t>
            </a:r>
            <a:r>
              <a:rPr lang="en-US" dirty="0" err="1" smtClean="0"/>
              <a:t>Taq</a:t>
            </a:r>
            <a:r>
              <a:rPr lang="en-US" dirty="0" smtClean="0"/>
              <a:t> polymerase and tell about its source and characteristic, which make it unique than </a:t>
            </a:r>
            <a:r>
              <a:rPr lang="en-US" smtClean="0"/>
              <a:t>other polymerases </a:t>
            </a:r>
          </a:p>
          <a:p>
            <a:r>
              <a:rPr lang="en-US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7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320" y="1143000"/>
            <a:ext cx="8641080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tx1"/>
                </a:solidFill>
              </a:rPr>
              <a:t>RT-PCR uses the enzyme “reverse transcriptase” in combination with PCR and gel electrophoresis.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This technique can be used to COMPARE gene expression between samples – for instance, in different embryonic stages, in different tissues, or in the same type of cell under different conditions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29699"/>
            <a:ext cx="8229600" cy="12419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Reverse Transcriptase Polymerase Chain Reaction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8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400" y="-2362200"/>
            <a:ext cx="6858000" cy="115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0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DNA Microarray assay of gene expression level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Applications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With this method the researchers can test thousands of genes simultaneously to determine which ones are expressed in a particular tissue, under different environmental conditions, in various disease states or at different developmental conditions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8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560" name="Picture 8" descr="20_15MicroassayGeneActiv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201613"/>
            <a:ext cx="7913687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3561" name="Oval 9"/>
          <p:cNvSpPr>
            <a:spLocks noChangeArrowheads="1"/>
          </p:cNvSpPr>
          <p:nvPr/>
        </p:nvSpPr>
        <p:spPr bwMode="auto">
          <a:xfrm>
            <a:off x="657225" y="5767388"/>
            <a:ext cx="182563" cy="180975"/>
          </a:xfrm>
          <a:prstGeom prst="ellipse">
            <a:avLst/>
          </a:prstGeom>
          <a:solidFill>
            <a:srgbClr val="0092C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62" name="Oval 10"/>
          <p:cNvSpPr>
            <a:spLocks noChangeArrowheads="1"/>
          </p:cNvSpPr>
          <p:nvPr/>
        </p:nvSpPr>
        <p:spPr bwMode="auto">
          <a:xfrm>
            <a:off x="650875" y="4187825"/>
            <a:ext cx="182563" cy="180975"/>
          </a:xfrm>
          <a:prstGeom prst="ellipse">
            <a:avLst/>
          </a:prstGeom>
          <a:solidFill>
            <a:srgbClr val="0092C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63" name="Oval 11"/>
          <p:cNvSpPr>
            <a:spLocks noChangeArrowheads="1"/>
          </p:cNvSpPr>
          <p:nvPr/>
        </p:nvSpPr>
        <p:spPr bwMode="auto">
          <a:xfrm>
            <a:off x="650875" y="2016125"/>
            <a:ext cx="182563" cy="180975"/>
          </a:xfrm>
          <a:prstGeom prst="ellipse">
            <a:avLst/>
          </a:prstGeom>
          <a:solidFill>
            <a:srgbClr val="0092C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64" name="Oval 12"/>
          <p:cNvSpPr>
            <a:spLocks noChangeArrowheads="1"/>
          </p:cNvSpPr>
          <p:nvPr/>
        </p:nvSpPr>
        <p:spPr bwMode="auto">
          <a:xfrm>
            <a:off x="649288" y="709613"/>
            <a:ext cx="182562" cy="180975"/>
          </a:xfrm>
          <a:prstGeom prst="ellipse">
            <a:avLst/>
          </a:prstGeom>
          <a:solidFill>
            <a:srgbClr val="0092C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65" name="Rectangle 13"/>
          <p:cNvSpPr>
            <a:spLocks noChangeArrowheads="1"/>
          </p:cNvSpPr>
          <p:nvPr/>
        </p:nvSpPr>
        <p:spPr bwMode="auto">
          <a:xfrm>
            <a:off x="663575" y="242888"/>
            <a:ext cx="1430338" cy="212725"/>
          </a:xfrm>
          <a:prstGeom prst="rect">
            <a:avLst/>
          </a:prstGeom>
          <a:solidFill>
            <a:srgbClr val="FECD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66" name="Rectangle 14"/>
          <p:cNvSpPr>
            <a:spLocks noChangeArrowheads="1"/>
          </p:cNvSpPr>
          <p:nvPr/>
        </p:nvSpPr>
        <p:spPr bwMode="auto">
          <a:xfrm>
            <a:off x="1651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20-15</a:t>
            </a:r>
          </a:p>
        </p:txBody>
      </p:sp>
      <p:sp>
        <p:nvSpPr>
          <p:cNvPr id="663567" name="Text Box 15"/>
          <p:cNvSpPr txBox="1">
            <a:spLocks noChangeArrowheads="1"/>
          </p:cNvSpPr>
          <p:nvPr/>
        </p:nvSpPr>
        <p:spPr bwMode="auto">
          <a:xfrm>
            <a:off x="725488" y="266700"/>
            <a:ext cx="1139825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solidFill>
                  <a:srgbClr val="563A84"/>
                </a:solidFill>
                <a:ea typeface="ヒラギノ角ゴ Pro W3" pitchFamily="48" charset="-128"/>
              </a:rPr>
              <a:t>TECHNIQUE</a:t>
            </a:r>
          </a:p>
        </p:txBody>
      </p:sp>
      <p:sp>
        <p:nvSpPr>
          <p:cNvPr id="663568" name="Text Box 16"/>
          <p:cNvSpPr txBox="1">
            <a:spLocks noChangeArrowheads="1"/>
          </p:cNvSpPr>
          <p:nvPr/>
        </p:nvSpPr>
        <p:spPr bwMode="auto">
          <a:xfrm>
            <a:off x="873125" y="722313"/>
            <a:ext cx="12604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Isolate mRNA.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69" name="Text Box 17"/>
          <p:cNvSpPr txBox="1">
            <a:spLocks noChangeArrowheads="1"/>
          </p:cNvSpPr>
          <p:nvPr/>
        </p:nvSpPr>
        <p:spPr bwMode="auto">
          <a:xfrm>
            <a:off x="873125" y="2020888"/>
            <a:ext cx="1920875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Make cDNA by reverse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transcription, using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fluorescently labeled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nucleotides.</a:t>
            </a:r>
          </a:p>
        </p:txBody>
      </p:sp>
      <p:sp>
        <p:nvSpPr>
          <p:cNvPr id="663570" name="Text Box 18"/>
          <p:cNvSpPr txBox="1">
            <a:spLocks noChangeArrowheads="1"/>
          </p:cNvSpPr>
          <p:nvPr/>
        </p:nvSpPr>
        <p:spPr bwMode="auto">
          <a:xfrm>
            <a:off x="860425" y="4197350"/>
            <a:ext cx="2797175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Apply the cDNA mixture to a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microarray, a different gene in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each spot. The cDNA hybridizes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with any complementary DNA on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the microarray.</a:t>
            </a:r>
          </a:p>
        </p:txBody>
      </p:sp>
      <p:sp>
        <p:nvSpPr>
          <p:cNvPr id="663571" name="Text Box 19"/>
          <p:cNvSpPr txBox="1">
            <a:spLocks noChangeArrowheads="1"/>
          </p:cNvSpPr>
          <p:nvPr/>
        </p:nvSpPr>
        <p:spPr bwMode="auto">
          <a:xfrm>
            <a:off x="873125" y="5775325"/>
            <a:ext cx="3146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Rinse off excess cDNA; scan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microarray for fluorescence.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Each fluorescent spot represents a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gene expressed in the tissue sample.</a:t>
            </a:r>
          </a:p>
        </p:txBody>
      </p:sp>
      <p:sp>
        <p:nvSpPr>
          <p:cNvPr id="663572" name="Text Box 20"/>
          <p:cNvSpPr txBox="1">
            <a:spLocks noChangeArrowheads="1"/>
          </p:cNvSpPr>
          <p:nvPr/>
        </p:nvSpPr>
        <p:spPr bwMode="auto">
          <a:xfrm>
            <a:off x="5299075" y="604838"/>
            <a:ext cx="12604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Tissue sample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73" name="Text Box 21"/>
          <p:cNvSpPr txBox="1">
            <a:spLocks noChangeArrowheads="1"/>
          </p:cNvSpPr>
          <p:nvPr/>
        </p:nvSpPr>
        <p:spPr bwMode="auto">
          <a:xfrm>
            <a:off x="4435475" y="2071688"/>
            <a:ext cx="1514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mRNA molecules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74" name="Text Box 22"/>
          <p:cNvSpPr txBox="1">
            <a:spLocks noChangeArrowheads="1"/>
          </p:cNvSpPr>
          <p:nvPr/>
        </p:nvSpPr>
        <p:spPr bwMode="auto">
          <a:xfrm>
            <a:off x="4429125" y="3773488"/>
            <a:ext cx="240982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Labeled cDNA molecules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(single strands)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75" name="Text Box 23"/>
          <p:cNvSpPr txBox="1">
            <a:spLocks noChangeArrowheads="1"/>
          </p:cNvSpPr>
          <p:nvPr/>
        </p:nvSpPr>
        <p:spPr bwMode="auto">
          <a:xfrm>
            <a:off x="5946775" y="4160838"/>
            <a:ext cx="13176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DNA fragments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representing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specific genes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76" name="Text Box 24"/>
          <p:cNvSpPr txBox="1">
            <a:spLocks noChangeArrowheads="1"/>
          </p:cNvSpPr>
          <p:nvPr/>
        </p:nvSpPr>
        <p:spPr bwMode="auto">
          <a:xfrm>
            <a:off x="7153275" y="5678488"/>
            <a:ext cx="131762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DNA microarray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with 2,400</a:t>
            </a:r>
            <a:br>
              <a:rPr kumimoji="0" lang="en-US" altLang="en-US" sz="1400" b="1">
                <a:ea typeface="ヒラギノ角ゴ Pro W3" pitchFamily="48" charset="-128"/>
              </a:rPr>
            </a:br>
            <a:r>
              <a:rPr kumimoji="0" lang="en-US" altLang="en-US" sz="1400" b="1">
                <a:ea typeface="ヒラギノ角ゴ Pro W3" pitchFamily="48" charset="-128"/>
              </a:rPr>
              <a:t>human genes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77" name="Text Box 25"/>
          <p:cNvSpPr txBox="1">
            <a:spLocks noChangeArrowheads="1"/>
          </p:cNvSpPr>
          <p:nvPr/>
        </p:nvSpPr>
        <p:spPr bwMode="auto">
          <a:xfrm>
            <a:off x="4124325" y="5297488"/>
            <a:ext cx="1514475" cy="17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ea typeface="ヒラギノ角ゴ Pro W3" pitchFamily="48" charset="-128"/>
              </a:rPr>
              <a:t>DNA microarray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78" name="Line 26"/>
          <p:cNvSpPr>
            <a:spLocks noChangeShapeType="1"/>
          </p:cNvSpPr>
          <p:nvPr/>
        </p:nvSpPr>
        <p:spPr bwMode="auto">
          <a:xfrm flipH="1">
            <a:off x="6216650" y="4762500"/>
            <a:ext cx="111125" cy="2587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79" name="Line 27"/>
          <p:cNvSpPr>
            <a:spLocks noChangeShapeType="1"/>
          </p:cNvSpPr>
          <p:nvPr/>
        </p:nvSpPr>
        <p:spPr bwMode="auto">
          <a:xfrm>
            <a:off x="6324600" y="4756150"/>
            <a:ext cx="77788" cy="222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3580" name="Text Box 28"/>
          <p:cNvSpPr txBox="1">
            <a:spLocks noChangeArrowheads="1"/>
          </p:cNvSpPr>
          <p:nvPr/>
        </p:nvSpPr>
        <p:spPr bwMode="auto">
          <a:xfrm>
            <a:off x="688975" y="712788"/>
            <a:ext cx="1365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solidFill>
                  <a:schemeClr val="bg1"/>
                </a:solidFill>
                <a:ea typeface="ヒラギノ角ゴ Pro W3" pitchFamily="48" charset="-128"/>
              </a:rPr>
              <a:t>1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81" name="Text Box 29"/>
          <p:cNvSpPr txBox="1">
            <a:spLocks noChangeArrowheads="1"/>
          </p:cNvSpPr>
          <p:nvPr/>
        </p:nvSpPr>
        <p:spPr bwMode="auto">
          <a:xfrm>
            <a:off x="695325" y="2012950"/>
            <a:ext cx="1365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solidFill>
                  <a:schemeClr val="bg1"/>
                </a:solidFill>
                <a:ea typeface="ヒラギノ角ゴ Pro W3" pitchFamily="48" charset="-128"/>
              </a:rPr>
              <a:t>2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82" name="Text Box 30"/>
          <p:cNvSpPr txBox="1">
            <a:spLocks noChangeArrowheads="1"/>
          </p:cNvSpPr>
          <p:nvPr/>
        </p:nvSpPr>
        <p:spPr bwMode="auto">
          <a:xfrm>
            <a:off x="693738" y="4186238"/>
            <a:ext cx="1365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solidFill>
                  <a:schemeClr val="bg1"/>
                </a:solidFill>
                <a:ea typeface="ヒラギノ角ゴ Pro W3" pitchFamily="48" charset="-128"/>
              </a:rPr>
              <a:t>3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63583" name="Text Box 31"/>
          <p:cNvSpPr txBox="1">
            <a:spLocks noChangeArrowheads="1"/>
          </p:cNvSpPr>
          <p:nvPr/>
        </p:nvSpPr>
        <p:spPr bwMode="auto">
          <a:xfrm>
            <a:off x="695325" y="5768975"/>
            <a:ext cx="136525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400" b="1">
                <a:solidFill>
                  <a:schemeClr val="bg1"/>
                </a:solidFill>
                <a:ea typeface="ヒラギノ角ゴ Pro W3" pitchFamily="48" charset="-128"/>
              </a:rPr>
              <a:t>4</a:t>
            </a:r>
            <a:endParaRPr kumimoji="0" lang="en-US" altLang="en-US" sz="1000" b="1"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70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91107"/>
            <a:ext cx="6705600" cy="526689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8" y="952075"/>
            <a:ext cx="2660561" cy="4525963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CA" dirty="0" smtClean="0"/>
              <a:t>Mutation in the sequence specific for a restriction enzyme will cause elimination of cutting of DNA molecule at that site when subjected to restriction enzyme digestion, resulting in a variable length of DNA fragments when obtained from two individuals.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65" y="-2243703"/>
            <a:ext cx="6318162" cy="55094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89587" y="-1752600"/>
            <a:ext cx="5756319" cy="19488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5095" y="-205311"/>
            <a:ext cx="3152911" cy="1020762"/>
          </a:xfrm>
        </p:spPr>
        <p:txBody>
          <a:bodyPr>
            <a:noAutofit/>
          </a:bodyPr>
          <a:lstStyle/>
          <a:p>
            <a:pPr algn="just"/>
            <a:r>
              <a:rPr lang="en-CA" sz="2000" b="1" dirty="0" smtClean="0"/>
              <a:t>Restriction Fragment Length Polymorphism (RFLP)s</a:t>
            </a:r>
            <a:endParaRPr lang="en-US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20732" y="5227910"/>
            <a:ext cx="5756319" cy="19488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000" b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66999" y="3255072"/>
            <a:ext cx="6477001" cy="4571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240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24" name="Picture 8" descr="20_02-GeneCloningPreview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4625"/>
            <a:ext cx="5029200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9225" name="Oval 9"/>
          <p:cNvSpPr>
            <a:spLocks noChangeArrowheads="1"/>
          </p:cNvSpPr>
          <p:nvPr/>
        </p:nvSpPr>
        <p:spPr bwMode="auto">
          <a:xfrm>
            <a:off x="3933825" y="4311650"/>
            <a:ext cx="136525" cy="136525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6" name="Oval 10"/>
          <p:cNvSpPr>
            <a:spLocks noChangeArrowheads="1"/>
          </p:cNvSpPr>
          <p:nvPr/>
        </p:nvSpPr>
        <p:spPr bwMode="auto">
          <a:xfrm>
            <a:off x="5375275" y="2876550"/>
            <a:ext cx="136525" cy="131763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7" name="Oval 11"/>
          <p:cNvSpPr>
            <a:spLocks noChangeArrowheads="1"/>
          </p:cNvSpPr>
          <p:nvPr/>
        </p:nvSpPr>
        <p:spPr bwMode="auto">
          <a:xfrm>
            <a:off x="3956050" y="455613"/>
            <a:ext cx="136525" cy="131762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8" name="Oval 12"/>
          <p:cNvSpPr>
            <a:spLocks noChangeArrowheads="1"/>
          </p:cNvSpPr>
          <p:nvPr/>
        </p:nvSpPr>
        <p:spPr bwMode="auto">
          <a:xfrm>
            <a:off x="4549775" y="1806575"/>
            <a:ext cx="136525" cy="136525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29" name="Rectangle 13"/>
          <p:cNvSpPr>
            <a:spLocks noChangeArrowheads="1"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20-2</a:t>
            </a:r>
          </a:p>
        </p:txBody>
      </p:sp>
      <p:sp>
        <p:nvSpPr>
          <p:cNvPr id="649230" name="Text Box 14"/>
          <p:cNvSpPr txBox="1">
            <a:spLocks noChangeArrowheads="1"/>
          </p:cNvSpPr>
          <p:nvPr/>
        </p:nvSpPr>
        <p:spPr bwMode="auto">
          <a:xfrm>
            <a:off x="6018213" y="1566863"/>
            <a:ext cx="798512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DNA of 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chromosome</a:t>
            </a:r>
          </a:p>
        </p:txBody>
      </p:sp>
      <p:sp>
        <p:nvSpPr>
          <p:cNvPr id="649231" name="Text Box 15"/>
          <p:cNvSpPr txBox="1">
            <a:spLocks noChangeArrowheads="1"/>
          </p:cNvSpPr>
          <p:nvPr/>
        </p:nvSpPr>
        <p:spPr bwMode="auto">
          <a:xfrm>
            <a:off x="5494338" y="174625"/>
            <a:ext cx="1314450" cy="34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Cell containing gene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of interest</a:t>
            </a:r>
          </a:p>
        </p:txBody>
      </p: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4114800" y="446088"/>
            <a:ext cx="1139825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Gene inserted into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plasmid</a:t>
            </a:r>
          </a:p>
        </p:txBody>
      </p:sp>
      <p:sp>
        <p:nvSpPr>
          <p:cNvPr id="649233" name="Text Box 17"/>
          <p:cNvSpPr txBox="1">
            <a:spLocks noChangeArrowheads="1"/>
          </p:cNvSpPr>
          <p:nvPr/>
        </p:nvSpPr>
        <p:spPr bwMode="auto">
          <a:xfrm>
            <a:off x="4716463" y="1804988"/>
            <a:ext cx="10191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Plasmid put into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bacterial cell</a:t>
            </a:r>
          </a:p>
        </p:txBody>
      </p:sp>
      <p:sp>
        <p:nvSpPr>
          <p:cNvPr id="649234" name="Text Box 18"/>
          <p:cNvSpPr txBox="1">
            <a:spLocks noChangeArrowheads="1"/>
          </p:cNvSpPr>
          <p:nvPr/>
        </p:nvSpPr>
        <p:spPr bwMode="auto">
          <a:xfrm>
            <a:off x="3436938" y="1525588"/>
            <a:ext cx="960437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Recombinant</a:t>
            </a:r>
            <a:r>
              <a:rPr kumimoji="0" lang="en-US" altLang="en-US" sz="900" b="1">
                <a:ea typeface="ヒラギノ角ゴ Pro W3" pitchFamily="48" charset="-128"/>
              </a:rPr>
              <a:t/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DNA (</a:t>
            </a:r>
            <a:r>
              <a:rPr kumimoji="0" lang="en-US" altLang="en-US" sz="1000" b="1">
                <a:ea typeface="ヒラギノ角ゴ Pro W3" pitchFamily="48" charset="-128"/>
              </a:rPr>
              <a:t>plasmid</a:t>
            </a:r>
            <a:r>
              <a:rPr kumimoji="0" lang="en-US" altLang="en-US" sz="900" b="1">
                <a:ea typeface="ヒラギノ角ゴ Pro W3" pitchFamily="48" charset="-128"/>
              </a:rPr>
              <a:t>)</a:t>
            </a:r>
          </a:p>
        </p:txBody>
      </p:sp>
      <p:sp>
        <p:nvSpPr>
          <p:cNvPr id="649235" name="Text Box 19"/>
          <p:cNvSpPr txBox="1">
            <a:spLocks noChangeArrowheads="1"/>
          </p:cNvSpPr>
          <p:nvPr/>
        </p:nvSpPr>
        <p:spPr bwMode="auto">
          <a:xfrm>
            <a:off x="2979738" y="2292350"/>
            <a:ext cx="8493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Recombinant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bacterium</a:t>
            </a:r>
          </a:p>
        </p:txBody>
      </p:sp>
      <p:sp>
        <p:nvSpPr>
          <p:cNvPr id="649236" name="Text Box 20"/>
          <p:cNvSpPr txBox="1">
            <a:spLocks noChangeArrowheads="1"/>
          </p:cNvSpPr>
          <p:nvPr/>
        </p:nvSpPr>
        <p:spPr bwMode="auto">
          <a:xfrm>
            <a:off x="2352675" y="1144588"/>
            <a:ext cx="84137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Bacterial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chromosome</a:t>
            </a:r>
          </a:p>
        </p:txBody>
      </p:sp>
      <p:sp>
        <p:nvSpPr>
          <p:cNvPr id="649237" name="Text Box 21"/>
          <p:cNvSpPr txBox="1">
            <a:spLocks noChangeArrowheads="1"/>
          </p:cNvSpPr>
          <p:nvPr/>
        </p:nvSpPr>
        <p:spPr bwMode="auto">
          <a:xfrm>
            <a:off x="2719388" y="239713"/>
            <a:ext cx="849312" cy="15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ea typeface="ヒラギノ角ゴ Pro W3" pitchFamily="48" charset="-128"/>
              </a:rPr>
              <a:t>Bacterium</a:t>
            </a:r>
          </a:p>
        </p:txBody>
      </p:sp>
      <p:sp>
        <p:nvSpPr>
          <p:cNvPr id="649238" name="Text Box 22"/>
          <p:cNvSpPr txBox="1">
            <a:spLocks noChangeArrowheads="1"/>
          </p:cNvSpPr>
          <p:nvPr/>
        </p:nvSpPr>
        <p:spPr bwMode="auto">
          <a:xfrm>
            <a:off x="5064125" y="1349375"/>
            <a:ext cx="5238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Gene of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interest</a:t>
            </a:r>
          </a:p>
        </p:txBody>
      </p:sp>
      <p:sp>
        <p:nvSpPr>
          <p:cNvPr id="649239" name="Text Box 23"/>
          <p:cNvSpPr txBox="1">
            <a:spLocks noChangeArrowheads="1"/>
          </p:cNvSpPr>
          <p:nvPr/>
        </p:nvSpPr>
        <p:spPr bwMode="auto">
          <a:xfrm>
            <a:off x="5529263" y="2868613"/>
            <a:ext cx="1612900" cy="55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Host cell grown in culture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to form a clone of cells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containing the “cloned”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gene of interest</a:t>
            </a:r>
          </a:p>
        </p:txBody>
      </p:sp>
      <p:sp>
        <p:nvSpPr>
          <p:cNvPr id="649240" name="Text Box 24"/>
          <p:cNvSpPr txBox="1">
            <a:spLocks noChangeArrowheads="1"/>
          </p:cNvSpPr>
          <p:nvPr/>
        </p:nvSpPr>
        <p:spPr bwMode="auto">
          <a:xfrm>
            <a:off x="3259138" y="1146175"/>
            <a:ext cx="620712" cy="16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ea typeface="ヒラギノ角ゴ Pro W3" pitchFamily="48" charset="-128"/>
              </a:rPr>
              <a:t>Plasmid</a:t>
            </a:r>
          </a:p>
        </p:txBody>
      </p:sp>
      <p:sp>
        <p:nvSpPr>
          <p:cNvPr id="649241" name="Text Box 25"/>
          <p:cNvSpPr txBox="1">
            <a:spLocks noChangeArrowheads="1"/>
          </p:cNvSpPr>
          <p:nvPr/>
        </p:nvSpPr>
        <p:spPr bwMode="auto">
          <a:xfrm>
            <a:off x="3000375" y="3581400"/>
            <a:ext cx="6286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Gene of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Interest</a:t>
            </a:r>
          </a:p>
        </p:txBody>
      </p:sp>
      <p:sp>
        <p:nvSpPr>
          <p:cNvPr id="649242" name="Text Box 26"/>
          <p:cNvSpPr txBox="1">
            <a:spLocks noChangeArrowheads="1"/>
          </p:cNvSpPr>
          <p:nvPr/>
        </p:nvSpPr>
        <p:spPr bwMode="auto">
          <a:xfrm>
            <a:off x="5383213" y="3581400"/>
            <a:ext cx="12223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Protein expressed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by gene of interest</a:t>
            </a:r>
          </a:p>
        </p:txBody>
      </p:sp>
      <p:sp>
        <p:nvSpPr>
          <p:cNvPr id="649243" name="Text Box 27"/>
          <p:cNvSpPr txBox="1">
            <a:spLocks noChangeArrowheads="1"/>
          </p:cNvSpPr>
          <p:nvPr/>
        </p:nvSpPr>
        <p:spPr bwMode="auto">
          <a:xfrm>
            <a:off x="4102100" y="4305300"/>
            <a:ext cx="12620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Basic research and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various applications</a:t>
            </a:r>
          </a:p>
        </p:txBody>
      </p:sp>
      <p:sp>
        <p:nvSpPr>
          <p:cNvPr id="649244" name="Text Box 28"/>
          <p:cNvSpPr txBox="1">
            <a:spLocks noChangeArrowheads="1"/>
          </p:cNvSpPr>
          <p:nvPr/>
        </p:nvSpPr>
        <p:spPr bwMode="auto">
          <a:xfrm>
            <a:off x="2471738" y="3940175"/>
            <a:ext cx="9334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ea typeface="ヒラギノ角ゴ Pro W3" pitchFamily="48" charset="-128"/>
              </a:rPr>
              <a:t>Copies of gene</a:t>
            </a:r>
          </a:p>
        </p:txBody>
      </p:sp>
      <p:sp>
        <p:nvSpPr>
          <p:cNvPr id="649245" name="Text Box 29"/>
          <p:cNvSpPr txBox="1">
            <a:spLocks noChangeArrowheads="1"/>
          </p:cNvSpPr>
          <p:nvPr/>
        </p:nvSpPr>
        <p:spPr bwMode="auto">
          <a:xfrm>
            <a:off x="5707063" y="3963988"/>
            <a:ext cx="1128712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ea typeface="ヒラギノ角ゴ Pro W3" pitchFamily="48" charset="-128"/>
              </a:rPr>
              <a:t>Protein harvested</a:t>
            </a:r>
          </a:p>
        </p:txBody>
      </p:sp>
      <p:sp>
        <p:nvSpPr>
          <p:cNvPr id="649246" name="Text Box 30"/>
          <p:cNvSpPr txBox="1">
            <a:spLocks noChangeArrowheads="1"/>
          </p:cNvSpPr>
          <p:nvPr/>
        </p:nvSpPr>
        <p:spPr bwMode="auto">
          <a:xfrm>
            <a:off x="2082800" y="4506913"/>
            <a:ext cx="5857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900" b="1">
                <a:ea typeface="ヒラギノ角ゴ Pro W3" pitchFamily="48" charset="-128"/>
              </a:rPr>
              <a:t>Basic</a:t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research</a:t>
            </a:r>
            <a:r>
              <a:rPr kumimoji="0" lang="en-US" altLang="en-US" sz="900" b="1">
                <a:ea typeface="ヒラギノ角ゴ Pro W3" pitchFamily="48" charset="-128"/>
              </a:rPr>
              <a:t/>
            </a:r>
            <a:br>
              <a:rPr kumimoji="0" lang="en-US" altLang="en-US" sz="900" b="1">
                <a:ea typeface="ヒラギノ角ゴ Pro W3" pitchFamily="48" charset="-128"/>
              </a:rPr>
            </a:br>
            <a:r>
              <a:rPr kumimoji="0" lang="en-US" altLang="en-US" sz="900" b="1">
                <a:ea typeface="ヒラギノ角ゴ Pro W3" pitchFamily="48" charset="-128"/>
              </a:rPr>
              <a:t>on gene</a:t>
            </a:r>
          </a:p>
        </p:txBody>
      </p:sp>
      <p:sp>
        <p:nvSpPr>
          <p:cNvPr id="649247" name="Text Box 31"/>
          <p:cNvSpPr txBox="1">
            <a:spLocks noChangeArrowheads="1"/>
          </p:cNvSpPr>
          <p:nvPr/>
        </p:nvSpPr>
        <p:spPr bwMode="auto">
          <a:xfrm>
            <a:off x="6416675" y="4478338"/>
            <a:ext cx="679450" cy="43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Basic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research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on protein</a:t>
            </a:r>
          </a:p>
        </p:txBody>
      </p:sp>
      <p:sp>
        <p:nvSpPr>
          <p:cNvPr id="649248" name="Text Box 32"/>
          <p:cNvSpPr txBox="1">
            <a:spLocks noChangeArrowheads="1"/>
          </p:cNvSpPr>
          <p:nvPr/>
        </p:nvSpPr>
        <p:spPr bwMode="auto">
          <a:xfrm>
            <a:off x="2038350" y="6196013"/>
            <a:ext cx="112236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8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Gene for pest 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resistance inserted 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into plants</a:t>
            </a:r>
            <a:br>
              <a:rPr kumimoji="0" lang="en-US" altLang="en-US" sz="1000" b="1">
                <a:ea typeface="ヒラギノ角ゴ Pro W3" pitchFamily="48" charset="-128"/>
              </a:rPr>
            </a:b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49249" name="Text Box 33"/>
          <p:cNvSpPr txBox="1">
            <a:spLocks noChangeArrowheads="1"/>
          </p:cNvSpPr>
          <p:nvPr/>
        </p:nvSpPr>
        <p:spPr bwMode="auto">
          <a:xfrm>
            <a:off x="3340100" y="6194425"/>
            <a:ext cx="1254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8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Gene used to alter 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bacteria for cleaning 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up toxic waste</a:t>
            </a:r>
            <a:br>
              <a:rPr kumimoji="0" lang="en-US" altLang="en-US" sz="1000" b="1">
                <a:ea typeface="ヒラギノ角ゴ Pro W3" pitchFamily="48" charset="-128"/>
              </a:rPr>
            </a:br>
            <a:endParaRPr kumimoji="0" lang="en-US" altLang="en-US" sz="1000" b="1">
              <a:ea typeface="ヒラギノ角ゴ Pro W3" pitchFamily="48" charset="-128"/>
            </a:endParaRPr>
          </a:p>
        </p:txBody>
      </p:sp>
      <p:sp>
        <p:nvSpPr>
          <p:cNvPr id="649250" name="Text Box 34"/>
          <p:cNvSpPr txBox="1">
            <a:spLocks noChangeArrowheads="1"/>
          </p:cNvSpPr>
          <p:nvPr/>
        </p:nvSpPr>
        <p:spPr bwMode="auto">
          <a:xfrm>
            <a:off x="4718050" y="6197600"/>
            <a:ext cx="116522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8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Protein dissolves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blood clots in heart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attack therapy</a:t>
            </a:r>
          </a:p>
        </p:txBody>
      </p:sp>
      <p:sp>
        <p:nvSpPr>
          <p:cNvPr id="649251" name="Text Box 35"/>
          <p:cNvSpPr txBox="1">
            <a:spLocks noChangeArrowheads="1"/>
          </p:cNvSpPr>
          <p:nvPr/>
        </p:nvSpPr>
        <p:spPr bwMode="auto">
          <a:xfrm>
            <a:off x="6035675" y="6197600"/>
            <a:ext cx="1216025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80000"/>
              </a:lnSpc>
            </a:pPr>
            <a:r>
              <a:rPr kumimoji="0" lang="en-US" altLang="en-US" sz="1000" b="1">
                <a:ea typeface="ヒラギノ角ゴ Pro W3" pitchFamily="48" charset="-128"/>
              </a:rPr>
              <a:t>Human growth hor-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mone treats stunted</a:t>
            </a:r>
            <a:br>
              <a:rPr kumimoji="0" lang="en-US" altLang="en-US" sz="1000" b="1">
                <a:ea typeface="ヒラギノ角ゴ Pro W3" pitchFamily="48" charset="-128"/>
              </a:rPr>
            </a:br>
            <a:r>
              <a:rPr kumimoji="0" lang="en-US" altLang="en-US" sz="1000" b="1">
                <a:ea typeface="ヒラギノ角ゴ Pro W3" pitchFamily="48" charset="-128"/>
              </a:rPr>
              <a:t>growth</a:t>
            </a:r>
          </a:p>
        </p:txBody>
      </p:sp>
      <p:sp>
        <p:nvSpPr>
          <p:cNvPr id="649252" name="Text Box 36"/>
          <p:cNvSpPr txBox="1">
            <a:spLocks noChangeArrowheads="1"/>
          </p:cNvSpPr>
          <p:nvPr/>
        </p:nvSpPr>
        <p:spPr bwMode="auto">
          <a:xfrm>
            <a:off x="4583113" y="1795463"/>
            <a:ext cx="77787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solidFill>
                  <a:schemeClr val="bg1"/>
                </a:solidFill>
                <a:ea typeface="ヒラギノ角ゴ Pro W3" pitchFamily="48" charset="-128"/>
              </a:rPr>
              <a:t>2</a:t>
            </a:r>
          </a:p>
        </p:txBody>
      </p:sp>
      <p:sp>
        <p:nvSpPr>
          <p:cNvPr id="649253" name="Text Box 37"/>
          <p:cNvSpPr txBox="1">
            <a:spLocks noChangeArrowheads="1"/>
          </p:cNvSpPr>
          <p:nvPr/>
        </p:nvSpPr>
        <p:spPr bwMode="auto">
          <a:xfrm>
            <a:off x="3960813" y="4306888"/>
            <a:ext cx="77787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solidFill>
                  <a:schemeClr val="bg1"/>
                </a:solidFill>
                <a:ea typeface="ヒラギノ角ゴ Pro W3" pitchFamily="48" charset="-128"/>
              </a:rPr>
              <a:t>4</a:t>
            </a:r>
          </a:p>
        </p:txBody>
      </p:sp>
      <p:sp>
        <p:nvSpPr>
          <p:cNvPr id="649254" name="Text Box 38"/>
          <p:cNvSpPr txBox="1">
            <a:spLocks noChangeArrowheads="1"/>
          </p:cNvSpPr>
          <p:nvPr/>
        </p:nvSpPr>
        <p:spPr bwMode="auto">
          <a:xfrm>
            <a:off x="3987800" y="442913"/>
            <a:ext cx="77788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solidFill>
                  <a:schemeClr val="bg1"/>
                </a:solidFill>
                <a:ea typeface="ヒラギノ角ゴ Pro W3" pitchFamily="48" charset="-128"/>
              </a:rPr>
              <a:t>1</a:t>
            </a:r>
          </a:p>
        </p:txBody>
      </p:sp>
      <p:sp>
        <p:nvSpPr>
          <p:cNvPr id="649255" name="Text Box 39"/>
          <p:cNvSpPr txBox="1">
            <a:spLocks noChangeArrowheads="1"/>
          </p:cNvSpPr>
          <p:nvPr/>
        </p:nvSpPr>
        <p:spPr bwMode="auto">
          <a:xfrm>
            <a:off x="5407025" y="2868613"/>
            <a:ext cx="77788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000" b="1">
                <a:solidFill>
                  <a:schemeClr val="bg1"/>
                </a:solidFill>
                <a:ea typeface="ヒラギノ角ゴ Pro W3" pitchFamily="48" charset="-128"/>
              </a:rPr>
              <a:t>3</a:t>
            </a:r>
          </a:p>
        </p:txBody>
      </p:sp>
      <p:sp>
        <p:nvSpPr>
          <p:cNvPr id="649256" name="Line 40"/>
          <p:cNvSpPr>
            <a:spLocks noChangeShapeType="1"/>
          </p:cNvSpPr>
          <p:nvPr/>
        </p:nvSpPr>
        <p:spPr bwMode="auto">
          <a:xfrm>
            <a:off x="3524250" y="3662363"/>
            <a:ext cx="328613" cy="444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7" name="Line 41"/>
          <p:cNvSpPr>
            <a:spLocks noChangeShapeType="1"/>
          </p:cNvSpPr>
          <p:nvPr/>
        </p:nvSpPr>
        <p:spPr bwMode="auto">
          <a:xfrm>
            <a:off x="5178425" y="3467100"/>
            <a:ext cx="180975" cy="1619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8" name="Line 42"/>
          <p:cNvSpPr>
            <a:spLocks noChangeShapeType="1"/>
          </p:cNvSpPr>
          <p:nvPr/>
        </p:nvSpPr>
        <p:spPr bwMode="auto">
          <a:xfrm>
            <a:off x="3365500" y="933450"/>
            <a:ext cx="0" cy="2254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59" name="Line 43"/>
          <p:cNvSpPr>
            <a:spLocks noChangeShapeType="1"/>
          </p:cNvSpPr>
          <p:nvPr/>
        </p:nvSpPr>
        <p:spPr bwMode="auto">
          <a:xfrm>
            <a:off x="4787900" y="1343025"/>
            <a:ext cx="266700" cy="714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60" name="Line 44"/>
          <p:cNvSpPr>
            <a:spLocks noChangeShapeType="1"/>
          </p:cNvSpPr>
          <p:nvPr/>
        </p:nvSpPr>
        <p:spPr bwMode="auto">
          <a:xfrm flipV="1">
            <a:off x="5572125" y="1041400"/>
            <a:ext cx="257175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61" name="Line 45"/>
          <p:cNvSpPr>
            <a:spLocks noChangeShapeType="1"/>
          </p:cNvSpPr>
          <p:nvPr/>
        </p:nvSpPr>
        <p:spPr bwMode="auto">
          <a:xfrm>
            <a:off x="5970588" y="1146175"/>
            <a:ext cx="142875" cy="3905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9262" name="Line 46"/>
          <p:cNvSpPr>
            <a:spLocks noChangeShapeType="1"/>
          </p:cNvSpPr>
          <p:nvPr/>
        </p:nvSpPr>
        <p:spPr bwMode="auto">
          <a:xfrm>
            <a:off x="2557463" y="936625"/>
            <a:ext cx="0" cy="212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13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4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3702"/>
            <a:ext cx="9372600" cy="759502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CA" dirty="0" smtClean="0"/>
              <a:t>Chromosome walking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" y="78698"/>
            <a:ext cx="3429000" cy="51791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/>
              <a:t>Selection of overlapping DNA clones help to “walk” along chromosome to a nearby gene </a:t>
            </a:r>
            <a:r>
              <a:rPr lang="en-CA" smtClean="0"/>
              <a:t>of interest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750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65"/>
            <a:ext cx="6482367" cy="2811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Genetic Modification in Plants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45440" y="1828800"/>
            <a:ext cx="5791200" cy="3962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5867400" cy="64770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b="1" u="sng" dirty="0" smtClean="0"/>
              <a:t>Regeneration of plants from protoplasts and callus tissue</a:t>
            </a:r>
          </a:p>
          <a:p>
            <a:r>
              <a:rPr lang="en-US" dirty="0" smtClean="0"/>
              <a:t>Plant cell have the ability to give rise to any differentiated cell type of the mature plant, this ability is known as </a:t>
            </a:r>
            <a:r>
              <a:rPr lang="en-US" dirty="0" err="1" smtClean="0"/>
              <a:t>totipotency</a:t>
            </a:r>
            <a:r>
              <a:rPr lang="en-US" dirty="0" smtClean="0"/>
              <a:t> </a:t>
            </a:r>
          </a:p>
          <a:p>
            <a:r>
              <a:rPr lang="en-US" dirty="0" smtClean="0"/>
              <a:t>When excised tissues from mature plants are placed in the appropriate sterile tissue culture conditions (notably in the presence of plant </a:t>
            </a:r>
            <a:r>
              <a:rPr lang="en-US" dirty="0" err="1" smtClean="0"/>
              <a:t>hormon</a:t>
            </a:r>
            <a:r>
              <a:rPr lang="en-US" dirty="0" smtClean="0"/>
              <a:t> 2,4-dichlorophenoxyacetic acid, 2,4-D), cells in these tissue explants will often dedifferentiate and grow into unorganized cell masses called </a:t>
            </a:r>
            <a:r>
              <a:rPr lang="en-US" dirty="0" err="1" smtClean="0"/>
              <a:t>calli</a:t>
            </a:r>
            <a:r>
              <a:rPr lang="en-US" dirty="0" smtClean="0"/>
              <a:t> or calluses </a:t>
            </a:r>
          </a:p>
          <a:p>
            <a:r>
              <a:rPr lang="en-US" dirty="0" smtClean="0"/>
              <a:t>If these undifferentiated callus cell-clumps are subsequently (within no longer than a year) </a:t>
            </a:r>
            <a:r>
              <a:rPr lang="en-US" dirty="0"/>
              <a:t>transferred to </a:t>
            </a:r>
            <a:r>
              <a:rPr lang="en-US" dirty="0" smtClean="0"/>
              <a:t>growth </a:t>
            </a:r>
            <a:r>
              <a:rPr lang="en-US" dirty="0"/>
              <a:t>medium favoring differentiation (medium lacking 2, 4-D, but containing growth </a:t>
            </a:r>
            <a:r>
              <a:rPr lang="en-US" dirty="0" smtClean="0"/>
              <a:t>hormones </a:t>
            </a:r>
            <a:r>
              <a:rPr lang="en-US" dirty="0"/>
              <a:t>such as kinetin), plantlets will </a:t>
            </a:r>
            <a:r>
              <a:rPr lang="en-US" dirty="0" smtClean="0"/>
              <a:t>regenerate.  </a:t>
            </a:r>
          </a:p>
          <a:p>
            <a:r>
              <a:rPr lang="en-US" dirty="0" smtClean="0"/>
              <a:t>This </a:t>
            </a:r>
            <a:r>
              <a:rPr lang="en-US" dirty="0" err="1" smtClean="0"/>
              <a:t>totipotency</a:t>
            </a:r>
            <a:r>
              <a:rPr lang="en-US" dirty="0" smtClean="0"/>
              <a:t> of plants is a major advantage for genetic engineering as it allows to regenerate entire plants from “modified somatic cells”.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75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681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u="sng" dirty="0" smtClean="0"/>
              <a:t>The Ti plasmid of </a:t>
            </a:r>
            <a:r>
              <a:rPr lang="en-US" sz="3600" b="1" i="1" u="sng" dirty="0" smtClean="0"/>
              <a:t>Agrobacterium</a:t>
            </a:r>
            <a:r>
              <a:rPr lang="en-US" sz="3600" b="1" u="sng" dirty="0" smtClean="0"/>
              <a:t> </a:t>
            </a:r>
            <a:r>
              <a:rPr lang="en-US" sz="3600" b="1" i="1" u="sng" dirty="0" smtClean="0"/>
              <a:t>tumefaciens</a:t>
            </a:r>
            <a:r>
              <a:rPr lang="en-US" sz="3600" b="1" u="sng" dirty="0" smtClean="0"/>
              <a:t> </a:t>
            </a:r>
            <a:endParaRPr lang="en-US" sz="3600" b="1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2412"/>
            <a:ext cx="9144000" cy="4953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59198"/>
            <a:ext cx="9144000" cy="3255602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</a:t>
            </a:r>
            <a:r>
              <a:rPr lang="en-US" i="1" dirty="0" smtClean="0"/>
              <a:t>tumefaciens</a:t>
            </a:r>
            <a:r>
              <a:rPr lang="en-US" dirty="0" smtClean="0"/>
              <a:t> cause a crown gall disease in dicotyledonous plants  </a:t>
            </a:r>
          </a:p>
          <a:p>
            <a:r>
              <a:rPr lang="en-US" dirty="0" smtClean="0"/>
              <a:t>Plasmid of this bacterium is known as Ti plasmid, “</a:t>
            </a:r>
            <a:r>
              <a:rPr lang="en-US" i="1" dirty="0" smtClean="0"/>
              <a:t>T”</a:t>
            </a:r>
            <a:r>
              <a:rPr lang="en-US" dirty="0" smtClean="0"/>
              <a:t> stands for “tumor” and “</a:t>
            </a:r>
            <a:r>
              <a:rPr lang="en-US" i="1" dirty="0" smtClean="0"/>
              <a:t>i”</a:t>
            </a:r>
            <a:r>
              <a:rPr lang="en-US" dirty="0" smtClean="0"/>
              <a:t> for “inducing”</a:t>
            </a:r>
          </a:p>
          <a:p>
            <a:r>
              <a:rPr lang="en-US" dirty="0" smtClean="0"/>
              <a:t>The T-DNA excise from Ti plasmid and get transformed into plant cell and gets incorporated into any where in any of plant chromosome </a:t>
            </a:r>
          </a:p>
          <a:p>
            <a:r>
              <a:rPr lang="en-US" dirty="0" smtClean="0"/>
              <a:t>T-DNA portion then cause tumor formation in infected plant cell and synthesis of arginine derivative “opine”, which is a nutritive source for A. </a:t>
            </a:r>
            <a:r>
              <a:rPr lang="en-US" dirty="0" err="1" smtClean="0"/>
              <a:t>tumefaciens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07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8342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Genetic engineering of plants by using Ti Plasmid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260" y="762000"/>
            <a:ext cx="4920160" cy="6019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crown gall disease is controlled by bacterial tumor inducing (</a:t>
            </a:r>
            <a:r>
              <a:rPr lang="en-US" dirty="0" err="1" smtClean="0"/>
              <a:t>Ti</a:t>
            </a:r>
            <a:r>
              <a:rPr lang="en-US" dirty="0" smtClean="0"/>
              <a:t>) plasmid</a:t>
            </a:r>
          </a:p>
          <a:p>
            <a:r>
              <a:rPr lang="en-US" dirty="0" smtClean="0"/>
              <a:t>The Ti plasmid is used as a tool to insert “gene of interest” into a plant cell</a:t>
            </a:r>
          </a:p>
          <a:p>
            <a:r>
              <a:rPr lang="en-US" dirty="0" smtClean="0"/>
              <a:t>The T-DNA portion if contains the foreign gene, gets incorporated into plant chromosome, making plant chromosome as “transgenic”</a:t>
            </a:r>
          </a:p>
          <a:p>
            <a:r>
              <a:rPr lang="en-US" dirty="0" smtClean="0"/>
              <a:t>The Ti plasmid used for genetic engineering of plants is genetically engineered for not having tumor causing gene(s) (tumor causing genes are deleted)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6750" y="1394574"/>
            <a:ext cx="5334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381000"/>
            <a:ext cx="6781800" cy="7696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657600" cy="6858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 smtClean="0"/>
              <a:t>The gene of interest is first inserted into a </a:t>
            </a:r>
            <a:r>
              <a:rPr lang="en-US" i="1" dirty="0" smtClean="0"/>
              <a:t>E. coli </a:t>
            </a:r>
            <a:r>
              <a:rPr lang="en-US" dirty="0" smtClean="0"/>
              <a:t>bacterial plasmid, which has ampicillin resistant gene, then this E. coli plasmid is inserted into Ti plasmid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1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6273" y="1532079"/>
            <a:ext cx="6034617" cy="45259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26" y="152400"/>
            <a:ext cx="5486400" cy="670560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Transfer of Ti plasmid carrying gene of interest into plant cell: Transformation </a:t>
            </a:r>
            <a:r>
              <a:rPr lang="en-US" sz="3200" b="1" dirty="0"/>
              <a:t>of Ti plasmid by co-cultivation of tissue explants with agrobacterium </a:t>
            </a:r>
            <a:r>
              <a:rPr lang="en-US" sz="3200" b="1" dirty="0" smtClean="0"/>
              <a:t>having </a:t>
            </a:r>
            <a:r>
              <a:rPr lang="en-US" sz="3200" b="1" dirty="0" err="1" smtClean="0"/>
              <a:t>Ti</a:t>
            </a:r>
            <a:r>
              <a:rPr lang="en-US" sz="3200" b="1" dirty="0" smtClean="0"/>
              <a:t> plasmid, which carry foreign gene of interest  </a:t>
            </a:r>
            <a:r>
              <a:rPr lang="en-US" sz="3200" b="1" dirty="0"/>
              <a:t/>
            </a:r>
            <a:br>
              <a:rPr lang="en-US" sz="3200" b="1" dirty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0983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352800" cy="655320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Transfer of Ti plasmid carrying gene of interest into </a:t>
            </a:r>
            <a:r>
              <a:rPr lang="en-US" sz="2400" dirty="0" smtClean="0"/>
              <a:t>monocotyledonous plant </a:t>
            </a:r>
            <a:r>
              <a:rPr lang="en-US" sz="2400" dirty="0"/>
              <a:t>cell: </a:t>
            </a:r>
            <a:r>
              <a:rPr lang="en-US" sz="2400" dirty="0" smtClean="0"/>
              <a:t>Direct </a:t>
            </a:r>
            <a:r>
              <a:rPr lang="en-US" sz="2400" dirty="0"/>
              <a:t>gene </a:t>
            </a:r>
            <a:r>
              <a:rPr lang="en-US" sz="2400" dirty="0" smtClean="0"/>
              <a:t>transfer (addition of selectable marker genes + polyethylene glycol (which seems to stimulate membrane fusion), electroporation (short pulse of high-intensity electrical current) to make the cell membrane permeable for DNA absorption), </a:t>
            </a:r>
            <a:r>
              <a:rPr lang="en-US" sz="2400" dirty="0"/>
              <a:t>and </a:t>
            </a:r>
            <a:r>
              <a:rPr lang="en-US" sz="2400" dirty="0" err="1"/>
              <a:t>microprojectile</a:t>
            </a:r>
            <a:r>
              <a:rPr lang="en-US" sz="2400" dirty="0"/>
              <a:t> guns </a:t>
            </a:r>
            <a:br>
              <a:rPr lang="en-US" sz="2400" dirty="0"/>
            </a:b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7526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0105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279" y="-700882"/>
            <a:ext cx="6705600" cy="8412163"/>
          </a:xfrm>
        </p:spPr>
      </p:pic>
    </p:spTree>
    <p:extLst>
      <p:ext uri="{BB962C8B-B14F-4D97-AF65-F5344CB8AC3E}">
        <p14:creationId xmlns:p14="http://schemas.microsoft.com/office/powerpoint/2010/main" val="64555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7120"/>
            <a:ext cx="9144000" cy="65467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DNA cloning stage 1: Using restriction enzymes to make recombinant DNA  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53230" y="1309370"/>
            <a:ext cx="5867400" cy="522986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70" y="990599"/>
            <a:ext cx="4890670" cy="5867401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Gene cloning and genetic engineering rely on the use of enzymes that cut DNA molecule at a limited number of specific locations </a:t>
            </a:r>
          </a:p>
          <a:p>
            <a:r>
              <a:rPr lang="en-US" dirty="0" smtClean="0"/>
              <a:t>Those enzymes are called </a:t>
            </a:r>
            <a:r>
              <a:rPr lang="en-US" b="1" dirty="0" smtClean="0"/>
              <a:t>“restriction endonucleases”</a:t>
            </a:r>
            <a:r>
              <a:rPr lang="en-US" dirty="0" smtClean="0"/>
              <a:t> or </a:t>
            </a:r>
            <a:r>
              <a:rPr lang="en-US" b="1" dirty="0" smtClean="0"/>
              <a:t>“restriction enzymes”</a:t>
            </a:r>
          </a:p>
          <a:p>
            <a:r>
              <a:rPr lang="en-US" dirty="0" smtClean="0"/>
              <a:t>These enzymes cut DNA molecule at specific sites on DNA </a:t>
            </a:r>
          </a:p>
          <a:p>
            <a:r>
              <a:rPr lang="en-US" dirty="0" smtClean="0"/>
              <a:t>These enzymes cut the DNA molecule into “</a:t>
            </a:r>
            <a:r>
              <a:rPr lang="en-US" b="1" dirty="0" smtClean="0"/>
              <a:t>sticky</a:t>
            </a:r>
            <a:r>
              <a:rPr lang="en-US" dirty="0" smtClean="0"/>
              <a:t>” or “</a:t>
            </a:r>
            <a:r>
              <a:rPr lang="en-US" b="1" dirty="0" smtClean="0"/>
              <a:t>blunt</a:t>
            </a:r>
            <a:r>
              <a:rPr lang="en-US" dirty="0" smtClean="0"/>
              <a:t>” ends</a:t>
            </a:r>
          </a:p>
          <a:p>
            <a:r>
              <a:rPr lang="en-US" dirty="0" smtClean="0"/>
              <a:t>The most useful restriction enzymes cleave the DNA molecule in staggered manner (making sticky ends). These short </a:t>
            </a:r>
            <a:r>
              <a:rPr lang="en-US" dirty="0" err="1" smtClean="0"/>
              <a:t>extentions</a:t>
            </a:r>
            <a:r>
              <a:rPr lang="en-US" dirty="0" smtClean="0"/>
              <a:t> can form hydrogen-bonded base pairs with complementary sticky ends on another DNA molecules cut with the same enzyme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71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 descr="20_03RecombinantDNA_3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174625"/>
            <a:ext cx="4737100" cy="658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9091" name="Oval 3"/>
          <p:cNvSpPr>
            <a:spLocks noChangeArrowheads="1"/>
          </p:cNvSpPr>
          <p:nvPr/>
        </p:nvSpPr>
        <p:spPr bwMode="auto">
          <a:xfrm>
            <a:off x="2241550" y="5421313"/>
            <a:ext cx="165100" cy="165100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092" name="Oval 4"/>
          <p:cNvSpPr>
            <a:spLocks noChangeArrowheads="1"/>
          </p:cNvSpPr>
          <p:nvPr/>
        </p:nvSpPr>
        <p:spPr bwMode="auto">
          <a:xfrm>
            <a:off x="2241550" y="1300163"/>
            <a:ext cx="165100" cy="165100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093" name="Rectangle 5"/>
          <p:cNvSpPr>
            <a:spLocks noChangeArrowheads="1"/>
          </p:cNvSpPr>
          <p:nvPr/>
        </p:nvSpPr>
        <p:spPr bwMode="auto">
          <a:xfrm>
            <a:off x="152400" y="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kumimoji="0" lang="en-US" altLang="en-US" sz="1200"/>
              <a:t>Fig. 20-3-3</a:t>
            </a:r>
          </a:p>
        </p:txBody>
      </p:sp>
      <p:sp>
        <p:nvSpPr>
          <p:cNvPr id="729094" name="Text Box 6"/>
          <p:cNvSpPr txBox="1">
            <a:spLocks noChangeArrowheads="1"/>
          </p:cNvSpPr>
          <p:nvPr/>
        </p:nvSpPr>
        <p:spPr bwMode="auto">
          <a:xfrm>
            <a:off x="4052888" y="182563"/>
            <a:ext cx="1598612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>
                <a:ea typeface="ヒラギノ角ゴ Pro W3" pitchFamily="48" charset="-128"/>
              </a:rPr>
              <a:t>Restriction site</a:t>
            </a:r>
          </a:p>
        </p:txBody>
      </p:sp>
      <p:sp>
        <p:nvSpPr>
          <p:cNvPr id="729095" name="Text Box 7"/>
          <p:cNvSpPr txBox="1">
            <a:spLocks noChangeArrowheads="1"/>
          </p:cNvSpPr>
          <p:nvPr/>
        </p:nvSpPr>
        <p:spPr bwMode="auto">
          <a:xfrm>
            <a:off x="3062288" y="666750"/>
            <a:ext cx="43021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>
                <a:ea typeface="ヒラギノ角ゴ Pro W3" pitchFamily="48" charset="-128"/>
              </a:rPr>
              <a:t>DNA</a:t>
            </a:r>
          </a:p>
        </p:txBody>
      </p:sp>
      <p:sp>
        <p:nvSpPr>
          <p:cNvPr id="729096" name="Text Box 8"/>
          <p:cNvSpPr txBox="1">
            <a:spLocks noChangeArrowheads="1"/>
          </p:cNvSpPr>
          <p:nvPr/>
        </p:nvSpPr>
        <p:spPr bwMode="auto">
          <a:xfrm>
            <a:off x="4845050" y="2673350"/>
            <a:ext cx="1077913" cy="22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600" b="1"/>
              <a:t>Sticky end</a:t>
            </a:r>
          </a:p>
        </p:txBody>
      </p:sp>
      <p:sp>
        <p:nvSpPr>
          <p:cNvPr id="729097" name="Text Box 9"/>
          <p:cNvSpPr txBox="1">
            <a:spLocks noChangeArrowheads="1"/>
          </p:cNvSpPr>
          <p:nvPr/>
        </p:nvSpPr>
        <p:spPr bwMode="auto">
          <a:xfrm>
            <a:off x="2452688" y="1277938"/>
            <a:ext cx="2132012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/>
              <a:t>Restriction enzyme</a:t>
            </a:r>
            <a:br>
              <a:rPr kumimoji="0" lang="en-US" altLang="en-US" sz="1600" b="1"/>
            </a:br>
            <a:r>
              <a:rPr kumimoji="0" lang="en-US" altLang="en-US" sz="1600" b="1"/>
              <a:t>cuts sugar-phosphate</a:t>
            </a:r>
            <a:br>
              <a:rPr kumimoji="0" lang="en-US" altLang="en-US" sz="1600" b="1"/>
            </a:br>
            <a:r>
              <a:rPr kumimoji="0" lang="en-US" altLang="en-US" sz="1600" b="1"/>
              <a:t>backbones.</a:t>
            </a:r>
          </a:p>
        </p:txBody>
      </p:sp>
      <p:sp>
        <p:nvSpPr>
          <p:cNvPr id="729098" name="Text Box 10"/>
          <p:cNvSpPr txBox="1">
            <a:spLocks noChangeArrowheads="1"/>
          </p:cNvSpPr>
          <p:nvPr/>
        </p:nvSpPr>
        <p:spPr bwMode="auto">
          <a:xfrm>
            <a:off x="3597275" y="641350"/>
            <a:ext cx="150813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5</a:t>
            </a:r>
            <a:r>
              <a:rPr kumimoji="0" lang="en-US" altLang="en-US" sz="12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</a:p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  <a:sym typeface="Symbol" panose="05050102010706020507" pitchFamily="18" charset="2"/>
              </a:rPr>
              <a:t>3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29099" name="Text Box 11"/>
          <p:cNvSpPr txBox="1">
            <a:spLocks noChangeArrowheads="1"/>
          </p:cNvSpPr>
          <p:nvPr/>
        </p:nvSpPr>
        <p:spPr bwMode="auto">
          <a:xfrm>
            <a:off x="5832475" y="644525"/>
            <a:ext cx="1412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</a:rPr>
              <a:t>3</a:t>
            </a:r>
            <a:r>
              <a:rPr kumimoji="0" lang="en-US" altLang="en-US" sz="1200" b="1">
                <a:ea typeface="ヒラギノ角ゴ Pro W3" pitchFamily="48" charset="-128"/>
                <a:sym typeface="Symbol" panose="05050102010706020507" pitchFamily="18" charset="2"/>
              </a:rPr>
              <a:t></a:t>
            </a:r>
          </a:p>
          <a:p>
            <a:pPr>
              <a:lnSpc>
                <a:spcPct val="90000"/>
              </a:lnSpc>
            </a:pPr>
            <a:r>
              <a:rPr kumimoji="0" lang="en-US" altLang="en-US" sz="1200" b="1">
                <a:ea typeface="ヒラギノ角ゴ Pro W3" pitchFamily="48" charset="-128"/>
                <a:sym typeface="Symbol" panose="05050102010706020507" pitchFamily="18" charset="2"/>
              </a:rPr>
              <a:t>5</a:t>
            </a:r>
            <a:endParaRPr kumimoji="0" lang="en-US" altLang="en-US" sz="1600" b="1">
              <a:ea typeface="ヒラギノ角ゴ Pro W3" pitchFamily="48" charset="-128"/>
            </a:endParaRPr>
          </a:p>
        </p:txBody>
      </p:sp>
      <p:sp>
        <p:nvSpPr>
          <p:cNvPr id="729100" name="AutoShape 12"/>
          <p:cNvSpPr>
            <a:spLocks/>
          </p:cNvSpPr>
          <p:nvPr/>
        </p:nvSpPr>
        <p:spPr bwMode="auto">
          <a:xfrm rot="-5400000">
            <a:off x="4706938" y="92075"/>
            <a:ext cx="152400" cy="720725"/>
          </a:xfrm>
          <a:prstGeom prst="rightBrace">
            <a:avLst>
              <a:gd name="adj1" fmla="val 3941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01" name="Line 13"/>
          <p:cNvSpPr>
            <a:spLocks noChangeShapeType="1"/>
          </p:cNvSpPr>
          <p:nvPr/>
        </p:nvSpPr>
        <p:spPr bwMode="auto">
          <a:xfrm flipV="1">
            <a:off x="5121275" y="2570163"/>
            <a:ext cx="25400" cy="134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02" name="AutoShape 14"/>
          <p:cNvSpPr>
            <a:spLocks/>
          </p:cNvSpPr>
          <p:nvPr/>
        </p:nvSpPr>
        <p:spPr bwMode="auto">
          <a:xfrm rot="5715872">
            <a:off x="5072857" y="2307431"/>
            <a:ext cx="160338" cy="403225"/>
          </a:xfrm>
          <a:prstGeom prst="rightBrace">
            <a:avLst>
              <a:gd name="adj1" fmla="val 2095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03" name="Text Box 15"/>
          <p:cNvSpPr txBox="1">
            <a:spLocks noChangeArrowheads="1"/>
          </p:cNvSpPr>
          <p:nvPr/>
        </p:nvSpPr>
        <p:spPr bwMode="auto">
          <a:xfrm>
            <a:off x="2282825" y="1290638"/>
            <a:ext cx="77788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200" b="1">
                <a:solidFill>
                  <a:schemeClr val="bg1"/>
                </a:solidFill>
                <a:ea typeface="ヒラギノ角ゴ Pro W3" pitchFamily="48" charset="-128"/>
              </a:rPr>
              <a:t>1</a:t>
            </a:r>
            <a:endParaRPr kumimoji="0" lang="en-US" altLang="en-US" sz="1300" b="1">
              <a:solidFill>
                <a:schemeClr val="bg1"/>
              </a:solidFill>
              <a:ea typeface="ヒラギノ角ゴ Pro W3" pitchFamily="48" charset="-128"/>
            </a:endParaRPr>
          </a:p>
        </p:txBody>
      </p:sp>
      <p:sp>
        <p:nvSpPr>
          <p:cNvPr id="729104" name="Text Box 16"/>
          <p:cNvSpPr txBox="1">
            <a:spLocks noChangeArrowheads="1"/>
          </p:cNvSpPr>
          <p:nvPr/>
        </p:nvSpPr>
        <p:spPr bwMode="auto">
          <a:xfrm>
            <a:off x="3754438" y="5124450"/>
            <a:ext cx="2614612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>
                <a:ea typeface="ヒラギノ角ゴ Pro W3" pitchFamily="48" charset="-128"/>
              </a:rPr>
              <a:t>One possible combination</a:t>
            </a:r>
          </a:p>
        </p:txBody>
      </p:sp>
      <p:sp>
        <p:nvSpPr>
          <p:cNvPr id="729105" name="Text Box 17"/>
          <p:cNvSpPr txBox="1">
            <a:spLocks noChangeArrowheads="1"/>
          </p:cNvSpPr>
          <p:nvPr/>
        </p:nvSpPr>
        <p:spPr bwMode="auto">
          <a:xfrm>
            <a:off x="3673475" y="6389688"/>
            <a:ext cx="277495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>
                <a:ea typeface="ヒラギノ角ゴ Pro W3" pitchFamily="48" charset="-128"/>
              </a:rPr>
              <a:t>Recombinant DNA molecule</a:t>
            </a:r>
          </a:p>
        </p:txBody>
      </p:sp>
      <p:sp>
        <p:nvSpPr>
          <p:cNvPr id="729106" name="Text Box 18"/>
          <p:cNvSpPr txBox="1">
            <a:spLocks noChangeArrowheads="1"/>
          </p:cNvSpPr>
          <p:nvPr/>
        </p:nvSpPr>
        <p:spPr bwMode="auto">
          <a:xfrm>
            <a:off x="2457450" y="5400675"/>
            <a:ext cx="13477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>
                <a:ea typeface="ヒラギノ角ゴ Pro W3" pitchFamily="48" charset="-128"/>
              </a:rPr>
              <a:t>DNA ligase</a:t>
            </a:r>
            <a:br>
              <a:rPr kumimoji="0" lang="en-US" altLang="en-US" sz="1600" b="1">
                <a:ea typeface="ヒラギノ角ゴ Pro W3" pitchFamily="48" charset="-128"/>
              </a:rPr>
            </a:br>
            <a:r>
              <a:rPr kumimoji="0" lang="en-US" altLang="en-US" sz="1600" b="1">
                <a:ea typeface="ヒラギノ角ゴ Pro W3" pitchFamily="48" charset="-128"/>
              </a:rPr>
              <a:t>seals strands.</a:t>
            </a:r>
          </a:p>
        </p:txBody>
      </p:sp>
      <p:sp>
        <p:nvSpPr>
          <p:cNvPr id="729107" name="Text Box 19"/>
          <p:cNvSpPr txBox="1">
            <a:spLocks noChangeArrowheads="1"/>
          </p:cNvSpPr>
          <p:nvPr/>
        </p:nvSpPr>
        <p:spPr bwMode="auto">
          <a:xfrm>
            <a:off x="2284413" y="5411788"/>
            <a:ext cx="77787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200" b="1">
                <a:solidFill>
                  <a:schemeClr val="bg1"/>
                </a:solidFill>
                <a:ea typeface="ヒラギノ角ゴ Pro W3" pitchFamily="48" charset="-128"/>
              </a:rPr>
              <a:t>3</a:t>
            </a:r>
            <a:endParaRPr kumimoji="0" lang="en-US" altLang="en-US" sz="1300" b="1">
              <a:solidFill>
                <a:schemeClr val="bg1"/>
              </a:solidFill>
              <a:ea typeface="ヒラギノ角ゴ Pro W3" pitchFamily="48" charset="-128"/>
            </a:endParaRPr>
          </a:p>
        </p:txBody>
      </p:sp>
      <p:sp>
        <p:nvSpPr>
          <p:cNvPr id="729108" name="Oval 20"/>
          <p:cNvSpPr>
            <a:spLocks noChangeArrowheads="1"/>
          </p:cNvSpPr>
          <p:nvPr/>
        </p:nvSpPr>
        <p:spPr bwMode="auto">
          <a:xfrm>
            <a:off x="2241550" y="3533775"/>
            <a:ext cx="165100" cy="165100"/>
          </a:xfrm>
          <a:prstGeom prst="ellipse">
            <a:avLst/>
          </a:prstGeom>
          <a:solidFill>
            <a:srgbClr val="0094D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9109" name="Text Box 21"/>
          <p:cNvSpPr txBox="1">
            <a:spLocks noChangeArrowheads="1"/>
          </p:cNvSpPr>
          <p:nvPr/>
        </p:nvSpPr>
        <p:spPr bwMode="auto">
          <a:xfrm>
            <a:off x="2446338" y="3506788"/>
            <a:ext cx="2220912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>
              <a:lnSpc>
                <a:spcPct val="90000"/>
              </a:lnSpc>
            </a:pPr>
            <a:r>
              <a:rPr kumimoji="0" lang="en-US" altLang="en-US" sz="1600" b="1"/>
              <a:t>DNA fragment added</a:t>
            </a:r>
            <a:br>
              <a:rPr kumimoji="0" lang="en-US" altLang="en-US" sz="1600" b="1"/>
            </a:br>
            <a:r>
              <a:rPr kumimoji="0" lang="en-US" altLang="en-US" sz="1600" b="1"/>
              <a:t>from another molecule</a:t>
            </a:r>
            <a:br>
              <a:rPr kumimoji="0" lang="en-US" altLang="en-US" sz="1600" b="1"/>
            </a:br>
            <a:r>
              <a:rPr kumimoji="0" lang="en-US" altLang="en-US" sz="1600" b="1"/>
              <a:t>cut by same enzyme.</a:t>
            </a:r>
            <a:br>
              <a:rPr kumimoji="0" lang="en-US" altLang="en-US" sz="1600" b="1"/>
            </a:br>
            <a:r>
              <a:rPr kumimoji="0" lang="en-US" altLang="en-US" sz="1600" b="1"/>
              <a:t>Base pairing occurs.</a:t>
            </a:r>
          </a:p>
        </p:txBody>
      </p:sp>
      <p:sp>
        <p:nvSpPr>
          <p:cNvPr id="729110" name="Text Box 22"/>
          <p:cNvSpPr txBox="1">
            <a:spLocks noChangeArrowheads="1"/>
          </p:cNvSpPr>
          <p:nvPr/>
        </p:nvSpPr>
        <p:spPr bwMode="auto">
          <a:xfrm>
            <a:off x="2279650" y="3522663"/>
            <a:ext cx="77788" cy="13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544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r>
              <a:rPr kumimoji="0" lang="en-US" altLang="en-US" sz="1200" b="1">
                <a:solidFill>
                  <a:schemeClr val="bg1"/>
                </a:solidFill>
                <a:ea typeface="ヒラギノ角ゴ Pro W3" pitchFamily="48" charset="-128"/>
              </a:rPr>
              <a:t>2</a:t>
            </a:r>
            <a:endParaRPr kumimoji="0" lang="en-US" altLang="en-US" sz="1300" b="1">
              <a:solidFill>
                <a:schemeClr val="bg1"/>
              </a:solidFill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19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26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Restriction enzymes are bacterial-based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3999" cy="5943600"/>
          </a:xfrm>
        </p:spPr>
      </p:pic>
    </p:spTree>
    <p:extLst>
      <p:ext uri="{BB962C8B-B14F-4D97-AF65-F5344CB8AC3E}">
        <p14:creationId xmlns:p14="http://schemas.microsoft.com/office/powerpoint/2010/main" val="404799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75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DNA cloning stage 2: Cloning a eukaryotic gene in a bacterial plasmid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" y="1485900"/>
            <a:ext cx="909828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Now we learned about restriction enzymes.</a:t>
            </a:r>
          </a:p>
          <a:p>
            <a:r>
              <a:rPr lang="en-US" dirty="0" smtClean="0"/>
              <a:t>We can take a closer look that how genes are cloned in plasmids</a:t>
            </a:r>
          </a:p>
          <a:p>
            <a:r>
              <a:rPr lang="en-US" dirty="0" smtClean="0"/>
              <a:t>The original plasmid is called a cloning </a:t>
            </a:r>
            <a:r>
              <a:rPr lang="en-US" dirty="0" err="1" smtClean="0"/>
              <a:t>vactor</a:t>
            </a:r>
            <a:r>
              <a:rPr lang="en-US" dirty="0" smtClean="0"/>
              <a:t>, defined as a DNA molecule that can carry a foreign DNA into a host cell and replicate there</a:t>
            </a:r>
          </a:p>
          <a:p>
            <a:r>
              <a:rPr lang="en-US" dirty="0" smtClean="0"/>
              <a:t>Bacterial plasmids are widely used as cloning vectors for several reasons: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can be easily isolated from bacteria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Easily manipulated to form recombinant plasmids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Easy introduced back into bacterial cell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DNA cloning stage 3: Producing clones of cells carrying recombinant plasmids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Lets say we are interested to study the </a:t>
            </a:r>
            <a:r>
              <a:rPr lang="el-GR" dirty="0" smtClean="0"/>
              <a:t>β</a:t>
            </a:r>
            <a:r>
              <a:rPr lang="en-US" dirty="0" smtClean="0"/>
              <a:t>-globin gene in hummingbird </a:t>
            </a:r>
          </a:p>
          <a:p>
            <a:r>
              <a:rPr lang="en-US" dirty="0" smtClean="0"/>
              <a:t>We begin by isolating the hummingbird genomic DNA </a:t>
            </a:r>
          </a:p>
          <a:p>
            <a:r>
              <a:rPr lang="en-US" dirty="0" smtClean="0"/>
              <a:t>We also isolated a plasmid from E. coli cell</a:t>
            </a:r>
          </a:p>
          <a:p>
            <a:r>
              <a:rPr lang="en-US" dirty="0" smtClean="0"/>
              <a:t>The plasmid is engineered to have </a:t>
            </a:r>
            <a:r>
              <a:rPr lang="en-US" b="1" dirty="0" smtClean="0"/>
              <a:t>1)</a:t>
            </a:r>
            <a:r>
              <a:rPr lang="en-US" dirty="0" smtClean="0"/>
              <a:t> amp gene an ampicillin resistant gene </a:t>
            </a:r>
            <a:r>
              <a:rPr lang="en-US" b="1" dirty="0" smtClean="0"/>
              <a:t>2)</a:t>
            </a:r>
            <a:r>
              <a:rPr lang="en-US" dirty="0" smtClean="0"/>
              <a:t> </a:t>
            </a:r>
            <a:r>
              <a:rPr lang="el-GR" dirty="0" smtClean="0"/>
              <a:t>β</a:t>
            </a:r>
            <a:r>
              <a:rPr lang="en-US" dirty="0" smtClean="0"/>
              <a:t>-</a:t>
            </a:r>
            <a:r>
              <a:rPr lang="en-US" dirty="0" err="1" smtClean="0"/>
              <a:t>galactosidase</a:t>
            </a:r>
            <a:r>
              <a:rPr lang="en-US" dirty="0" smtClean="0"/>
              <a:t> coding gene the lac-Z gene, which produce blue product upon hydrolysis of X-gal  </a:t>
            </a:r>
            <a:r>
              <a:rPr lang="en-US" b="1" dirty="0" smtClean="0"/>
              <a:t>3)</a:t>
            </a:r>
            <a:r>
              <a:rPr lang="en-US" dirty="0" smtClean="0"/>
              <a:t> it has only one restriction site within lac-Z gene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4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2841</Words>
  <Application>Microsoft Office PowerPoint</Application>
  <PresentationFormat>On-screen Show (4:3)</PresentationFormat>
  <Paragraphs>344</Paragraphs>
  <Slides>47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Symbol</vt:lpstr>
      <vt:lpstr>Wingdings</vt:lpstr>
      <vt:lpstr>ヒラギノ角ゴ Pro W3</vt:lpstr>
      <vt:lpstr>Office Theme</vt:lpstr>
      <vt:lpstr>Biotechnology </vt:lpstr>
      <vt:lpstr>PowerPoint Presentation</vt:lpstr>
      <vt:lpstr>DNA cloning </vt:lpstr>
      <vt:lpstr>PowerPoint Presentation</vt:lpstr>
      <vt:lpstr>DNA cloning stage 1: Using restriction enzymes to make recombinant DNA  </vt:lpstr>
      <vt:lpstr>PowerPoint Presentation</vt:lpstr>
      <vt:lpstr>Restriction enzymes are bacterial-based</vt:lpstr>
      <vt:lpstr>DNA cloning stage 2: Cloning a eukaryotic gene in a bacterial plasmid</vt:lpstr>
      <vt:lpstr>DNA cloning stage 3: Producing clones of cells carrying recombinant plasmids </vt:lpstr>
      <vt:lpstr>PowerPoint Presentation</vt:lpstr>
      <vt:lpstr>PowerPoint Presentation</vt:lpstr>
      <vt:lpstr>Storing cloned genes in DNA libraries </vt:lpstr>
      <vt:lpstr>PowerPoint Presentation</vt:lpstr>
      <vt:lpstr>PowerPoint Presentation</vt:lpstr>
      <vt:lpstr>cDNA library </vt:lpstr>
      <vt:lpstr>cDNA library</vt:lpstr>
      <vt:lpstr>PowerPoint Presentation</vt:lpstr>
      <vt:lpstr>Replica plating and DNA hybradization: an efficient technique commonly used to detect a bacterial colony carrying a particular DNA clone  </vt:lpstr>
      <vt:lpstr>Bacterial cell lysis and DNA denaturation for probe hybridization </vt:lpstr>
      <vt:lpstr>Advance technique of probing the DNA segment of interest using multiwell plates </vt:lpstr>
      <vt:lpstr>PowerPoint Presentation</vt:lpstr>
      <vt:lpstr>Questions </vt:lpstr>
      <vt:lpstr>Polymerase chain reaction: a technique for in vitro DNA amplification  </vt:lpstr>
      <vt:lpstr>Gel electrophoresis is used to separate proteins and nucleic acids of various sizes </vt:lpstr>
      <vt:lpstr>PowerPoint Presentation</vt:lpstr>
      <vt:lpstr>PowerPoint Presentation</vt:lpstr>
      <vt:lpstr>PowerPoint Presentation</vt:lpstr>
      <vt:lpstr>Southern blotting and northern blotting: To detect specific nucleotide sequences within a DNA sample or to identify gene of interest  </vt:lpstr>
      <vt:lpstr>PowerPoint Presentation</vt:lpstr>
      <vt:lpstr>Quiz</vt:lpstr>
      <vt:lpstr>DNA sequencing: Sanger method </vt:lpstr>
      <vt:lpstr>DNA sequencing: Sanger method </vt:lpstr>
      <vt:lpstr>PowerPoint Presentation</vt:lpstr>
      <vt:lpstr>Quiz</vt:lpstr>
      <vt:lpstr>Reverse Transcriptase Polymerase Chain Reaction</vt:lpstr>
      <vt:lpstr>PowerPoint Presentation</vt:lpstr>
      <vt:lpstr>DNA Microarray assay of gene expression level </vt:lpstr>
      <vt:lpstr>PowerPoint Presentation</vt:lpstr>
      <vt:lpstr>Restriction Fragment Length Polymorphism (RFLP)s</vt:lpstr>
      <vt:lpstr>Chromosome walking </vt:lpstr>
      <vt:lpstr>Genetic Modification in Plants</vt:lpstr>
      <vt:lpstr>The Ti plasmid of Agrobacterium tumefaciens </vt:lpstr>
      <vt:lpstr>Genetic engineering of plants by using Ti Plasmid</vt:lpstr>
      <vt:lpstr>PowerPoint Presentation</vt:lpstr>
      <vt:lpstr>Transfer of Ti plasmid carrying gene of interest into plant cell: Transformation of Ti plasmid by co-cultivation of tissue explants with agrobacterium having Ti plasmid, which carry foreign gene of interest   </vt:lpstr>
      <vt:lpstr>Transfer of Ti plasmid carrying gene of interest into monocotyledonous plant cell: Direct gene transfer (addition of selectable marker genes + polyethylene glycol (which seems to stimulate membrane fusion), electroporation (short pulse of high-intensity electrical current) to make the cell membrane permeable for DNA absorption), and microprojectile guns 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Biotechnology</dc:title>
  <dc:creator>Shamim Gul</dc:creator>
  <cp:lastModifiedBy>Shamim Gul</cp:lastModifiedBy>
  <cp:revision>199</cp:revision>
  <dcterms:created xsi:type="dcterms:W3CDTF">2014-09-13T02:08:27Z</dcterms:created>
  <dcterms:modified xsi:type="dcterms:W3CDTF">2020-09-02T05:18:37Z</dcterms:modified>
</cp:coreProperties>
</file>