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7" r:id="rId2"/>
    <p:sldId id="334" r:id="rId3"/>
    <p:sldId id="262" r:id="rId4"/>
    <p:sldId id="296" r:id="rId5"/>
    <p:sldId id="263" r:id="rId6"/>
    <p:sldId id="308" r:id="rId7"/>
    <p:sldId id="307" r:id="rId8"/>
    <p:sldId id="259" r:id="rId9"/>
    <p:sldId id="335" r:id="rId10"/>
    <p:sldId id="324" r:id="rId11"/>
    <p:sldId id="325" r:id="rId12"/>
    <p:sldId id="326" r:id="rId13"/>
    <p:sldId id="327" r:id="rId14"/>
    <p:sldId id="328" r:id="rId15"/>
    <p:sldId id="344" r:id="rId16"/>
    <p:sldId id="336" r:id="rId17"/>
    <p:sldId id="337" r:id="rId18"/>
    <p:sldId id="338" r:id="rId19"/>
    <p:sldId id="339" r:id="rId20"/>
    <p:sldId id="350" r:id="rId21"/>
    <p:sldId id="351" r:id="rId22"/>
    <p:sldId id="362" r:id="rId23"/>
    <p:sldId id="347" r:id="rId24"/>
    <p:sldId id="363" r:id="rId25"/>
    <p:sldId id="348" r:id="rId26"/>
    <p:sldId id="349" r:id="rId27"/>
    <p:sldId id="358" r:id="rId28"/>
    <p:sldId id="354" r:id="rId29"/>
    <p:sldId id="356" r:id="rId30"/>
    <p:sldId id="359" r:id="rId31"/>
    <p:sldId id="360" r:id="rId32"/>
    <p:sldId id="361" r:id="rId33"/>
    <p:sldId id="353" r:id="rId34"/>
    <p:sldId id="357" r:id="rId35"/>
    <p:sldId id="36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2" autoAdjust="0"/>
  </p:normalViewPr>
  <p:slideViewPr>
    <p:cSldViewPr>
      <p:cViewPr varScale="1">
        <p:scale>
          <a:sx n="64" d="100"/>
          <a:sy n="64" d="100"/>
        </p:scale>
        <p:origin x="148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557B29F-CF2D-4E5F-9731-168D7C3E4A27}" type="slidenum">
              <a:rPr lang="en-US"/>
              <a:pPr/>
              <a:t>‹#›</a:t>
            </a:fld>
            <a:endParaRPr lang="en-US"/>
          </a:p>
        </p:txBody>
      </p:sp>
    </p:spTree>
    <p:extLst>
      <p:ext uri="{BB962C8B-B14F-4D97-AF65-F5344CB8AC3E}">
        <p14:creationId xmlns:p14="http://schemas.microsoft.com/office/powerpoint/2010/main" val="19889677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Lati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Science" TargetMode="External"/><Relationship Id="rId4" Type="http://schemas.openxmlformats.org/officeDocument/2006/relationships/hyperlink" Target="http://en.wikipedia.org/wiki/Praxis_(proces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0C87C01-CC4B-4475-A722-C359D24224FE}" type="slidenum">
              <a:rPr lang="en-US"/>
              <a:pPr/>
              <a:t>2</a:t>
            </a:fld>
            <a:endParaRPr lang="en-US"/>
          </a:p>
        </p:txBody>
      </p:sp>
      <p:sp>
        <p:nvSpPr>
          <p:cNvPr id="1249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sz="1200">
                <a:latin typeface="Times New Roman" pitchFamily="18" charset="0"/>
              </a:rPr>
              <a:t>5</a:t>
            </a:r>
          </a:p>
        </p:txBody>
      </p:sp>
      <p:sp>
        <p:nvSpPr>
          <p:cNvPr id="1249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Rectangle 6"/>
          <p:cNvSpPr>
            <a:spLocks noGrp="1" noRot="1" noChangeAspect="1" noChangeArrowheads="1" noTextEdit="1"/>
          </p:cNvSpPr>
          <p:nvPr>
            <p:ph type="sldImg"/>
          </p:nvPr>
        </p:nvSpPr>
        <p:spPr>
          <a:xfrm>
            <a:off x="1150938" y="692150"/>
            <a:ext cx="4556125" cy="3416300"/>
          </a:xfrm>
          <a:ln w="12700" cap="flat"/>
        </p:spPr>
      </p:sp>
      <p:sp>
        <p:nvSpPr>
          <p:cNvPr id="124935" name="Rectangle 7"/>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7AE1A-DDCA-4FB5-A4EC-B4F50DC35D12}" type="slidenum">
              <a:rPr lang="en-US"/>
              <a:pPr/>
              <a:t>3</a:t>
            </a:fld>
            <a:endParaRPr lang="en-US"/>
          </a:p>
        </p:txBody>
      </p:sp>
      <p:sp>
        <p:nvSpPr>
          <p:cNvPr id="15362" name="Rectangle 2"/>
          <p:cNvSpPr>
            <a:spLocks noGrp="1" noRot="1" noChangeAspec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A35C6-D2CA-4DAF-93FD-3D35DEBF9720}" type="slidenum">
              <a:rPr lang="en-US"/>
              <a:pPr/>
              <a:t>5</a:t>
            </a:fld>
            <a:endParaRPr lang="en-US"/>
          </a:p>
        </p:txBody>
      </p:sp>
      <p:sp>
        <p:nvSpPr>
          <p:cNvPr id="17410" name="Rectangle 2"/>
          <p:cNvSpPr>
            <a:spLocks noGrp="1" noRot="1" noChangeAspect="1" noChangeArrowheads="1" noTextEdit="1"/>
          </p:cNvSpPr>
          <p:nvPr>
            <p:ph type="sldImg"/>
          </p:nvPr>
        </p:nvSpPr>
        <p:spPr>
          <a:xfrm>
            <a:off x="1154113" y="692150"/>
            <a:ext cx="4554537" cy="3416300"/>
          </a:xfrm>
          <a:ln w="12700" cap="flat">
            <a:solidFill>
              <a:schemeClr val="tx1"/>
            </a:solidFill>
          </a:ln>
          <a:extLst>
            <a:ext uri="{909E8E84-426E-40DD-AFC4-6F175D3DCCD1}">
              <a14:hiddenFill xmlns:a14="http://schemas.microsoft.com/office/drawing/2010/main">
                <a:noFill/>
              </a14:hiddenFill>
            </a:ext>
          </a:extLst>
        </p:spPr>
      </p:sp>
      <p:sp>
        <p:nvSpPr>
          <p:cNvPr id="17411" name="Rectangle 3"/>
          <p:cNvSpPr>
            <a:spLocks noGrp="1" noChangeArrowheads="1"/>
          </p:cNvSpPr>
          <p:nvPr>
            <p:ph type="body" idx="1"/>
          </p:nvPr>
        </p:nvSpPr>
        <p:spPr>
          <a:xfrm>
            <a:off x="914400" y="4343400"/>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pPr lvl="2">
              <a:lnSpc>
                <a:spcPct val="80000"/>
              </a:lnSpc>
              <a:spcAft>
                <a:spcPct val="25000"/>
              </a:spcAft>
              <a:buSzPct val="65000"/>
            </a:pPr>
            <a:r>
              <a:rPr lang="en-US" sz="1500" dirty="0"/>
              <a:t>Managers are key components to organizational performance.  It is a managers responsibility to choose the correct output goals and then try to minimize the input of resources to attain the same output goal.</a:t>
            </a:r>
          </a:p>
          <a:p>
            <a:pPr lvl="2">
              <a:lnSpc>
                <a:spcPct val="80000"/>
              </a:lnSpc>
              <a:spcAft>
                <a:spcPct val="25000"/>
              </a:spcAft>
              <a:buSzPct val="65000"/>
            </a:pPr>
            <a:endParaRPr lang="en-US" sz="1500" dirty="0"/>
          </a:p>
          <a:p>
            <a:pPr lvl="2">
              <a:lnSpc>
                <a:spcPct val="80000"/>
              </a:lnSpc>
              <a:buSzPct val="65000"/>
            </a:pPr>
            <a:r>
              <a:rPr lang="en-US" sz="1500" dirty="0"/>
              <a:t>Efficiency and Effectiveness are key terms to understand when talking about organizational performance.</a:t>
            </a:r>
          </a:p>
          <a:p>
            <a:pPr lvl="2">
              <a:lnSpc>
                <a:spcPct val="80000"/>
              </a:lnSpc>
              <a:buSzPct val="65000"/>
            </a:pPr>
            <a:r>
              <a:rPr lang="en-US" sz="1500" dirty="0"/>
              <a:t>Efficiency – doing things right! (produce 1000 z widgets (when the customer wanted x) at a low cost) </a:t>
            </a:r>
          </a:p>
          <a:p>
            <a:pPr lvl="2">
              <a:lnSpc>
                <a:spcPct val="80000"/>
              </a:lnSpc>
              <a:buSzPct val="65000"/>
            </a:pPr>
            <a:r>
              <a:rPr lang="en-US" sz="1500" dirty="0"/>
              <a:t>Effectiveness –doing the right things right. (produce X widgets at a low cost)</a:t>
            </a:r>
          </a:p>
          <a:p>
            <a:pPr lvl="2">
              <a:lnSpc>
                <a:spcPct val="80000"/>
              </a:lnSpc>
              <a:buSzPct val="65000"/>
            </a:pPr>
            <a:r>
              <a:rPr lang="en-US" sz="1500" i="1" dirty="0"/>
              <a:t>Refer to figure 1-1 pg. 6</a:t>
            </a:r>
          </a:p>
          <a:p>
            <a:pPr lvl="2">
              <a:lnSpc>
                <a:spcPct val="80000"/>
              </a:lnSpc>
              <a:buSzPct val="65000"/>
            </a:pPr>
            <a:r>
              <a:rPr lang="en-US" sz="1500" dirty="0"/>
              <a:t>Organizations are more effective when managers choose the correct goals and then achieve them</a:t>
            </a:r>
            <a:r>
              <a:rPr lang="en-US" dirty="0"/>
              <a:t>.</a:t>
            </a:r>
          </a:p>
          <a:p>
            <a:pPr>
              <a:lnSpc>
                <a:spcPct val="90000"/>
              </a:lnSpc>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D985E-D933-4072-8983-A0E307180262}" type="slidenum">
              <a:rPr lang="en-US"/>
              <a:pPr/>
              <a:t>10</a:t>
            </a:fld>
            <a:endParaRPr lang="en-US"/>
          </a:p>
        </p:txBody>
      </p:sp>
      <p:sp>
        <p:nvSpPr>
          <p:cNvPr id="11161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1619"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Human resources planning</a:t>
            </a:r>
            <a:r>
              <a:rPr lang="en-US" sz="1200" b="0" i="0" kern="1200" dirty="0" smtClean="0">
                <a:solidFill>
                  <a:schemeClr val="tx1"/>
                </a:solidFill>
                <a:effectLst/>
                <a:latin typeface="Arial" charset="0"/>
                <a:ea typeface="+mn-ea"/>
                <a:cs typeface="+mn-cs"/>
              </a:rPr>
              <a:t> is a process that identifies current and future </a:t>
            </a:r>
            <a:r>
              <a:rPr lang="en-US" sz="1200" b="1" i="0" kern="1200" dirty="0" smtClean="0">
                <a:solidFill>
                  <a:schemeClr val="tx1"/>
                </a:solidFill>
                <a:effectLst/>
                <a:latin typeface="Arial" charset="0"/>
                <a:ea typeface="+mn-ea"/>
                <a:cs typeface="+mn-cs"/>
              </a:rPr>
              <a:t>human resources </a:t>
            </a:r>
            <a:r>
              <a:rPr lang="en-US" sz="1200" b="0" i="0" kern="1200" dirty="0" smtClean="0">
                <a:solidFill>
                  <a:schemeClr val="tx1"/>
                </a:solidFill>
                <a:effectLst/>
                <a:latin typeface="Arial" charset="0"/>
                <a:ea typeface="+mn-ea"/>
                <a:cs typeface="+mn-cs"/>
              </a:rPr>
              <a:t>needs for an organization to achieve its goals.</a:t>
            </a: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11</a:t>
            </a:fld>
            <a:endParaRPr lang="en-US"/>
          </a:p>
        </p:txBody>
      </p:sp>
    </p:spTree>
    <p:extLst>
      <p:ext uri="{BB962C8B-B14F-4D97-AF65-F5344CB8AC3E}">
        <p14:creationId xmlns:p14="http://schemas.microsoft.com/office/powerpoint/2010/main" val="389103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9BAB721-CD7E-4FE4-99BA-FE54F6763FB2}" type="slidenum">
              <a:rPr lang="en-US" smtClean="0"/>
              <a:pPr/>
              <a:t>18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Science</a:t>
            </a:r>
            <a:r>
              <a:rPr lang="en-US" smtClean="0"/>
              <a:t> (from the </a:t>
            </a:r>
            <a:r>
              <a:rPr lang="en-US" smtClean="0">
                <a:hlinkClick r:id="rId3" tooltip="Latin"/>
              </a:rPr>
              <a:t>Latin</a:t>
            </a:r>
            <a:r>
              <a:rPr lang="en-US" smtClean="0"/>
              <a:t> </a:t>
            </a:r>
            <a:r>
              <a:rPr lang="en-US" i="1" smtClean="0"/>
              <a:t>scientia</a:t>
            </a:r>
            <a:r>
              <a:rPr lang="en-US" smtClean="0"/>
              <a:t>, meaning "knowledge") refers to any systematic knowledge-base or prescriptive practice that is capable of resulting in a prediction or predictable type of outcome. In this sense, </a:t>
            </a:r>
            <a:r>
              <a:rPr lang="en-US" i="1" smtClean="0"/>
              <a:t>science</a:t>
            </a:r>
            <a:r>
              <a:rPr lang="en-US" smtClean="0"/>
              <a:t> may refer to a highly skilled technique or </a:t>
            </a:r>
            <a:r>
              <a:rPr lang="en-US" smtClean="0">
                <a:hlinkClick r:id="rId4" tooltip="Praxis (process)"/>
              </a:rPr>
              <a:t>practice</a:t>
            </a:r>
            <a:r>
              <a:rPr lang="en-US" smtClean="0"/>
              <a:t>.</a:t>
            </a:r>
            <a:r>
              <a:rPr lang="en-US" smtClean="0">
                <a:hlinkClick r:id="rId5"/>
              </a:rPr>
              <a:t>[1]</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B7A1816-5BAD-4177-AAAF-ABC2245A46FB}" type="slidenum">
              <a:rPr lang="en-US" smtClean="0"/>
              <a:pPr/>
              <a:t>19</a:t>
            </a:fld>
            <a:endParaRPr lang="en-US" smtClean="0"/>
          </a:p>
        </p:txBody>
      </p:sp>
      <p:sp>
        <p:nvSpPr>
          <p:cNvPr id="37891" name="Rectangle 2"/>
          <p:cNvSpPr>
            <a:spLocks noGrp="1" noRot="1" noChangeAspect="1" noChangeArrowheads="1" noTextEdit="1"/>
          </p:cNvSpPr>
          <p:nvPr>
            <p:ph type="sldImg"/>
          </p:nvPr>
        </p:nvSpPr>
        <p:spPr>
          <a:xfrm>
            <a:off x="1144588" y="687388"/>
            <a:ext cx="4568825" cy="3425825"/>
          </a:xfrm>
          <a:ln w="12700" cap="flat"/>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Line managers have the formal power to direct and control immediate subordinates. </a:t>
            </a:r>
            <a:endParaRPr lang="en-US" dirty="0" smtClean="0">
              <a:effectLst/>
            </a:endParaRPr>
          </a:p>
          <a:p>
            <a:r>
              <a:rPr lang="en-US" sz="1200" kern="1200" dirty="0" smtClean="0">
                <a:solidFill>
                  <a:schemeClr val="tx1"/>
                </a:solidFill>
                <a:effectLst/>
                <a:latin typeface="Arial" charset="0"/>
                <a:ea typeface="+mn-ea"/>
                <a:cs typeface="+mn-cs"/>
              </a:rPr>
              <a:t>Staff specialist: Job duties are narrower than line managers and include the right to advise, recommend, and counsel in the staff specialists' area of expertise. It is a communication relationship with management. It has an influence that derives indirectly from line authority at a higher level and takes a human resource manager as an instance.</a:t>
            </a:r>
          </a:p>
          <a:p>
            <a:r>
              <a:rPr lang="en-US" sz="1200" b="1" i="0" kern="1200" dirty="0" smtClean="0">
                <a:solidFill>
                  <a:schemeClr val="tx1"/>
                </a:solidFill>
                <a:effectLst/>
                <a:latin typeface="Arial" charset="0"/>
                <a:ea typeface="+mn-ea"/>
                <a:cs typeface="+mn-cs"/>
              </a:rPr>
              <a:t>Organic</a:t>
            </a:r>
            <a:r>
              <a:rPr lang="en-US" sz="1200" b="0" i="0" kern="1200" dirty="0" smtClean="0">
                <a:solidFill>
                  <a:schemeClr val="tx1"/>
                </a:solidFill>
                <a:effectLst/>
                <a:latin typeface="Arial" charset="0"/>
                <a:ea typeface="+mn-ea"/>
                <a:cs typeface="+mn-cs"/>
              </a:rPr>
              <a:t> growth often refers to the growth in a </a:t>
            </a:r>
            <a:r>
              <a:rPr lang="en-US" sz="1200" b="1" i="0" kern="1200" dirty="0" smtClean="0">
                <a:solidFill>
                  <a:schemeClr val="tx1"/>
                </a:solidFill>
                <a:effectLst/>
                <a:latin typeface="Arial" charset="0"/>
                <a:ea typeface="+mn-ea"/>
                <a:cs typeface="+mn-cs"/>
              </a:rPr>
              <a:t>company's</a:t>
            </a:r>
            <a:r>
              <a:rPr lang="en-US" sz="1200" b="0" i="0" kern="1200" dirty="0" smtClean="0">
                <a:solidFill>
                  <a:schemeClr val="tx1"/>
                </a:solidFill>
                <a:effectLst/>
                <a:latin typeface="Arial" charset="0"/>
                <a:ea typeface="+mn-ea"/>
                <a:cs typeface="+mn-cs"/>
              </a:rPr>
              <a:t> sales that did not occur because of an acquisition of another </a:t>
            </a:r>
            <a:r>
              <a:rPr lang="en-US" sz="1200" b="1" i="0" kern="1200" dirty="0" smtClean="0">
                <a:solidFill>
                  <a:schemeClr val="tx1"/>
                </a:solidFill>
                <a:effectLst/>
                <a:latin typeface="Arial" charset="0"/>
                <a:ea typeface="+mn-ea"/>
                <a:cs typeface="+mn-cs"/>
              </a:rPr>
              <a:t>company</a:t>
            </a:r>
            <a:r>
              <a:rPr lang="en-US" sz="1200" b="0" i="0" kern="1200" dirty="0" smtClean="0">
                <a:solidFill>
                  <a:schemeClr val="tx1"/>
                </a:solidFill>
                <a:effectLst/>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33</a:t>
            </a:fld>
            <a:endParaRPr lang="en-US"/>
          </a:p>
        </p:txBody>
      </p:sp>
    </p:spTree>
    <p:extLst>
      <p:ext uri="{BB962C8B-B14F-4D97-AF65-F5344CB8AC3E}">
        <p14:creationId xmlns:p14="http://schemas.microsoft.com/office/powerpoint/2010/main" val="48648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5136"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5137" name="Rectangle 17"/>
          <p:cNvSpPr>
            <a:spLocks noGrp="1" noChangeArrowheads="1"/>
          </p:cNvSpPr>
          <p:nvPr>
            <p:ph type="ftr" sz="quarter" idx="3"/>
          </p:nvPr>
        </p:nvSpPr>
        <p:spPr/>
        <p:txBody>
          <a:bodyPr/>
          <a:lstStyle>
            <a:lvl1pPr>
              <a:defRPr/>
            </a:lvl1pPr>
          </a:lstStyle>
          <a:p>
            <a:endParaRPr lang="en-US"/>
          </a:p>
        </p:txBody>
      </p:sp>
      <p:sp>
        <p:nvSpPr>
          <p:cNvPr id="5138" name="Rectangle 18"/>
          <p:cNvSpPr>
            <a:spLocks noGrp="1" noChangeArrowheads="1"/>
          </p:cNvSpPr>
          <p:nvPr>
            <p:ph type="sldNum" sz="quarter" idx="4"/>
          </p:nvPr>
        </p:nvSpPr>
        <p:spPr/>
        <p:txBody>
          <a:bodyPr/>
          <a:lstStyle>
            <a:lvl1pPr>
              <a:defRPr/>
            </a:lvl1pPr>
          </a:lstStyle>
          <a:p>
            <a:fld id="{A35CBA36-FF24-45E4-8F36-4B6DF6610E61}" type="slidenum">
              <a:rPr lang="en-US"/>
              <a:pPr/>
              <a:t>‹#›</a:t>
            </a:fld>
            <a:endParaRPr lang="en-US"/>
          </a:p>
        </p:txBody>
      </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44CA632-E32A-4FA1-B5FB-3DD2C8841D9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930277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0192EC5-A944-4344-B192-FF918605AE2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561036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1"/>
          </p:nvPr>
        </p:nvSpPr>
        <p:spPr>
          <a:xfrm>
            <a:off x="6553200" y="6248400"/>
            <a:ext cx="2133600" cy="457200"/>
          </a:xfrm>
        </p:spPr>
        <p:txBody>
          <a:bodyPr/>
          <a:lstStyle>
            <a:lvl1pPr>
              <a:defRPr/>
            </a:lvl1pPr>
          </a:lstStyle>
          <a:p>
            <a:fld id="{AFFD3AD7-176E-405A-A2DA-5139E4E75B69}" type="slidenum">
              <a:rPr lang="en-US"/>
              <a:pPr/>
              <a:t>‹#›</a:t>
            </a:fld>
            <a:endParaRPr lang="en-US"/>
          </a:p>
        </p:txBody>
      </p:sp>
      <p:sp>
        <p:nvSpPr>
          <p:cNvPr id="9" name="Date Placeholder 8"/>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7053760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9ED2012-7064-48A6-B893-BF848B8FD22B}"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5086367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ECE13C80-8C91-40D6-93D8-167FD190327A}"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8743179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A8E5604-17D6-4DD9-AEFF-0128990B320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1679888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74D35C5-0D4B-4C03-B42F-20A97626903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7878678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5E44A11-BCBF-4459-B8FB-FFEA6A7C78B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096106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0A137418-A2C2-4658-BB9B-0640367A493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0862030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D1E31DD6-A92E-4FA2-8E62-CDA1D204EAE5}"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3546109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18014B7-92D6-4ED6-902D-E54343BB643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8515606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C275AC-C334-48BC-B5D8-5234F0B0F9B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135211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D7681F5-2267-4ECD-B5CE-10472B1F6B3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251536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5CF5F00C-11A1-44EF-81DA-78373CB1CA06}" type="slidenum">
              <a:rPr lang="en-US"/>
              <a:pPr/>
              <a:t>‹#›</a:t>
            </a:fld>
            <a:endParaRPr lang="en-US"/>
          </a:p>
        </p:txBody>
      </p:sp>
      <p:grpSp>
        <p:nvGrpSpPr>
          <p:cNvPr id="4100"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411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362200" y="1981200"/>
            <a:ext cx="6781800" cy="2057400"/>
          </a:xfrm>
        </p:spPr>
        <p:txBody>
          <a:bodyPr/>
          <a:lstStyle/>
          <a:p>
            <a:pPr algn="ctr"/>
            <a:r>
              <a:rPr lang="en-US" sz="3600" b="1" smtClean="0">
                <a:latin typeface="Times New Roman" pitchFamily="18" charset="0"/>
              </a:rPr>
              <a:t>An Introduction to </a:t>
            </a:r>
            <a:r>
              <a:rPr lang="en-US" sz="3600" b="1" dirty="0" smtClean="0">
                <a:latin typeface="Times New Roman" pitchFamily="18" charset="0"/>
              </a:rPr>
              <a:t>HRM &amp; SHRM</a:t>
            </a:r>
            <a:endParaRPr lang="en-US" sz="3600" b="1" dirty="0">
              <a:latin typeface="Times New Roman" pitchFamily="18" charset="0"/>
            </a:endParaRPr>
          </a:p>
        </p:txBody>
      </p:sp>
      <p:sp>
        <p:nvSpPr>
          <p:cNvPr id="7171" name="Rectangle 3"/>
          <p:cNvSpPr>
            <a:spLocks noGrp="1" noChangeArrowheads="1"/>
          </p:cNvSpPr>
          <p:nvPr>
            <p:ph type="subTitle" idx="1"/>
          </p:nvPr>
        </p:nvSpPr>
        <p:spPr>
          <a:xfrm>
            <a:off x="2819400" y="1295400"/>
            <a:ext cx="5486400" cy="609600"/>
          </a:xfrm>
        </p:spPr>
        <p:txBody>
          <a:bodyPr/>
          <a:lstStyle/>
          <a:p>
            <a:r>
              <a:rPr lang="en-US" sz="2400" b="1" dirty="0">
                <a:latin typeface="Times New Roman" pitchFamily="18" charset="0"/>
              </a:rPr>
              <a:t>Chapter 1</a:t>
            </a:r>
          </a:p>
        </p:txBody>
      </p:sp>
      <p:sp>
        <p:nvSpPr>
          <p:cNvPr id="7172" name="Text Box 4"/>
          <p:cNvSpPr txBox="1">
            <a:spLocks noChangeArrowheads="1"/>
          </p:cNvSpPr>
          <p:nvPr/>
        </p:nvSpPr>
        <p:spPr bwMode="auto">
          <a:xfrm>
            <a:off x="0" y="4267200"/>
            <a:ext cx="9144000"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u="sng" dirty="0" smtClean="0">
                <a:latin typeface="Times New Roman" pitchFamily="18" charset="0"/>
              </a:rPr>
              <a:t>References:</a:t>
            </a:r>
            <a:endParaRPr lang="en-US" sz="1900" b="1" u="sng" dirty="0">
              <a:latin typeface="Times New Roman" pitchFamily="18" charset="0"/>
            </a:endParaRPr>
          </a:p>
          <a:p>
            <a:pPr marL="574675" indent="-457200">
              <a:spcBef>
                <a:spcPct val="50000"/>
              </a:spcBef>
              <a:buFont typeface="Arial" pitchFamily="34" charset="0"/>
              <a:buChar char="•"/>
            </a:pPr>
            <a:r>
              <a:rPr lang="en-US" sz="2000" dirty="0" smtClean="0">
                <a:latin typeface="Times New Roman" pitchFamily="18" charset="0"/>
                <a:cs typeface="Times New Roman" pitchFamily="18" charset="0"/>
              </a:rPr>
              <a:t>Human Resource Management, Wayne Dean </a:t>
            </a:r>
            <a:r>
              <a:rPr lang="en-US" sz="2000" dirty="0" err="1" smtClean="0">
                <a:latin typeface="Times New Roman" pitchFamily="18" charset="0"/>
                <a:cs typeface="Times New Roman" pitchFamily="18" charset="0"/>
              </a:rPr>
              <a:t>Mondy</a:t>
            </a:r>
            <a:endParaRPr lang="en-US" sz="2000" dirty="0" smtClean="0">
              <a:latin typeface="Times New Roman" pitchFamily="18" charset="0"/>
              <a:cs typeface="Times New Roman" pitchFamily="18" charset="0"/>
            </a:endParaRPr>
          </a:p>
          <a:p>
            <a:pPr marL="574675" indent="-457200">
              <a:spcBef>
                <a:spcPct val="50000"/>
              </a:spcBef>
              <a:buFont typeface="Arial" pitchFamily="34" charset="0"/>
              <a:buChar char="•"/>
            </a:pPr>
            <a:r>
              <a:rPr lang="en-US" sz="2000" dirty="0" smtClean="0">
                <a:latin typeface="Times New Roman" pitchFamily="18" charset="0"/>
              </a:rPr>
              <a:t>Strategic Human Resource Management, Jeffrey A. Mello</a:t>
            </a:r>
            <a:endParaRPr lang="en-US" sz="2000" dirty="0">
              <a:latin typeface="Times New Roman" pitchFamily="18" charset="0"/>
            </a:endParaRPr>
          </a:p>
          <a:p>
            <a:pPr marL="574675" indent="-457200">
              <a:spcBef>
                <a:spcPct val="50000"/>
              </a:spcBef>
              <a:buFont typeface="Arial" pitchFamily="34" charset="0"/>
              <a:buChar char="•"/>
            </a:pPr>
            <a:r>
              <a:rPr lang="en-US" sz="2000" dirty="0">
                <a:latin typeface="Times New Roman" pitchFamily="18" charset="0"/>
              </a:rPr>
              <a:t>Strategic Human Resource </a:t>
            </a:r>
            <a:r>
              <a:rPr lang="en-US" sz="2000" dirty="0" smtClean="0">
                <a:latin typeface="Times New Roman" pitchFamily="18" charset="0"/>
              </a:rPr>
              <a:t>Management, Charles </a:t>
            </a:r>
            <a:r>
              <a:rPr lang="en-US" sz="2000" dirty="0">
                <a:latin typeface="Times New Roman" pitchFamily="18" charset="0"/>
              </a:rPr>
              <a:t>R. Greer </a:t>
            </a:r>
          </a:p>
        </p:txBody>
      </p:sp>
      <p:sp>
        <p:nvSpPr>
          <p:cNvPr id="7173" name="Text Box 5"/>
          <p:cNvSpPr txBox="1">
            <a:spLocks noChangeArrowheads="1"/>
          </p:cNvSpPr>
          <p:nvPr/>
        </p:nvSpPr>
        <p:spPr bwMode="auto">
          <a:xfrm>
            <a:off x="4267200" y="6338888"/>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  </a:t>
            </a:r>
            <a:r>
              <a:rPr lang="en-US" sz="2000" b="1">
                <a:latin typeface="Times New Roman" pitchFamily="18" charset="0"/>
              </a:rPr>
              <a:t>Resource Person</a:t>
            </a:r>
            <a:r>
              <a:rPr lang="en-US" sz="2000" b="1" i="1">
                <a:latin typeface="Times New Roman" pitchFamily="18" charset="0"/>
              </a:rPr>
              <a:t>:</a:t>
            </a:r>
            <a:r>
              <a:rPr lang="en-US" sz="2000" b="1" i="1" u="sng">
                <a:latin typeface="Times New Roman" pitchFamily="18" charset="0"/>
              </a:rPr>
              <a:t> Furqan-ul-haq Siddiqui</a:t>
            </a:r>
          </a:p>
        </p:txBody>
      </p:sp>
      <p:sp>
        <p:nvSpPr>
          <p:cNvPr id="49154" name="AutoShape 2" descr="Image result for buitems mono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buitems mono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2" name="AutoShape 10" descr="Image result for buitems monogram"/>
          <p:cNvSpPr>
            <a:spLocks noChangeAspect="1" noChangeArrowheads="1"/>
          </p:cNvSpPr>
          <p:nvPr/>
        </p:nvSpPr>
        <p:spPr bwMode="auto">
          <a:xfrm>
            <a:off x="155575" y="-1058863"/>
            <a:ext cx="2066925" cy="2219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172200" y="50800"/>
            <a:ext cx="2971800" cy="369332"/>
          </a:xfrm>
          <a:prstGeom prst="rect">
            <a:avLst/>
          </a:prstGeom>
          <a:noFill/>
        </p:spPr>
        <p:txBody>
          <a:bodyPr wrap="square" rtlCol="0">
            <a:spAutoFit/>
          </a:bodyPr>
          <a:lstStyle/>
          <a:p>
            <a:pPr algn="r"/>
            <a:r>
              <a:rPr lang="en-US" b="1" dirty="0" smtClean="0">
                <a:latin typeface="Times New Roman" panose="02020603050405020304" pitchFamily="18" charset="0"/>
                <a:cs typeface="Times New Roman" panose="02020603050405020304" pitchFamily="18" charset="0"/>
              </a:rPr>
              <a:t>Tuesday, March 27, 2018</a:t>
            </a:r>
            <a:endParaRPr lang="en-US" b="1" dirty="0">
              <a:latin typeface="Times New Roman" panose="02020603050405020304" pitchFamily="18" charset="0"/>
              <a:cs typeface="Times New Roman" panose="02020603050405020304" pitchFamily="18" charset="0"/>
            </a:endParaRPr>
          </a:p>
        </p:txBody>
      </p:sp>
      <p:sp>
        <p:nvSpPr>
          <p:cNvPr id="4" name="AutoShape 2" descr="Image result for uob quet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0" y="7937"/>
            <a:ext cx="2222500" cy="235503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228600"/>
            <a:ext cx="9144000" cy="1219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r>
              <a:rPr lang="en-US" sz="4000" b="1" u="sng">
                <a:solidFill>
                  <a:schemeClr val="bg2"/>
                </a:solidFill>
                <a:latin typeface="Times New Roman" pitchFamily="18" charset="0"/>
              </a:rPr>
              <a:t>Functions of HRM</a:t>
            </a:r>
          </a:p>
        </p:txBody>
      </p:sp>
      <p:sp>
        <p:nvSpPr>
          <p:cNvPr id="110595" name="Oval 3"/>
          <p:cNvSpPr>
            <a:spLocks noChangeArrowheads="1"/>
          </p:cNvSpPr>
          <p:nvPr/>
        </p:nvSpPr>
        <p:spPr bwMode="auto">
          <a:xfrm>
            <a:off x="2514600" y="1219200"/>
            <a:ext cx="3200400" cy="16002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800">
                <a:solidFill>
                  <a:schemeClr val="bg1"/>
                </a:solidFill>
                <a:latin typeface="Verdana" pitchFamily="34" charset="0"/>
              </a:rPr>
              <a:t>1.Staffing</a:t>
            </a:r>
          </a:p>
        </p:txBody>
      </p:sp>
      <p:sp>
        <p:nvSpPr>
          <p:cNvPr id="110596" name="AutoShape 4"/>
          <p:cNvSpPr>
            <a:spLocks noChangeArrowheads="1"/>
          </p:cNvSpPr>
          <p:nvPr/>
        </p:nvSpPr>
        <p:spPr bwMode="auto">
          <a:xfrm>
            <a:off x="2514600" y="3200400"/>
            <a:ext cx="3429000" cy="1447800"/>
          </a:xfrm>
          <a:prstGeom prst="roundRect">
            <a:avLst>
              <a:gd name="adj" fmla="val 12486"/>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3200" i="1">
                <a:solidFill>
                  <a:schemeClr val="hlink"/>
                </a:solidFill>
                <a:effectLst>
                  <a:outerShdw blurRad="38100" dist="38100" dir="2700000" algn="tl">
                    <a:srgbClr val="000000"/>
                  </a:outerShdw>
                </a:effectLst>
                <a:latin typeface="Antique Olive" pitchFamily="34" charset="0"/>
              </a:rPr>
              <a:t>Functions </a:t>
            </a:r>
          </a:p>
          <a:p>
            <a:pPr algn="ctr"/>
            <a:r>
              <a:rPr lang="en-US" sz="3200" i="1">
                <a:solidFill>
                  <a:schemeClr val="hlink"/>
                </a:solidFill>
                <a:effectLst>
                  <a:outerShdw blurRad="38100" dist="38100" dir="2700000" algn="tl">
                    <a:srgbClr val="000000"/>
                  </a:outerShdw>
                </a:effectLst>
                <a:latin typeface="Antique Olive" pitchFamily="34" charset="0"/>
              </a:rPr>
              <a:t>of HRM</a:t>
            </a:r>
          </a:p>
        </p:txBody>
      </p:sp>
      <p:sp>
        <p:nvSpPr>
          <p:cNvPr id="110597" name="Line 5"/>
          <p:cNvSpPr>
            <a:spLocks noChangeShapeType="1"/>
          </p:cNvSpPr>
          <p:nvPr/>
        </p:nvSpPr>
        <p:spPr bwMode="auto">
          <a:xfrm>
            <a:off x="3657600" y="5867400"/>
            <a:ext cx="1193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Line 6"/>
          <p:cNvSpPr>
            <a:spLocks noChangeShapeType="1"/>
          </p:cNvSpPr>
          <p:nvPr/>
        </p:nvSpPr>
        <p:spPr bwMode="auto">
          <a:xfrm flipV="1">
            <a:off x="2362200" y="2667000"/>
            <a:ext cx="609600" cy="3810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 name="Line 7"/>
          <p:cNvSpPr>
            <a:spLocks noChangeShapeType="1"/>
          </p:cNvSpPr>
          <p:nvPr/>
        </p:nvSpPr>
        <p:spPr bwMode="auto">
          <a:xfrm flipH="1" flipV="1">
            <a:off x="5638800" y="2362200"/>
            <a:ext cx="609600" cy="4572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 name="Oval 8"/>
          <p:cNvSpPr>
            <a:spLocks noChangeArrowheads="1"/>
          </p:cNvSpPr>
          <p:nvPr/>
        </p:nvSpPr>
        <p:spPr bwMode="auto">
          <a:xfrm>
            <a:off x="0" y="2209800"/>
            <a:ext cx="2514600" cy="197485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800">
                <a:solidFill>
                  <a:schemeClr val="bg1"/>
                </a:solidFill>
                <a:latin typeface="Verdana" pitchFamily="34" charset="0"/>
              </a:rPr>
              <a:t>5.Employee</a:t>
            </a:r>
          </a:p>
          <a:p>
            <a:pPr algn="ctr"/>
            <a:r>
              <a:rPr lang="en-US" sz="2800">
                <a:solidFill>
                  <a:schemeClr val="bg1"/>
                </a:solidFill>
                <a:latin typeface="Verdana" pitchFamily="34" charset="0"/>
              </a:rPr>
              <a:t>&amp; Labor</a:t>
            </a:r>
          </a:p>
          <a:p>
            <a:pPr algn="ctr"/>
            <a:r>
              <a:rPr lang="en-US" sz="2800">
                <a:solidFill>
                  <a:schemeClr val="bg1"/>
                </a:solidFill>
                <a:latin typeface="Verdana" pitchFamily="34" charset="0"/>
              </a:rPr>
              <a:t>Relations</a:t>
            </a:r>
          </a:p>
        </p:txBody>
      </p:sp>
      <p:sp>
        <p:nvSpPr>
          <p:cNvPr id="110601" name="Oval 9"/>
          <p:cNvSpPr>
            <a:spLocks noChangeArrowheads="1"/>
          </p:cNvSpPr>
          <p:nvPr/>
        </p:nvSpPr>
        <p:spPr bwMode="auto">
          <a:xfrm>
            <a:off x="990600" y="4953000"/>
            <a:ext cx="2743200" cy="1447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800">
                <a:solidFill>
                  <a:schemeClr val="bg1"/>
                </a:solidFill>
                <a:latin typeface="Verdana" pitchFamily="34" charset="0"/>
              </a:rPr>
              <a:t>4.Safety &amp;</a:t>
            </a:r>
          </a:p>
          <a:p>
            <a:pPr algn="ctr"/>
            <a:r>
              <a:rPr lang="en-US" sz="2800">
                <a:solidFill>
                  <a:schemeClr val="bg1"/>
                </a:solidFill>
                <a:latin typeface="Verdana" pitchFamily="34" charset="0"/>
              </a:rPr>
              <a:t>Health</a:t>
            </a:r>
            <a:endParaRPr lang="en-US" sz="2400">
              <a:solidFill>
                <a:schemeClr val="bg1"/>
              </a:solidFill>
              <a:latin typeface="Times New Roman" pitchFamily="18" charset="0"/>
            </a:endParaRPr>
          </a:p>
        </p:txBody>
      </p:sp>
      <p:sp>
        <p:nvSpPr>
          <p:cNvPr id="110602" name="Oval 10"/>
          <p:cNvSpPr>
            <a:spLocks noChangeArrowheads="1"/>
          </p:cNvSpPr>
          <p:nvPr/>
        </p:nvSpPr>
        <p:spPr bwMode="auto">
          <a:xfrm>
            <a:off x="4572000" y="4724400"/>
            <a:ext cx="3124200" cy="1828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800">
                <a:solidFill>
                  <a:schemeClr val="bg1"/>
                </a:solidFill>
                <a:latin typeface="Verdana" pitchFamily="34" charset="0"/>
              </a:rPr>
              <a:t>3.Compensation</a:t>
            </a:r>
          </a:p>
          <a:p>
            <a:pPr algn="ctr"/>
            <a:r>
              <a:rPr lang="en-US" sz="2800">
                <a:solidFill>
                  <a:schemeClr val="bg1"/>
                </a:solidFill>
                <a:latin typeface="Verdana" pitchFamily="34" charset="0"/>
              </a:rPr>
              <a:t>&amp; Benefits</a:t>
            </a:r>
          </a:p>
        </p:txBody>
      </p:sp>
      <p:sp>
        <p:nvSpPr>
          <p:cNvPr id="110603" name="Oval 11"/>
          <p:cNvSpPr>
            <a:spLocks noChangeArrowheads="1"/>
          </p:cNvSpPr>
          <p:nvPr/>
        </p:nvSpPr>
        <p:spPr bwMode="auto">
          <a:xfrm>
            <a:off x="6096000" y="2133600"/>
            <a:ext cx="2743200" cy="2286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800">
                <a:solidFill>
                  <a:schemeClr val="bg1"/>
                </a:solidFill>
                <a:latin typeface="Verdana" pitchFamily="34" charset="0"/>
              </a:rPr>
              <a:t>2.Human </a:t>
            </a:r>
          </a:p>
          <a:p>
            <a:pPr algn="ctr"/>
            <a:r>
              <a:rPr lang="en-US" sz="2800">
                <a:solidFill>
                  <a:schemeClr val="bg1"/>
                </a:solidFill>
                <a:latin typeface="Verdana" pitchFamily="34" charset="0"/>
              </a:rPr>
              <a:t>Resource</a:t>
            </a:r>
          </a:p>
          <a:p>
            <a:pPr algn="ctr"/>
            <a:r>
              <a:rPr lang="en-US" sz="2800">
                <a:solidFill>
                  <a:schemeClr val="bg1"/>
                </a:solidFill>
                <a:latin typeface="Verdana" pitchFamily="34" charset="0"/>
              </a:rPr>
              <a:t>Development</a:t>
            </a:r>
          </a:p>
        </p:txBody>
      </p:sp>
      <p:sp>
        <p:nvSpPr>
          <p:cNvPr id="110604" name="Line 12"/>
          <p:cNvSpPr>
            <a:spLocks noChangeShapeType="1"/>
          </p:cNvSpPr>
          <p:nvPr/>
        </p:nvSpPr>
        <p:spPr bwMode="auto">
          <a:xfrm>
            <a:off x="1447800" y="4267200"/>
            <a:ext cx="328613" cy="709613"/>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5" name="Line 13"/>
          <p:cNvSpPr>
            <a:spLocks noChangeShapeType="1"/>
          </p:cNvSpPr>
          <p:nvPr/>
        </p:nvSpPr>
        <p:spPr bwMode="auto">
          <a:xfrm flipV="1">
            <a:off x="6858000" y="4419600"/>
            <a:ext cx="152400" cy="3810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6" name="Line 14"/>
          <p:cNvSpPr>
            <a:spLocks noChangeShapeType="1"/>
          </p:cNvSpPr>
          <p:nvPr/>
        </p:nvSpPr>
        <p:spPr bwMode="auto">
          <a:xfrm flipV="1">
            <a:off x="3367088" y="4637088"/>
            <a:ext cx="430212" cy="48101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7" name="Line 15"/>
          <p:cNvSpPr>
            <a:spLocks noChangeShapeType="1"/>
          </p:cNvSpPr>
          <p:nvPr/>
        </p:nvSpPr>
        <p:spPr bwMode="auto">
          <a:xfrm>
            <a:off x="4114800" y="2819400"/>
            <a:ext cx="0" cy="3810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8" name="Line 16"/>
          <p:cNvSpPr>
            <a:spLocks noChangeShapeType="1"/>
          </p:cNvSpPr>
          <p:nvPr/>
        </p:nvSpPr>
        <p:spPr bwMode="auto">
          <a:xfrm flipH="1">
            <a:off x="5943600" y="4038600"/>
            <a:ext cx="457200" cy="1254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9" name="Line 17"/>
          <p:cNvSpPr>
            <a:spLocks noChangeShapeType="1"/>
          </p:cNvSpPr>
          <p:nvPr/>
        </p:nvSpPr>
        <p:spPr bwMode="auto">
          <a:xfrm>
            <a:off x="2133600" y="3810000"/>
            <a:ext cx="381000" cy="2286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0" name="Line 18"/>
          <p:cNvSpPr>
            <a:spLocks noChangeShapeType="1"/>
          </p:cNvSpPr>
          <p:nvPr/>
        </p:nvSpPr>
        <p:spPr bwMode="auto">
          <a:xfrm>
            <a:off x="4724400" y="4648200"/>
            <a:ext cx="457200" cy="304800"/>
          </a:xfrm>
          <a:prstGeom prst="line">
            <a:avLst/>
          </a:prstGeom>
          <a:noFill/>
          <a:ln w="127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 y="533400"/>
            <a:ext cx="5943600" cy="609600"/>
          </a:xfrm>
        </p:spPr>
        <p:txBody>
          <a:bodyPr/>
          <a:lstStyle/>
          <a:p>
            <a:pPr algn="ctr"/>
            <a:r>
              <a:rPr lang="en-US" sz="3200" b="1" dirty="0">
                <a:solidFill>
                  <a:schemeClr val="bg2"/>
                </a:solidFill>
                <a:latin typeface="Times New Roman" pitchFamily="18" charset="0"/>
              </a:rPr>
              <a:t>1.	</a:t>
            </a:r>
            <a:r>
              <a:rPr lang="en-US" b="1" dirty="0">
                <a:solidFill>
                  <a:schemeClr val="bg2"/>
                </a:solidFill>
                <a:latin typeface="Times New Roman" pitchFamily="18" charset="0"/>
              </a:rPr>
              <a:t>Staffing</a:t>
            </a:r>
          </a:p>
        </p:txBody>
      </p:sp>
      <p:sp>
        <p:nvSpPr>
          <p:cNvPr id="112643" name="Rectangle 3"/>
          <p:cNvSpPr>
            <a:spLocks noGrp="1" noChangeArrowheads="1"/>
          </p:cNvSpPr>
          <p:nvPr>
            <p:ph type="body" idx="1"/>
          </p:nvPr>
        </p:nvSpPr>
        <p:spPr>
          <a:xfrm>
            <a:off x="13138" y="1295400"/>
            <a:ext cx="9144000" cy="4953000"/>
          </a:xfrm>
        </p:spPr>
        <p:txBody>
          <a:bodyPr/>
          <a:lstStyle/>
          <a:p>
            <a:r>
              <a:rPr lang="en-US" dirty="0">
                <a:latin typeface="Times New Roman" pitchFamily="18" charset="0"/>
              </a:rPr>
              <a:t>Process through which an organization ensures that it always has the proper number of employees with the appropriate skills in the right jobs at the right time to achieve the organization’s objectives.</a:t>
            </a:r>
          </a:p>
          <a:p>
            <a:pPr>
              <a:buFont typeface="Wingdings" pitchFamily="2" charset="2"/>
              <a:buChar char="Ø"/>
            </a:pPr>
            <a:r>
              <a:rPr lang="en-US" dirty="0">
                <a:latin typeface="Times New Roman" pitchFamily="18" charset="0"/>
              </a:rPr>
              <a:t>It includes</a:t>
            </a:r>
          </a:p>
          <a:p>
            <a:pPr>
              <a:buFontTx/>
              <a:buChar char="•"/>
            </a:pPr>
            <a:r>
              <a:rPr lang="en-US" smtClean="0">
                <a:latin typeface="Times New Roman" pitchFamily="18" charset="0"/>
              </a:rPr>
              <a:t>HR </a:t>
            </a:r>
            <a:r>
              <a:rPr lang="en-US" dirty="0" smtClean="0">
                <a:latin typeface="Times New Roman" pitchFamily="18" charset="0"/>
              </a:rPr>
              <a:t>Planning</a:t>
            </a:r>
            <a:endParaRPr lang="en-US" dirty="0">
              <a:latin typeface="Times New Roman" pitchFamily="18" charset="0"/>
            </a:endParaRPr>
          </a:p>
          <a:p>
            <a:pPr>
              <a:buFontTx/>
              <a:buChar char="•"/>
            </a:pPr>
            <a:r>
              <a:rPr lang="en-US" dirty="0">
                <a:latin typeface="Times New Roman" pitchFamily="18" charset="0"/>
              </a:rPr>
              <a:t>Job Analysis</a:t>
            </a:r>
          </a:p>
          <a:p>
            <a:pPr>
              <a:buFontTx/>
              <a:buChar char="•"/>
            </a:pPr>
            <a:r>
              <a:rPr lang="en-US" dirty="0">
                <a:latin typeface="Times New Roman" pitchFamily="18" charset="0"/>
              </a:rPr>
              <a:t>Recruitment</a:t>
            </a:r>
          </a:p>
          <a:p>
            <a:pPr>
              <a:buFontTx/>
              <a:buChar char="•"/>
            </a:pPr>
            <a:r>
              <a:rPr lang="en-US" dirty="0">
                <a:latin typeface="Times New Roman" pitchFamily="18" charset="0"/>
              </a:rPr>
              <a:t>Selection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428999"/>
            <a:ext cx="4327635" cy="330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545" y="0"/>
            <a:ext cx="329045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228600"/>
            <a:ext cx="8229600" cy="762000"/>
          </a:xfrm>
        </p:spPr>
        <p:txBody>
          <a:bodyPr/>
          <a:lstStyle/>
          <a:p>
            <a:pPr algn="ctr"/>
            <a:r>
              <a:rPr lang="en-US" sz="2800" b="1" dirty="0">
                <a:solidFill>
                  <a:schemeClr val="bg2"/>
                </a:solidFill>
                <a:latin typeface="Times New Roman" pitchFamily="18" charset="0"/>
              </a:rPr>
              <a:t>2</a:t>
            </a:r>
            <a:r>
              <a:rPr lang="en-US" sz="2800" b="1" dirty="0" smtClean="0">
                <a:solidFill>
                  <a:schemeClr val="bg2"/>
                </a:solidFill>
                <a:latin typeface="Times New Roman" pitchFamily="18" charset="0"/>
              </a:rPr>
              <a:t>.  </a:t>
            </a:r>
            <a:r>
              <a:rPr lang="en-US" sz="4000" b="1" dirty="0" smtClean="0">
                <a:solidFill>
                  <a:schemeClr val="bg2"/>
                </a:solidFill>
                <a:latin typeface="Times New Roman" pitchFamily="18" charset="0"/>
              </a:rPr>
              <a:t>Human </a:t>
            </a:r>
            <a:r>
              <a:rPr lang="en-US" sz="4000" b="1" dirty="0">
                <a:solidFill>
                  <a:schemeClr val="bg2"/>
                </a:solidFill>
                <a:latin typeface="Times New Roman" pitchFamily="18" charset="0"/>
              </a:rPr>
              <a:t>Resource Development</a:t>
            </a:r>
            <a:endParaRPr lang="en-US" sz="2800" b="1" dirty="0">
              <a:solidFill>
                <a:schemeClr val="bg2"/>
              </a:solidFill>
              <a:latin typeface="Times New Roman" pitchFamily="18" charset="0"/>
            </a:endParaRPr>
          </a:p>
        </p:txBody>
      </p:sp>
      <p:sp>
        <p:nvSpPr>
          <p:cNvPr id="113667" name="Rectangle 3"/>
          <p:cNvSpPr>
            <a:spLocks noGrp="1" noChangeArrowheads="1"/>
          </p:cNvSpPr>
          <p:nvPr>
            <p:ph type="body" idx="1"/>
          </p:nvPr>
        </p:nvSpPr>
        <p:spPr>
          <a:xfrm>
            <a:off x="0" y="990600"/>
            <a:ext cx="9144000" cy="5867400"/>
          </a:xfrm>
        </p:spPr>
        <p:txBody>
          <a:bodyPr/>
          <a:lstStyle/>
          <a:p>
            <a:r>
              <a:rPr lang="en-US" dirty="0" smtClean="0">
                <a:latin typeface="Times New Roman" pitchFamily="18" charset="0"/>
              </a:rPr>
              <a:t>It consist </a:t>
            </a:r>
            <a:r>
              <a:rPr lang="en-US" dirty="0">
                <a:latin typeface="Times New Roman" pitchFamily="18" charset="0"/>
              </a:rPr>
              <a:t>not only of T&amp;D but also individual career planning, developing activities and performance appraisal. </a:t>
            </a:r>
          </a:p>
          <a:p>
            <a:pPr>
              <a:buFont typeface="Wingdings" pitchFamily="2" charset="2"/>
              <a:buChar char="Ø"/>
            </a:pPr>
            <a:r>
              <a:rPr lang="en-US" dirty="0">
                <a:latin typeface="Times New Roman" pitchFamily="18" charset="0"/>
              </a:rPr>
              <a:t>HRD is composed of</a:t>
            </a:r>
          </a:p>
          <a:p>
            <a:pPr>
              <a:buFontTx/>
              <a:buChar char="•"/>
            </a:pPr>
            <a:r>
              <a:rPr lang="en-US" dirty="0">
                <a:latin typeface="Times New Roman" pitchFamily="18" charset="0"/>
              </a:rPr>
              <a:t>Training</a:t>
            </a:r>
          </a:p>
          <a:p>
            <a:pPr>
              <a:buFontTx/>
              <a:buChar char="•"/>
            </a:pPr>
            <a:r>
              <a:rPr lang="en-US" dirty="0">
                <a:latin typeface="Times New Roman" pitchFamily="18" charset="0"/>
              </a:rPr>
              <a:t>Development</a:t>
            </a:r>
          </a:p>
          <a:p>
            <a:pPr>
              <a:buFontTx/>
              <a:buChar char="•"/>
            </a:pPr>
            <a:r>
              <a:rPr lang="en-US" dirty="0">
                <a:latin typeface="Times New Roman" pitchFamily="18" charset="0"/>
              </a:rPr>
              <a:t>Career planning</a:t>
            </a:r>
          </a:p>
          <a:p>
            <a:pPr>
              <a:buFontTx/>
              <a:buChar char="•"/>
            </a:pPr>
            <a:r>
              <a:rPr lang="en-US" dirty="0">
                <a:latin typeface="Times New Roman" pitchFamily="18" charset="0"/>
              </a:rPr>
              <a:t>Career Development</a:t>
            </a:r>
          </a:p>
          <a:p>
            <a:pPr>
              <a:buFontTx/>
              <a:buChar char="•"/>
            </a:pPr>
            <a:r>
              <a:rPr lang="en-US" dirty="0">
                <a:latin typeface="Times New Roman" pitchFamily="18" charset="0"/>
              </a:rPr>
              <a:t>Performance Appraisal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87" t="27254" r="20069"/>
          <a:stretch/>
        </p:blipFill>
        <p:spPr bwMode="auto">
          <a:xfrm>
            <a:off x="5029200" y="4269992"/>
            <a:ext cx="4114800" cy="258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27527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048" y="4800600"/>
            <a:ext cx="517806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0" name="Rectangle 2"/>
          <p:cNvSpPr>
            <a:spLocks noGrp="1" noChangeArrowheads="1"/>
          </p:cNvSpPr>
          <p:nvPr>
            <p:ph type="title"/>
          </p:nvPr>
        </p:nvSpPr>
        <p:spPr>
          <a:xfrm>
            <a:off x="457200" y="304800"/>
            <a:ext cx="8229600" cy="609600"/>
          </a:xfrm>
        </p:spPr>
        <p:txBody>
          <a:bodyPr/>
          <a:lstStyle/>
          <a:p>
            <a:pPr algn="ctr"/>
            <a:r>
              <a:rPr lang="en-US" sz="3200" b="1" dirty="0">
                <a:solidFill>
                  <a:schemeClr val="bg2"/>
                </a:solidFill>
                <a:latin typeface="Times New Roman" pitchFamily="18" charset="0"/>
              </a:rPr>
              <a:t>3</a:t>
            </a:r>
            <a:r>
              <a:rPr lang="en-US" sz="3200" b="1" dirty="0" smtClean="0">
                <a:solidFill>
                  <a:schemeClr val="bg2"/>
                </a:solidFill>
                <a:latin typeface="Times New Roman" pitchFamily="18" charset="0"/>
              </a:rPr>
              <a:t>.  </a:t>
            </a:r>
            <a:r>
              <a:rPr lang="en-US" sz="4000" b="1" dirty="0">
                <a:solidFill>
                  <a:schemeClr val="bg2"/>
                </a:solidFill>
                <a:latin typeface="Times New Roman" pitchFamily="18" charset="0"/>
              </a:rPr>
              <a:t>Compensation &amp; Benefits</a:t>
            </a:r>
          </a:p>
        </p:txBody>
      </p:sp>
      <p:sp>
        <p:nvSpPr>
          <p:cNvPr id="114691" name="Rectangle 3"/>
          <p:cNvSpPr>
            <a:spLocks noGrp="1" noChangeArrowheads="1"/>
          </p:cNvSpPr>
          <p:nvPr>
            <p:ph type="body" idx="1"/>
          </p:nvPr>
        </p:nvSpPr>
        <p:spPr>
          <a:xfrm>
            <a:off x="0" y="1219200"/>
            <a:ext cx="9144000" cy="5410200"/>
          </a:xfrm>
        </p:spPr>
        <p:txBody>
          <a:bodyPr/>
          <a:lstStyle/>
          <a:p>
            <a:pPr>
              <a:lnSpc>
                <a:spcPct val="90000"/>
              </a:lnSpc>
            </a:pPr>
            <a:r>
              <a:rPr lang="en-US" dirty="0">
                <a:latin typeface="Times New Roman" pitchFamily="18" charset="0"/>
              </a:rPr>
              <a:t>Consist of all direct, indirect, financial &amp; non financial rewards given to employees in return of their services.</a:t>
            </a:r>
          </a:p>
          <a:p>
            <a:pPr>
              <a:lnSpc>
                <a:spcPct val="90000"/>
              </a:lnSpc>
              <a:buFontTx/>
              <a:buChar char="•"/>
            </a:pPr>
            <a:r>
              <a:rPr lang="en-US" dirty="0">
                <a:latin typeface="Times New Roman" pitchFamily="18" charset="0"/>
              </a:rPr>
              <a:t>Pay - Money that a person receives for performing a job</a:t>
            </a:r>
          </a:p>
          <a:p>
            <a:pPr>
              <a:lnSpc>
                <a:spcPct val="90000"/>
              </a:lnSpc>
              <a:buFontTx/>
              <a:buChar char="•"/>
            </a:pPr>
            <a:r>
              <a:rPr lang="en-US" dirty="0">
                <a:latin typeface="Times New Roman" pitchFamily="18" charset="0"/>
              </a:rPr>
              <a:t>Benefits – Additional Financial rewards in addition to base pay including paid vocations, sick leave, insurance etc.</a:t>
            </a:r>
          </a:p>
          <a:p>
            <a:pPr>
              <a:lnSpc>
                <a:spcPct val="90000"/>
              </a:lnSpc>
              <a:buFontTx/>
              <a:buChar char="•"/>
            </a:pPr>
            <a:r>
              <a:rPr lang="en-US" dirty="0">
                <a:latin typeface="Times New Roman" pitchFamily="18" charset="0"/>
              </a:rPr>
              <a:t>Non financial Rewards</a:t>
            </a:r>
          </a:p>
          <a:p>
            <a:pPr lvl="1">
              <a:lnSpc>
                <a:spcPct val="90000"/>
              </a:lnSpc>
              <a:buFont typeface="Wingdings" pitchFamily="2" charset="2"/>
              <a:buChar char="§"/>
            </a:pPr>
            <a:r>
              <a:rPr lang="en-US" sz="3200" dirty="0">
                <a:latin typeface="Times New Roman" pitchFamily="18" charset="0"/>
              </a:rPr>
              <a:t>The Job</a:t>
            </a:r>
          </a:p>
          <a:p>
            <a:pPr lvl="1">
              <a:lnSpc>
                <a:spcPct val="90000"/>
              </a:lnSpc>
              <a:buFont typeface="Wingdings" pitchFamily="2" charset="2"/>
              <a:buChar char="§"/>
            </a:pPr>
            <a:r>
              <a:rPr lang="en-US" sz="3200" dirty="0">
                <a:latin typeface="Times New Roman" pitchFamily="18" charset="0"/>
              </a:rPr>
              <a:t>The Environment</a:t>
            </a:r>
          </a:p>
          <a:p>
            <a:pPr>
              <a:lnSpc>
                <a:spcPct val="90000"/>
              </a:lnSpc>
              <a:buFont typeface="Wingdings" pitchFamily="2" charset="2"/>
              <a:buNone/>
            </a:pP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76" t="7016" r="15716" b="15934"/>
          <a:stretch/>
        </p:blipFill>
        <p:spPr bwMode="auto">
          <a:xfrm>
            <a:off x="0" y="15194"/>
            <a:ext cx="909146" cy="118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3175" y="5219700"/>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4" name="Rectangle 2"/>
          <p:cNvSpPr>
            <a:spLocks noGrp="1" noChangeArrowheads="1"/>
          </p:cNvSpPr>
          <p:nvPr>
            <p:ph type="body" idx="1"/>
          </p:nvPr>
        </p:nvSpPr>
        <p:spPr>
          <a:xfrm>
            <a:off x="0" y="457200"/>
            <a:ext cx="9144000" cy="6400800"/>
          </a:xfrm>
        </p:spPr>
        <p:txBody>
          <a:bodyPr/>
          <a:lstStyle/>
          <a:p>
            <a:pPr algn="ctr">
              <a:buFont typeface="Wingdings" pitchFamily="2" charset="2"/>
              <a:buNone/>
            </a:pPr>
            <a:r>
              <a:rPr lang="en-US" b="1" dirty="0">
                <a:solidFill>
                  <a:schemeClr val="bg2"/>
                </a:solidFill>
                <a:latin typeface="Times New Roman" pitchFamily="18" charset="0"/>
              </a:rPr>
              <a:t>4. </a:t>
            </a:r>
            <a:r>
              <a:rPr lang="en-US" b="1" dirty="0" smtClean="0">
                <a:solidFill>
                  <a:schemeClr val="bg2"/>
                </a:solidFill>
                <a:latin typeface="Times New Roman" pitchFamily="18" charset="0"/>
              </a:rPr>
              <a:t> </a:t>
            </a:r>
            <a:r>
              <a:rPr lang="en-US" sz="4000" b="1" dirty="0" smtClean="0">
                <a:solidFill>
                  <a:schemeClr val="bg2"/>
                </a:solidFill>
                <a:latin typeface="Times New Roman" pitchFamily="18" charset="0"/>
              </a:rPr>
              <a:t>Safety </a:t>
            </a:r>
            <a:r>
              <a:rPr lang="en-US" sz="4000" b="1" dirty="0">
                <a:solidFill>
                  <a:schemeClr val="bg2"/>
                </a:solidFill>
                <a:latin typeface="Times New Roman" pitchFamily="18" charset="0"/>
              </a:rPr>
              <a:t>&amp; Health</a:t>
            </a:r>
          </a:p>
          <a:p>
            <a:r>
              <a:rPr lang="en-US" dirty="0">
                <a:latin typeface="Times New Roman" pitchFamily="18" charset="0"/>
              </a:rPr>
              <a:t>Safety involves protecting employees from injuries caused by work related accidents. Health refers to employee’s freedom from physical or emotional illness</a:t>
            </a:r>
            <a:r>
              <a:rPr lang="en-US" dirty="0" smtClean="0">
                <a:latin typeface="Times New Roman" pitchFamily="18" charset="0"/>
              </a:rPr>
              <a:t>.</a:t>
            </a:r>
          </a:p>
          <a:p>
            <a:pPr marL="0" indent="0">
              <a:buNone/>
            </a:pPr>
            <a:endParaRPr lang="en-US" dirty="0">
              <a:latin typeface="Times New Roman" pitchFamily="18" charset="0"/>
            </a:endParaRPr>
          </a:p>
          <a:p>
            <a:pPr marL="0" indent="0">
              <a:buNone/>
            </a:pPr>
            <a:endParaRPr lang="en-US" dirty="0">
              <a:latin typeface="Times New Roman" pitchFamily="18" charset="0"/>
            </a:endParaRPr>
          </a:p>
          <a:p>
            <a:pPr algn="ctr">
              <a:buFont typeface="Wingdings" pitchFamily="2" charset="2"/>
              <a:buNone/>
            </a:pPr>
            <a:r>
              <a:rPr lang="en-US" b="1" dirty="0">
                <a:solidFill>
                  <a:schemeClr val="bg2"/>
                </a:solidFill>
                <a:latin typeface="Times New Roman" pitchFamily="18" charset="0"/>
              </a:rPr>
              <a:t>5. </a:t>
            </a:r>
            <a:r>
              <a:rPr lang="en-US" b="1" dirty="0" smtClean="0">
                <a:solidFill>
                  <a:schemeClr val="bg2"/>
                </a:solidFill>
                <a:latin typeface="Times New Roman" pitchFamily="18" charset="0"/>
              </a:rPr>
              <a:t>  </a:t>
            </a:r>
            <a:r>
              <a:rPr lang="en-US" sz="3600" b="1" dirty="0" smtClean="0">
                <a:solidFill>
                  <a:schemeClr val="bg2"/>
                </a:solidFill>
                <a:latin typeface="Times New Roman" pitchFamily="18" charset="0"/>
              </a:rPr>
              <a:t>Employee </a:t>
            </a:r>
            <a:r>
              <a:rPr lang="en-US" sz="3600" b="1" dirty="0">
                <a:solidFill>
                  <a:schemeClr val="bg2"/>
                </a:solidFill>
                <a:latin typeface="Times New Roman" pitchFamily="18" charset="0"/>
              </a:rPr>
              <a:t>&amp; Labor Relation</a:t>
            </a:r>
          </a:p>
          <a:p>
            <a:r>
              <a:rPr lang="en-US" dirty="0">
                <a:latin typeface="Times New Roman" pitchFamily="18" charset="0"/>
              </a:rPr>
              <a:t>Deals with employee employer relationship &amp; dealing with labor unions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22922"/>
            <a:ext cx="3686175" cy="147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3200400" y="1905000"/>
            <a:ext cx="2514600" cy="2463800"/>
          </a:xfrm>
          <a:noFill/>
          <a:ln/>
        </p:spPr>
      </p:pic>
      <p:pic>
        <p:nvPicPr>
          <p:cNvPr id="103434" name="Picture 10"/>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57200" y="0"/>
            <a:ext cx="2803525" cy="1866900"/>
          </a:xfrm>
          <a:noFill/>
          <a:ln>
            <a:solidFill>
              <a:schemeClr val="tx1"/>
            </a:solidFill>
            <a:miter lim="800000"/>
            <a:headEnd/>
            <a:tailEnd/>
          </a:ln>
        </p:spPr>
      </p:pic>
      <p:pic>
        <p:nvPicPr>
          <p:cNvPr id="103437" name="Picture 1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5791200" y="0"/>
            <a:ext cx="2514600" cy="1966913"/>
          </a:xfrm>
          <a:noFill/>
          <a:ln>
            <a:solidFill>
              <a:schemeClr val="tx1"/>
            </a:solidFill>
            <a:miter lim="800000"/>
            <a:headEnd/>
            <a:tailEnd/>
          </a:ln>
        </p:spPr>
      </p:pic>
      <p:pic>
        <p:nvPicPr>
          <p:cNvPr id="10344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434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38400"/>
            <a:ext cx="161692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175" y="4330261"/>
            <a:ext cx="2286000" cy="249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4465662"/>
            <a:ext cx="3228975" cy="241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3475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B41AF80-C32C-4650-B59A-844A4CFF566D}" type="slidenum">
              <a:rPr lang="en-US" smtClean="0">
                <a:latin typeface="Arial Black" pitchFamily="34" charset="0"/>
              </a:rPr>
              <a:pPr/>
              <a:t>16</a:t>
            </a:fld>
            <a:endParaRPr lang="en-US" smtClean="0">
              <a:latin typeface="Arial Black" pitchFamily="34" charset="0"/>
            </a:endParaRPr>
          </a:p>
        </p:txBody>
      </p:sp>
      <p:sp>
        <p:nvSpPr>
          <p:cNvPr id="4099" name="Rectangle 2"/>
          <p:cNvSpPr>
            <a:spLocks noGrp="1" noChangeArrowheads="1"/>
          </p:cNvSpPr>
          <p:nvPr>
            <p:ph type="title"/>
          </p:nvPr>
        </p:nvSpPr>
        <p:spPr>
          <a:xfrm>
            <a:off x="0" y="0"/>
            <a:ext cx="5867400" cy="1371600"/>
          </a:xfrm>
        </p:spPr>
        <p:txBody>
          <a:bodyPr/>
          <a:lstStyle/>
          <a:p>
            <a:pPr algn="ctr" eaLnBrk="1" hangingPunct="1"/>
            <a:r>
              <a:rPr lang="en-US" sz="4800" b="1" dirty="0" smtClean="0">
                <a:solidFill>
                  <a:schemeClr val="bg2"/>
                </a:solidFill>
                <a:latin typeface="Times New Roman" pitchFamily="18" charset="0"/>
              </a:rPr>
              <a:t>Strategy…!</a:t>
            </a:r>
          </a:p>
        </p:txBody>
      </p:sp>
      <p:sp>
        <p:nvSpPr>
          <p:cNvPr id="4100" name="Rectangle 3"/>
          <p:cNvSpPr>
            <a:spLocks noGrp="1" noChangeArrowheads="1"/>
          </p:cNvSpPr>
          <p:nvPr>
            <p:ph type="body" sz="half" idx="1"/>
          </p:nvPr>
        </p:nvSpPr>
        <p:spPr>
          <a:xfrm>
            <a:off x="0" y="1219200"/>
            <a:ext cx="5943600" cy="5638800"/>
          </a:xfrm>
        </p:spPr>
        <p:txBody>
          <a:bodyPr/>
          <a:lstStyle/>
          <a:p>
            <a:pPr eaLnBrk="1" hangingPunct="1">
              <a:buFont typeface="Wingdings" pitchFamily="2" charset="2"/>
              <a:buChar char="Ø"/>
            </a:pPr>
            <a:r>
              <a:rPr lang="en-US" sz="3600" smtClean="0">
                <a:latin typeface="Times New Roman" pitchFamily="18" charset="0"/>
              </a:rPr>
              <a:t>A </a:t>
            </a:r>
            <a:r>
              <a:rPr lang="en-US" sz="3600" b="1" smtClean="0">
                <a:latin typeface="Times New Roman" pitchFamily="18" charset="0"/>
              </a:rPr>
              <a:t>strategy</a:t>
            </a:r>
            <a:r>
              <a:rPr lang="en-US" sz="3600" smtClean="0">
                <a:latin typeface="Times New Roman" pitchFamily="18" charset="0"/>
              </a:rPr>
              <a:t> is an integrated plan of action designed to achieve a particular goal. </a:t>
            </a:r>
          </a:p>
          <a:p>
            <a:pPr eaLnBrk="1" hangingPunct="1">
              <a:buFont typeface="Wingdings" pitchFamily="2" charset="2"/>
              <a:buChar char="Ø"/>
            </a:pPr>
            <a:r>
              <a:rPr lang="en-US" sz="3600" smtClean="0">
                <a:latin typeface="Times New Roman" pitchFamily="18" charset="0"/>
              </a:rPr>
              <a:t>The word strategy has military connotations, because it is derives from the Greek word for </a:t>
            </a:r>
            <a:r>
              <a:rPr lang="en-US" sz="3600" i="1" smtClean="0">
                <a:latin typeface="Times New Roman" pitchFamily="18" charset="0"/>
              </a:rPr>
              <a:t>army </a:t>
            </a:r>
            <a:r>
              <a:rPr lang="en-US" sz="3600" b="1" i="1" smtClean="0">
                <a:latin typeface="Garamond" pitchFamily="18" charset="0"/>
              </a:rPr>
              <a:t>("leader or commander of an army, general“)</a:t>
            </a:r>
            <a:r>
              <a:rPr lang="en-US" sz="3600" b="1" smtClean="0">
                <a:latin typeface="Garamond" pitchFamily="18" charset="0"/>
              </a:rPr>
              <a:t>.</a:t>
            </a:r>
            <a:r>
              <a:rPr lang="en-US" smtClean="0">
                <a:latin typeface="Times New Roman" pitchFamily="18" charset="0"/>
              </a:rPr>
              <a:t> </a:t>
            </a:r>
          </a:p>
        </p:txBody>
      </p:sp>
      <p:pic>
        <p:nvPicPr>
          <p:cNvPr id="4101" name="Picture 6"/>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715000" y="838200"/>
            <a:ext cx="3429000" cy="3429000"/>
          </a:xfrm>
          <a:noFill/>
        </p:spPr>
      </p:pic>
      <p:pic>
        <p:nvPicPr>
          <p:cNvPr id="4102" name="Picture 9"/>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91200" y="4114800"/>
            <a:ext cx="3352800" cy="2514600"/>
          </a:xfrm>
          <a:noFill/>
        </p:spPr>
      </p:pic>
    </p:spTree>
    <p:extLst>
      <p:ext uri="{BB962C8B-B14F-4D97-AF65-F5344CB8AC3E}">
        <p14:creationId xmlns:p14="http://schemas.microsoft.com/office/powerpoint/2010/main" val="38733973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647BE32-F4E2-4D8B-880C-FB364AB6E561}" type="slidenum">
              <a:rPr lang="en-US" smtClean="0">
                <a:latin typeface="Arial Black" pitchFamily="34" charset="0"/>
              </a:rPr>
              <a:pPr/>
              <a:t>17</a:t>
            </a:fld>
            <a:endParaRPr lang="en-US" smtClean="0">
              <a:latin typeface="Arial Black" pitchFamily="34" charset="0"/>
            </a:endParaRPr>
          </a:p>
        </p:txBody>
      </p:sp>
      <p:sp>
        <p:nvSpPr>
          <p:cNvPr id="5123" name="Rectangle 3"/>
          <p:cNvSpPr>
            <a:spLocks noGrp="1" noChangeArrowheads="1"/>
          </p:cNvSpPr>
          <p:nvPr>
            <p:ph type="body" sz="half" idx="1"/>
          </p:nvPr>
        </p:nvSpPr>
        <p:spPr>
          <a:xfrm>
            <a:off x="0" y="550606"/>
            <a:ext cx="5943600" cy="6324600"/>
          </a:xfrm>
        </p:spPr>
        <p:txBody>
          <a:bodyPr/>
          <a:lstStyle/>
          <a:p>
            <a:pPr eaLnBrk="1" hangingPunct="1">
              <a:lnSpc>
                <a:spcPct val="80000"/>
              </a:lnSpc>
              <a:buFont typeface="Wingdings" pitchFamily="2" charset="2"/>
              <a:buChar char="Ø"/>
            </a:pPr>
            <a:r>
              <a:rPr lang="en-US" dirty="0" smtClean="0">
                <a:latin typeface="Times New Roman" pitchFamily="18" charset="0"/>
              </a:rPr>
              <a:t>Tactic is concerned with the conduct of an engagement while strategy is concerned with how different engagements are linked. </a:t>
            </a:r>
          </a:p>
          <a:p>
            <a:pPr eaLnBrk="1" hangingPunct="1">
              <a:lnSpc>
                <a:spcPct val="80000"/>
              </a:lnSpc>
              <a:buFont typeface="Wingdings" pitchFamily="2" charset="2"/>
              <a:buChar char="Ø"/>
            </a:pPr>
            <a:r>
              <a:rPr lang="en-US" dirty="0" smtClean="0">
                <a:latin typeface="Times New Roman" pitchFamily="18" charset="0"/>
              </a:rPr>
              <a:t>A method of employing forces in combat </a:t>
            </a:r>
          </a:p>
          <a:p>
            <a:pPr>
              <a:lnSpc>
                <a:spcPct val="80000"/>
              </a:lnSpc>
              <a:buFont typeface="Wingdings" pitchFamily="2" charset="2"/>
              <a:buChar char="Ø"/>
            </a:pPr>
            <a:r>
              <a:rPr lang="en-US" dirty="0">
                <a:solidFill>
                  <a:schemeClr val="tx1"/>
                </a:solidFill>
                <a:latin typeface="Times New Roman" pitchFamily="18" charset="0"/>
                <a:cs typeface="Times New Roman" pitchFamily="18" charset="0"/>
              </a:rPr>
              <a:t>Tactical planning takes a company's strategic plan and sets forth specific short-term actions and plans, usually by company department or function. The tactical </a:t>
            </a:r>
            <a:r>
              <a:rPr lang="en-US" dirty="0" smtClean="0">
                <a:solidFill>
                  <a:schemeClr val="tx1"/>
                </a:solidFill>
                <a:latin typeface="Times New Roman" pitchFamily="18" charset="0"/>
                <a:cs typeface="Times New Roman" pitchFamily="18" charset="0"/>
              </a:rPr>
              <a:t>planning horizon </a:t>
            </a:r>
            <a:r>
              <a:rPr lang="en-US" dirty="0">
                <a:solidFill>
                  <a:schemeClr val="tx1"/>
                </a:solidFill>
                <a:latin typeface="Times New Roman" pitchFamily="18" charset="0"/>
                <a:cs typeface="Times New Roman" pitchFamily="18" charset="0"/>
              </a:rPr>
              <a:t>is shorter than the strategic </a:t>
            </a:r>
            <a:r>
              <a:rPr lang="en-US" dirty="0" smtClean="0">
                <a:solidFill>
                  <a:schemeClr val="tx1"/>
                </a:solidFill>
                <a:latin typeface="Times New Roman" pitchFamily="18" charset="0"/>
                <a:cs typeface="Times New Roman" pitchFamily="18" charset="0"/>
              </a:rPr>
              <a:t>plan horizon</a:t>
            </a:r>
            <a:r>
              <a:rPr lang="en-US" dirty="0">
                <a:solidFill>
                  <a:schemeClr val="tx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4" name="AutoShape 2" descr="Image result for tact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80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172201" y="4872519"/>
            <a:ext cx="2971800" cy="197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457199"/>
            <a:ext cx="3200400" cy="2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118" y="3428999"/>
            <a:ext cx="2657965" cy="111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120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A6A31DB-F0A7-4394-BD7B-942AE5113AD1}" type="slidenum">
              <a:rPr lang="en-US" smtClean="0">
                <a:latin typeface="Arial Black" pitchFamily="34" charset="0"/>
              </a:rPr>
              <a:pPr/>
              <a:t>18</a:t>
            </a:fld>
            <a:endParaRPr lang="en-US" smtClean="0">
              <a:latin typeface="Arial Black" pitchFamily="34" charset="0"/>
            </a:endParaRPr>
          </a:p>
        </p:txBody>
      </p:sp>
      <p:sp>
        <p:nvSpPr>
          <p:cNvPr id="8194" name="Rectangle 2"/>
          <p:cNvSpPr>
            <a:spLocks noGrp="1" noChangeArrowheads="1"/>
          </p:cNvSpPr>
          <p:nvPr>
            <p:ph type="title"/>
          </p:nvPr>
        </p:nvSpPr>
        <p:spPr>
          <a:xfrm>
            <a:off x="0" y="0"/>
            <a:ext cx="8610600" cy="1371600"/>
          </a:xfrm>
        </p:spPr>
        <p:txBody>
          <a:bodyPr/>
          <a:lstStyle/>
          <a:p>
            <a:pPr eaLnBrk="1" hangingPunct="1">
              <a:defRPr/>
            </a:pPr>
            <a:r>
              <a:rPr lang="en-US" b="1" dirty="0" smtClean="0">
                <a:solidFill>
                  <a:schemeClr val="bg2"/>
                </a:solidFill>
                <a:effectLst>
                  <a:outerShdw blurRad="38100" dist="38100" dir="2700000" algn="tl">
                    <a:srgbClr val="C0C0C0"/>
                  </a:outerShdw>
                </a:effectLst>
                <a:latin typeface="Times New Roman" pitchFamily="18" charset="0"/>
              </a:rPr>
              <a:t>Strategic Management</a:t>
            </a:r>
          </a:p>
        </p:txBody>
      </p:sp>
      <p:sp>
        <p:nvSpPr>
          <p:cNvPr id="8195" name="Rectangle 3"/>
          <p:cNvSpPr>
            <a:spLocks noGrp="1" noChangeArrowheads="1"/>
          </p:cNvSpPr>
          <p:nvPr>
            <p:ph type="body" sz="half" idx="1"/>
          </p:nvPr>
        </p:nvSpPr>
        <p:spPr>
          <a:xfrm>
            <a:off x="0" y="1143000"/>
            <a:ext cx="5867400" cy="3886200"/>
          </a:xfrm>
        </p:spPr>
        <p:txBody>
          <a:bodyPr/>
          <a:lstStyle/>
          <a:p>
            <a:pPr eaLnBrk="1" hangingPunct="1">
              <a:buFont typeface="Wingdings" pitchFamily="2" charset="2"/>
              <a:buChar char="Ø"/>
              <a:defRPr/>
            </a:pPr>
            <a:r>
              <a:rPr lang="en-US" b="1" dirty="0" smtClean="0">
                <a:latin typeface="Times New Roman" pitchFamily="18" charset="0"/>
                <a:cs typeface="Times New Roman" pitchFamily="18" charset="0"/>
              </a:rPr>
              <a:t>Strategic or Institutional management</a:t>
            </a:r>
            <a:r>
              <a:rPr lang="en-US" dirty="0" smtClean="0">
                <a:latin typeface="Times New Roman" pitchFamily="18" charset="0"/>
                <a:cs typeface="Times New Roman" pitchFamily="18" charset="0"/>
              </a:rPr>
              <a:t> is comprehensive and ongoing management process aimed at the conduct of drafting, implementing and evaluating </a:t>
            </a:r>
            <a:r>
              <a:rPr lang="en-US" b="1" i="1" dirty="0" smtClean="0">
                <a:solidFill>
                  <a:schemeClr val="bg2"/>
                </a:solidFill>
                <a:effectLst>
                  <a:outerShdw blurRad="38100" dist="38100" dir="2700000" algn="tl">
                    <a:srgbClr val="C0C0C0"/>
                  </a:outerShdw>
                </a:effectLst>
                <a:latin typeface="Times New Roman" pitchFamily="18" charset="0"/>
                <a:cs typeface="Times New Roman" pitchFamily="18" charset="0"/>
              </a:rPr>
              <a:t>cross-functional decisions</a:t>
            </a:r>
            <a:r>
              <a:rPr lang="en-US" dirty="0" smtClean="0">
                <a:latin typeface="Times New Roman" pitchFamily="18" charset="0"/>
                <a:cs typeface="Times New Roman" pitchFamily="18" charset="0"/>
              </a:rPr>
              <a:t> that will enable an organization to achieve its objectives </a:t>
            </a:r>
          </a:p>
          <a:p>
            <a:pPr eaLnBrk="1" hangingPunct="1">
              <a:buFont typeface="Wingdings" pitchFamily="2" charset="2"/>
              <a:buNone/>
              <a:defRPr/>
            </a:pPr>
            <a:endParaRPr lang="en-US" dirty="0" smtClean="0"/>
          </a:p>
        </p:txBody>
      </p:sp>
      <p:sp>
        <p:nvSpPr>
          <p:cNvPr id="8198" name="Rectangle 6"/>
          <p:cNvSpPr>
            <a:spLocks noGrp="1" noChangeArrowheads="1"/>
          </p:cNvSpPr>
          <p:nvPr>
            <p:ph type="body" sz="half" idx="2"/>
          </p:nvPr>
        </p:nvSpPr>
        <p:spPr>
          <a:xfrm>
            <a:off x="0" y="5334000"/>
            <a:ext cx="9144000" cy="1524000"/>
          </a:xfrm>
        </p:spPr>
        <p:txBody>
          <a:bodyPr/>
          <a:lstStyle/>
          <a:p>
            <a:pPr eaLnBrk="1" hangingPunct="1">
              <a:buFont typeface="Wingdings" pitchFamily="2" charset="2"/>
              <a:buChar char="Ø"/>
              <a:defRPr/>
            </a:pPr>
            <a:r>
              <a:rPr lang="en-US" b="1" i="1" dirty="0" smtClean="0">
                <a:solidFill>
                  <a:srgbClr val="003366"/>
                </a:solidFill>
                <a:latin typeface="Times New Roman" pitchFamily="18" charset="0"/>
                <a:cs typeface="Times New Roman" pitchFamily="18" charset="0"/>
              </a:rPr>
              <a:t>Art </a:t>
            </a:r>
            <a:r>
              <a:rPr lang="en-US" i="1" dirty="0" smtClean="0">
                <a:solidFill>
                  <a:srgbClr val="003366"/>
                </a:solidFill>
                <a:latin typeface="Times New Roman" pitchFamily="18" charset="0"/>
                <a:cs typeface="Times New Roman" pitchFamily="18" charset="0"/>
              </a:rPr>
              <a:t>and </a:t>
            </a:r>
            <a:r>
              <a:rPr lang="en-US" sz="3200" b="1" i="1" dirty="0" smtClean="0">
                <a:solidFill>
                  <a:srgbClr val="003366"/>
                </a:solidFill>
                <a:latin typeface="Times New Roman" pitchFamily="18" charset="0"/>
                <a:cs typeface="Times New Roman" pitchFamily="18" charset="0"/>
              </a:rPr>
              <a:t>science</a:t>
            </a:r>
            <a:r>
              <a:rPr lang="en-US" i="1" dirty="0" smtClean="0">
                <a:solidFill>
                  <a:srgbClr val="003366"/>
                </a:solidFill>
                <a:latin typeface="Times New Roman" pitchFamily="18" charset="0"/>
                <a:cs typeface="Times New Roman" pitchFamily="18" charset="0"/>
              </a:rPr>
              <a:t> of formulating, implementing, and evaluating </a:t>
            </a:r>
            <a:r>
              <a:rPr lang="en-US" b="1" dirty="0" smtClean="0">
                <a:solidFill>
                  <a:srgbClr val="003366"/>
                </a:solidFill>
                <a:effectLst>
                  <a:outerShdw blurRad="38100" dist="38100" dir="2700000" algn="tl">
                    <a:srgbClr val="C0C0C0"/>
                  </a:outerShdw>
                </a:effectLst>
                <a:latin typeface="Times New Roman" pitchFamily="18" charset="0"/>
                <a:cs typeface="Times New Roman" pitchFamily="18" charset="0"/>
              </a:rPr>
              <a:t>cross-functional decisions</a:t>
            </a:r>
            <a:r>
              <a:rPr lang="en-US" i="1" dirty="0" smtClean="0">
                <a:solidFill>
                  <a:srgbClr val="003366"/>
                </a:solidFill>
                <a:latin typeface="Times New Roman" pitchFamily="18" charset="0"/>
                <a:cs typeface="Times New Roman" pitchFamily="18" charset="0"/>
              </a:rPr>
              <a:t> that enable an organization to achieve its objectives.</a:t>
            </a:r>
            <a:endParaRPr lang="en-AU" sz="1500" b="1" dirty="0" smtClean="0">
              <a:latin typeface="Times New Roman" pitchFamily="18" charset="0"/>
              <a:cs typeface="Times New Roman" pitchFamily="18" charset="0"/>
            </a:endParaRPr>
          </a:p>
          <a:p>
            <a:pPr eaLnBrk="1" hangingPunct="1">
              <a:buFont typeface="Wingdings" pitchFamily="2" charset="2"/>
              <a:buChar char="Ø"/>
              <a:defRPr/>
            </a:pPr>
            <a:endParaRPr lang="en-US" sz="1200" i="1" dirty="0" smtClean="0">
              <a:solidFill>
                <a:srgbClr val="003366"/>
              </a:solidFill>
              <a:latin typeface="Times New Roman" pitchFamily="18" charset="0"/>
            </a:endParaRPr>
          </a:p>
          <a:p>
            <a:pPr eaLnBrk="1" hangingPunct="1">
              <a:defRPr/>
            </a:pPr>
            <a:endParaRPr lang="en-US" dirty="0" smtClean="0"/>
          </a:p>
        </p:txBody>
      </p:sp>
      <p:pic>
        <p:nvPicPr>
          <p:cNvPr id="6150" name="Picture 4"/>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t="8696"/>
          <a:stretch>
            <a:fillRect/>
          </a:stretch>
        </p:blipFill>
        <p:spPr>
          <a:xfrm>
            <a:off x="5791200" y="3048000"/>
            <a:ext cx="3352800" cy="2400300"/>
          </a:xfrm>
          <a:noFill/>
        </p:spPr>
      </p:pic>
      <p:pic>
        <p:nvPicPr>
          <p:cNvPr id="61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8234" r="18398"/>
          <a:stretch>
            <a:fillRect/>
          </a:stretch>
        </p:blipFill>
        <p:spPr bwMode="auto">
          <a:xfrm>
            <a:off x="5867400" y="0"/>
            <a:ext cx="32766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946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DD74F58-32B9-40F5-9481-23F1FE0EEA75}" type="slidenum">
              <a:rPr lang="en-US" smtClean="0">
                <a:latin typeface="Arial Black" pitchFamily="34" charset="0"/>
              </a:rPr>
              <a:pPr/>
              <a:t>19</a:t>
            </a:fld>
            <a:endParaRPr lang="en-US" smtClean="0">
              <a:latin typeface="Arial Black" pitchFamily="34" charset="0"/>
            </a:endParaRPr>
          </a:p>
        </p:txBody>
      </p:sp>
      <p:sp>
        <p:nvSpPr>
          <p:cNvPr id="19458" name="Rectangle 2"/>
          <p:cNvSpPr>
            <a:spLocks noGrp="1" noChangeArrowheads="1"/>
          </p:cNvSpPr>
          <p:nvPr>
            <p:ph type="title"/>
          </p:nvPr>
        </p:nvSpPr>
        <p:spPr>
          <a:xfrm>
            <a:off x="609600" y="457200"/>
            <a:ext cx="7997825" cy="1368425"/>
          </a:xfrm>
          <a:gradFill rotWithShape="0">
            <a:gsLst>
              <a:gs pos="0">
                <a:srgbClr val="DBCBC7"/>
              </a:gs>
              <a:gs pos="100000">
                <a:srgbClr val="DBCBC7">
                  <a:gamma/>
                  <a:tint val="70196"/>
                  <a:invGamma/>
                </a:srgbClr>
              </a:gs>
            </a:gsLst>
            <a:path path="shape">
              <a:fillToRect l="50000" t="50000" r="50000" b="50000"/>
            </a:path>
          </a:gradFill>
          <a:ln w="12700" cap="flat">
            <a:solidFill>
              <a:srgbClr val="800000"/>
            </a:solidFill>
          </a:ln>
        </p:spPr>
        <p:txBody>
          <a:bodyPr lIns="92075" tIns="46038" rIns="92075" bIns="46038"/>
          <a:lstStyle/>
          <a:p>
            <a:pPr algn="ctr" eaLnBrk="1" hangingPunct="1">
              <a:defRPr/>
            </a:pPr>
            <a:r>
              <a:rPr lang="en-US" sz="3600" b="1" smtClean="0">
                <a:solidFill>
                  <a:schemeClr val="bg2"/>
                </a:solidFill>
                <a:effectLst>
                  <a:outerShdw blurRad="38100" dist="38100" dir="2700000" algn="tl">
                    <a:srgbClr val="000000"/>
                  </a:outerShdw>
                </a:effectLst>
              </a:rPr>
              <a:t>Strategic-Management Process</a:t>
            </a:r>
          </a:p>
        </p:txBody>
      </p:sp>
      <p:sp>
        <p:nvSpPr>
          <p:cNvPr id="19459" name="Rectangle 3"/>
          <p:cNvSpPr>
            <a:spLocks noChangeArrowheads="1"/>
          </p:cNvSpPr>
          <p:nvPr/>
        </p:nvSpPr>
        <p:spPr bwMode="auto">
          <a:xfrm>
            <a:off x="1524000" y="2209800"/>
            <a:ext cx="6016625" cy="987425"/>
          </a:xfrm>
          <a:prstGeom prst="rect">
            <a:avLst/>
          </a:prstGeom>
          <a:solidFill>
            <a:srgbClr val="DBCBC7"/>
          </a:solidFill>
          <a:ln w="12700">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1895475" y="2239963"/>
            <a:ext cx="527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r>
              <a:rPr lang="en-US" sz="3600" i="1">
                <a:solidFill>
                  <a:srgbClr val="003366"/>
                </a:solidFill>
                <a:latin typeface="Tahoma" pitchFamily="34" charset="0"/>
              </a:rPr>
              <a:t>Strategy Formulation</a:t>
            </a:r>
          </a:p>
        </p:txBody>
      </p:sp>
      <p:sp>
        <p:nvSpPr>
          <p:cNvPr id="19461" name="Freeform 5"/>
          <p:cNvSpPr>
            <a:spLocks/>
          </p:cNvSpPr>
          <p:nvPr/>
        </p:nvSpPr>
        <p:spPr bwMode="auto">
          <a:xfrm>
            <a:off x="1446213" y="3578225"/>
            <a:ext cx="6024562" cy="996950"/>
          </a:xfrm>
          <a:custGeom>
            <a:avLst/>
            <a:gdLst>
              <a:gd name="T0" fmla="*/ 1537295186 w 3795"/>
              <a:gd name="T1" fmla="*/ 0 h 628"/>
              <a:gd name="T2" fmla="*/ 1232355590 w 3795"/>
              <a:gd name="T3" fmla="*/ 12599986 h 628"/>
              <a:gd name="T4" fmla="*/ 929936943 w 3795"/>
              <a:gd name="T5" fmla="*/ 57962802 h 628"/>
              <a:gd name="T6" fmla="*/ 682963104 w 3795"/>
              <a:gd name="T7" fmla="*/ 138607796 h 628"/>
              <a:gd name="T8" fmla="*/ 456147531 w 3795"/>
              <a:gd name="T9" fmla="*/ 231854384 h 628"/>
              <a:gd name="T10" fmla="*/ 264615622 w 3795"/>
              <a:gd name="T11" fmla="*/ 347781527 h 628"/>
              <a:gd name="T12" fmla="*/ 113406249 w 3795"/>
              <a:gd name="T13" fmla="*/ 488910321 h 628"/>
              <a:gd name="T14" fmla="*/ 37801550 w 3795"/>
              <a:gd name="T15" fmla="*/ 627518067 h 628"/>
              <a:gd name="T16" fmla="*/ 0 w 3795"/>
              <a:gd name="T17" fmla="*/ 791328953 h 628"/>
              <a:gd name="T18" fmla="*/ 37801550 w 3795"/>
              <a:gd name="T19" fmla="*/ 952619089 h 628"/>
              <a:gd name="T20" fmla="*/ 113406249 w 3795"/>
              <a:gd name="T21" fmla="*/ 1091226835 h 628"/>
              <a:gd name="T22" fmla="*/ 264615622 w 3795"/>
              <a:gd name="T23" fmla="*/ 1232355530 h 628"/>
              <a:gd name="T24" fmla="*/ 456147531 w 3795"/>
              <a:gd name="T25" fmla="*/ 1348284260 h 628"/>
              <a:gd name="T26" fmla="*/ 682963104 w 3795"/>
              <a:gd name="T27" fmla="*/ 1441529211 h 628"/>
              <a:gd name="T28" fmla="*/ 929936943 w 3795"/>
              <a:gd name="T29" fmla="*/ 1522174180 h 628"/>
              <a:gd name="T30" fmla="*/ 1232355590 w 3795"/>
              <a:gd name="T31" fmla="*/ 1567536975 h 628"/>
              <a:gd name="T32" fmla="*/ 1537295186 w 3795"/>
              <a:gd name="T33" fmla="*/ 1580138545 h 628"/>
              <a:gd name="T34" fmla="*/ 2147483647 w 3795"/>
              <a:gd name="T35" fmla="*/ 1580138545 h 628"/>
              <a:gd name="T36" fmla="*/ 2147483647 w 3795"/>
              <a:gd name="T37" fmla="*/ 1567536975 h 628"/>
              <a:gd name="T38" fmla="*/ 2147483647 w 3795"/>
              <a:gd name="T39" fmla="*/ 1522174180 h 628"/>
              <a:gd name="T40" fmla="*/ 2147483647 w 3795"/>
              <a:gd name="T41" fmla="*/ 1441529211 h 628"/>
              <a:gd name="T42" fmla="*/ 2147483647 w 3795"/>
              <a:gd name="T43" fmla="*/ 1348284260 h 628"/>
              <a:gd name="T44" fmla="*/ 2147483647 w 3795"/>
              <a:gd name="T45" fmla="*/ 1232355530 h 628"/>
              <a:gd name="T46" fmla="*/ 2147483647 w 3795"/>
              <a:gd name="T47" fmla="*/ 1091226835 h 628"/>
              <a:gd name="T48" fmla="*/ 2147483647 w 3795"/>
              <a:gd name="T49" fmla="*/ 952619089 h 628"/>
              <a:gd name="T50" fmla="*/ 2147483647 w 3795"/>
              <a:gd name="T51" fmla="*/ 791328953 h 628"/>
              <a:gd name="T52" fmla="*/ 2147483647 w 3795"/>
              <a:gd name="T53" fmla="*/ 627518067 h 628"/>
              <a:gd name="T54" fmla="*/ 2147483647 w 3795"/>
              <a:gd name="T55" fmla="*/ 488910321 h 628"/>
              <a:gd name="T56" fmla="*/ 2147483647 w 3795"/>
              <a:gd name="T57" fmla="*/ 347781527 h 628"/>
              <a:gd name="T58" fmla="*/ 2147483647 w 3795"/>
              <a:gd name="T59" fmla="*/ 231854384 h 628"/>
              <a:gd name="T60" fmla="*/ 2147483647 w 3795"/>
              <a:gd name="T61" fmla="*/ 138607796 h 628"/>
              <a:gd name="T62" fmla="*/ 2147483647 w 3795"/>
              <a:gd name="T63" fmla="*/ 57962802 h 628"/>
              <a:gd name="T64" fmla="*/ 2147483647 w 3795"/>
              <a:gd name="T65" fmla="*/ 12599986 h 628"/>
              <a:gd name="T66" fmla="*/ 2147483647 w 3795"/>
              <a:gd name="T67" fmla="*/ 0 h 628"/>
              <a:gd name="T68" fmla="*/ 1537295186 w 3795"/>
              <a:gd name="T69" fmla="*/ 0 h 6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5"/>
              <a:gd name="T106" fmla="*/ 0 h 628"/>
              <a:gd name="T107" fmla="*/ 3795 w 3795"/>
              <a:gd name="T108" fmla="*/ 628 h 6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5" h="628">
                <a:moveTo>
                  <a:pt x="610" y="0"/>
                </a:moveTo>
                <a:lnTo>
                  <a:pt x="489" y="5"/>
                </a:lnTo>
                <a:lnTo>
                  <a:pt x="369" y="23"/>
                </a:lnTo>
                <a:lnTo>
                  <a:pt x="271" y="55"/>
                </a:lnTo>
                <a:lnTo>
                  <a:pt x="181" y="92"/>
                </a:lnTo>
                <a:lnTo>
                  <a:pt x="105" y="138"/>
                </a:lnTo>
                <a:lnTo>
                  <a:pt x="45" y="194"/>
                </a:lnTo>
                <a:lnTo>
                  <a:pt x="15" y="249"/>
                </a:lnTo>
                <a:lnTo>
                  <a:pt x="0" y="314"/>
                </a:lnTo>
                <a:lnTo>
                  <a:pt x="15" y="378"/>
                </a:lnTo>
                <a:lnTo>
                  <a:pt x="45" y="433"/>
                </a:lnTo>
                <a:lnTo>
                  <a:pt x="105" y="489"/>
                </a:lnTo>
                <a:lnTo>
                  <a:pt x="181" y="535"/>
                </a:lnTo>
                <a:lnTo>
                  <a:pt x="271" y="572"/>
                </a:lnTo>
                <a:lnTo>
                  <a:pt x="369" y="604"/>
                </a:lnTo>
                <a:lnTo>
                  <a:pt x="489" y="622"/>
                </a:lnTo>
                <a:lnTo>
                  <a:pt x="610" y="627"/>
                </a:lnTo>
                <a:lnTo>
                  <a:pt x="3184" y="627"/>
                </a:lnTo>
                <a:lnTo>
                  <a:pt x="3305" y="622"/>
                </a:lnTo>
                <a:lnTo>
                  <a:pt x="3425" y="604"/>
                </a:lnTo>
                <a:lnTo>
                  <a:pt x="3523" y="572"/>
                </a:lnTo>
                <a:lnTo>
                  <a:pt x="3613" y="535"/>
                </a:lnTo>
                <a:lnTo>
                  <a:pt x="3689" y="489"/>
                </a:lnTo>
                <a:lnTo>
                  <a:pt x="3749" y="433"/>
                </a:lnTo>
                <a:lnTo>
                  <a:pt x="3779" y="378"/>
                </a:lnTo>
                <a:lnTo>
                  <a:pt x="3794" y="314"/>
                </a:lnTo>
                <a:lnTo>
                  <a:pt x="3779" y="249"/>
                </a:lnTo>
                <a:lnTo>
                  <a:pt x="3749" y="194"/>
                </a:lnTo>
                <a:lnTo>
                  <a:pt x="3689" y="138"/>
                </a:lnTo>
                <a:lnTo>
                  <a:pt x="3613" y="92"/>
                </a:lnTo>
                <a:lnTo>
                  <a:pt x="3523" y="55"/>
                </a:lnTo>
                <a:lnTo>
                  <a:pt x="3425" y="23"/>
                </a:lnTo>
                <a:lnTo>
                  <a:pt x="3305" y="5"/>
                </a:lnTo>
                <a:lnTo>
                  <a:pt x="3184" y="0"/>
                </a:lnTo>
                <a:lnTo>
                  <a:pt x="610" y="0"/>
                </a:lnTo>
              </a:path>
            </a:pathLst>
          </a:custGeom>
          <a:solidFill>
            <a:srgbClr val="DBCBC7"/>
          </a:solidFill>
          <a:ln w="12700" cap="rnd">
            <a:solidFill>
              <a:schemeClr val="tx1"/>
            </a:solidFill>
            <a:round/>
            <a:headEnd type="none" w="sm" len="sm"/>
            <a:tailEnd type="none" w="sm" len="sm"/>
          </a:ln>
        </p:spPr>
        <p:txBody>
          <a:bodyPr/>
          <a:lstStyle/>
          <a:p>
            <a:endParaRPr lang="en-US"/>
          </a:p>
        </p:txBody>
      </p:sp>
      <p:sp>
        <p:nvSpPr>
          <p:cNvPr id="19462" name="Rectangle 6"/>
          <p:cNvSpPr>
            <a:spLocks noChangeArrowheads="1"/>
          </p:cNvSpPr>
          <p:nvPr/>
        </p:nvSpPr>
        <p:spPr bwMode="auto">
          <a:xfrm>
            <a:off x="1819275" y="3763963"/>
            <a:ext cx="527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r>
              <a:rPr lang="en-US" sz="3600" i="1">
                <a:solidFill>
                  <a:srgbClr val="003366"/>
                </a:solidFill>
                <a:latin typeface="Tahoma" pitchFamily="34" charset="0"/>
              </a:rPr>
              <a:t>Strategy Implementation</a:t>
            </a:r>
          </a:p>
        </p:txBody>
      </p:sp>
      <p:sp>
        <p:nvSpPr>
          <p:cNvPr id="19463" name="Freeform 7"/>
          <p:cNvSpPr>
            <a:spLocks/>
          </p:cNvSpPr>
          <p:nvPr/>
        </p:nvSpPr>
        <p:spPr bwMode="auto">
          <a:xfrm>
            <a:off x="1520825" y="5186363"/>
            <a:ext cx="6026150" cy="989012"/>
          </a:xfrm>
          <a:custGeom>
            <a:avLst/>
            <a:gdLst>
              <a:gd name="T0" fmla="*/ 1534775952 w 3796"/>
              <a:gd name="T1" fmla="*/ 0 h 623"/>
              <a:gd name="T2" fmla="*/ 1227315381 w 3796"/>
              <a:gd name="T3" fmla="*/ 15120930 h 623"/>
              <a:gd name="T4" fmla="*/ 940019230 w 3796"/>
              <a:gd name="T5" fmla="*/ 63003081 h 623"/>
              <a:gd name="T6" fmla="*/ 670361588 w 3796"/>
              <a:gd name="T7" fmla="*/ 126007749 h 623"/>
              <a:gd name="T8" fmla="*/ 461189467 w 3796"/>
              <a:gd name="T9" fmla="*/ 234373626 h 623"/>
              <a:gd name="T10" fmla="*/ 269657542 w 3796"/>
              <a:gd name="T11" fmla="*/ 345260402 h 623"/>
              <a:gd name="T12" fmla="*/ 115927207 w 3796"/>
              <a:gd name="T13" fmla="*/ 468748840 h 623"/>
              <a:gd name="T14" fmla="*/ 37801553 w 3796"/>
              <a:gd name="T15" fmla="*/ 627517748 h 623"/>
              <a:gd name="T16" fmla="*/ 0 w 3796"/>
              <a:gd name="T17" fmla="*/ 783767295 h 623"/>
              <a:gd name="T18" fmla="*/ 37801553 w 3796"/>
              <a:gd name="T19" fmla="*/ 940017041 h 623"/>
              <a:gd name="T20" fmla="*/ 115927207 w 3796"/>
              <a:gd name="T21" fmla="*/ 1081145664 h 623"/>
              <a:gd name="T22" fmla="*/ 269657542 w 3796"/>
              <a:gd name="T23" fmla="*/ 1222274287 h 623"/>
              <a:gd name="T24" fmla="*/ 461189467 w 3796"/>
              <a:gd name="T25" fmla="*/ 1333161063 h 623"/>
              <a:gd name="T26" fmla="*/ 670361588 w 3796"/>
              <a:gd name="T27" fmla="*/ 1426407554 h 623"/>
              <a:gd name="T28" fmla="*/ 940019230 w 3796"/>
              <a:gd name="T29" fmla="*/ 1504531534 h 623"/>
              <a:gd name="T30" fmla="*/ 1227315381 w 3796"/>
              <a:gd name="T31" fmla="*/ 1552415254 h 623"/>
              <a:gd name="T32" fmla="*/ 1534775952 w 3796"/>
              <a:gd name="T33" fmla="*/ 1567536178 h 623"/>
              <a:gd name="T34" fmla="*/ 2147483647 w 3796"/>
              <a:gd name="T35" fmla="*/ 1567536178 h 623"/>
              <a:gd name="T36" fmla="*/ 2147483647 w 3796"/>
              <a:gd name="T37" fmla="*/ 1552415254 h 623"/>
              <a:gd name="T38" fmla="*/ 2147483647 w 3796"/>
              <a:gd name="T39" fmla="*/ 1504531534 h 623"/>
              <a:gd name="T40" fmla="*/ 2147483647 w 3796"/>
              <a:gd name="T41" fmla="*/ 1426407554 h 623"/>
              <a:gd name="T42" fmla="*/ 2147483647 w 3796"/>
              <a:gd name="T43" fmla="*/ 1333161063 h 623"/>
              <a:gd name="T44" fmla="*/ 2147483647 w 3796"/>
              <a:gd name="T45" fmla="*/ 1222274287 h 623"/>
              <a:gd name="T46" fmla="*/ 2147483647 w 3796"/>
              <a:gd name="T47" fmla="*/ 1081145664 h 623"/>
              <a:gd name="T48" fmla="*/ 2147483647 w 3796"/>
              <a:gd name="T49" fmla="*/ 940017041 h 623"/>
              <a:gd name="T50" fmla="*/ 2147483647 w 3796"/>
              <a:gd name="T51" fmla="*/ 783767295 h 623"/>
              <a:gd name="T52" fmla="*/ 2147483647 w 3796"/>
              <a:gd name="T53" fmla="*/ 627517748 h 623"/>
              <a:gd name="T54" fmla="*/ 2147483647 w 3796"/>
              <a:gd name="T55" fmla="*/ 468748840 h 623"/>
              <a:gd name="T56" fmla="*/ 2147483647 w 3796"/>
              <a:gd name="T57" fmla="*/ 345260402 h 623"/>
              <a:gd name="T58" fmla="*/ 2147483647 w 3796"/>
              <a:gd name="T59" fmla="*/ 234373626 h 623"/>
              <a:gd name="T60" fmla="*/ 2147483647 w 3796"/>
              <a:gd name="T61" fmla="*/ 126007749 h 623"/>
              <a:gd name="T62" fmla="*/ 2147483647 w 3796"/>
              <a:gd name="T63" fmla="*/ 63003081 h 623"/>
              <a:gd name="T64" fmla="*/ 2147483647 w 3796"/>
              <a:gd name="T65" fmla="*/ 15120930 h 623"/>
              <a:gd name="T66" fmla="*/ 2147483647 w 3796"/>
              <a:gd name="T67" fmla="*/ 0 h 623"/>
              <a:gd name="T68" fmla="*/ 1534775952 w 3796"/>
              <a:gd name="T69" fmla="*/ 0 h 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6"/>
              <a:gd name="T106" fmla="*/ 0 h 623"/>
              <a:gd name="T107" fmla="*/ 3796 w 3796"/>
              <a:gd name="T108" fmla="*/ 623 h 6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6" h="623">
                <a:moveTo>
                  <a:pt x="609" y="0"/>
                </a:moveTo>
                <a:lnTo>
                  <a:pt x="487" y="6"/>
                </a:lnTo>
                <a:lnTo>
                  <a:pt x="373" y="25"/>
                </a:lnTo>
                <a:lnTo>
                  <a:pt x="266" y="50"/>
                </a:lnTo>
                <a:lnTo>
                  <a:pt x="183" y="93"/>
                </a:lnTo>
                <a:lnTo>
                  <a:pt x="107" y="137"/>
                </a:lnTo>
                <a:lnTo>
                  <a:pt x="46" y="186"/>
                </a:lnTo>
                <a:lnTo>
                  <a:pt x="15" y="249"/>
                </a:lnTo>
                <a:lnTo>
                  <a:pt x="0" y="311"/>
                </a:lnTo>
                <a:lnTo>
                  <a:pt x="15" y="373"/>
                </a:lnTo>
                <a:lnTo>
                  <a:pt x="46" y="429"/>
                </a:lnTo>
                <a:lnTo>
                  <a:pt x="107" y="485"/>
                </a:lnTo>
                <a:lnTo>
                  <a:pt x="183" y="529"/>
                </a:lnTo>
                <a:lnTo>
                  <a:pt x="266" y="566"/>
                </a:lnTo>
                <a:lnTo>
                  <a:pt x="373" y="597"/>
                </a:lnTo>
                <a:lnTo>
                  <a:pt x="487" y="616"/>
                </a:lnTo>
                <a:lnTo>
                  <a:pt x="609" y="622"/>
                </a:lnTo>
                <a:lnTo>
                  <a:pt x="3187" y="622"/>
                </a:lnTo>
                <a:lnTo>
                  <a:pt x="3308" y="616"/>
                </a:lnTo>
                <a:lnTo>
                  <a:pt x="3422" y="597"/>
                </a:lnTo>
                <a:lnTo>
                  <a:pt x="3529" y="566"/>
                </a:lnTo>
                <a:lnTo>
                  <a:pt x="3620" y="529"/>
                </a:lnTo>
                <a:lnTo>
                  <a:pt x="3689" y="485"/>
                </a:lnTo>
                <a:lnTo>
                  <a:pt x="3749" y="429"/>
                </a:lnTo>
                <a:lnTo>
                  <a:pt x="3780" y="373"/>
                </a:lnTo>
                <a:lnTo>
                  <a:pt x="3795" y="311"/>
                </a:lnTo>
                <a:lnTo>
                  <a:pt x="3780" y="249"/>
                </a:lnTo>
                <a:lnTo>
                  <a:pt x="3749" y="186"/>
                </a:lnTo>
                <a:lnTo>
                  <a:pt x="3689" y="137"/>
                </a:lnTo>
                <a:lnTo>
                  <a:pt x="3620" y="93"/>
                </a:lnTo>
                <a:lnTo>
                  <a:pt x="3529" y="50"/>
                </a:lnTo>
                <a:lnTo>
                  <a:pt x="3422" y="25"/>
                </a:lnTo>
                <a:lnTo>
                  <a:pt x="3308" y="6"/>
                </a:lnTo>
                <a:lnTo>
                  <a:pt x="3187" y="0"/>
                </a:lnTo>
                <a:lnTo>
                  <a:pt x="609" y="0"/>
                </a:lnTo>
              </a:path>
            </a:pathLst>
          </a:custGeom>
          <a:solidFill>
            <a:srgbClr val="DBCBC7"/>
          </a:solidFill>
          <a:ln w="12700" cap="rnd">
            <a:solidFill>
              <a:schemeClr val="tx1"/>
            </a:solidFill>
            <a:round/>
            <a:headEnd type="none" w="sm" len="sm"/>
            <a:tailEnd type="none" w="sm" len="sm"/>
          </a:ln>
        </p:spPr>
        <p:txBody>
          <a:bodyPr/>
          <a:lstStyle/>
          <a:p>
            <a:endParaRPr lang="en-US"/>
          </a:p>
        </p:txBody>
      </p:sp>
      <p:sp>
        <p:nvSpPr>
          <p:cNvPr id="19464" name="Rectangle 8"/>
          <p:cNvSpPr>
            <a:spLocks noChangeArrowheads="1"/>
          </p:cNvSpPr>
          <p:nvPr/>
        </p:nvSpPr>
        <p:spPr bwMode="auto">
          <a:xfrm>
            <a:off x="1895475" y="5364163"/>
            <a:ext cx="527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r>
              <a:rPr lang="en-US" sz="3600" i="1">
                <a:solidFill>
                  <a:srgbClr val="003366"/>
                </a:solidFill>
                <a:latin typeface="Tahoma" pitchFamily="34" charset="0"/>
              </a:rPr>
              <a:t>Strategy Evaluation</a:t>
            </a:r>
          </a:p>
        </p:txBody>
      </p:sp>
      <p:sp>
        <p:nvSpPr>
          <p:cNvPr id="14346" name="Line 9"/>
          <p:cNvSpPr>
            <a:spLocks noChangeShapeType="1"/>
          </p:cNvSpPr>
          <p:nvPr/>
        </p:nvSpPr>
        <p:spPr bwMode="auto">
          <a:xfrm>
            <a:off x="4343400" y="3051175"/>
            <a:ext cx="0" cy="530225"/>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0"/>
          <p:cNvSpPr>
            <a:spLocks noChangeShapeType="1"/>
          </p:cNvSpPr>
          <p:nvPr/>
        </p:nvSpPr>
        <p:spPr bwMode="auto">
          <a:xfrm>
            <a:off x="4343400" y="4575175"/>
            <a:ext cx="0" cy="606425"/>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78781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0-#ppt_w/2"/>
                                          </p:val>
                                        </p:tav>
                                        <p:tav tm="100000">
                                          <p:val>
                                            <p:strVal val="#ppt_x"/>
                                          </p:val>
                                        </p:tav>
                                      </p:tavLst>
                                    </p:anim>
                                    <p:anim calcmode="lin" valueType="num">
                                      <p:cBhvr additive="base">
                                        <p:cTn id="13"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461"/>
                                        </p:tgtEl>
                                        <p:attrNameLst>
                                          <p:attrName>style.visibility</p:attrName>
                                        </p:attrNameLst>
                                      </p:cBhvr>
                                      <p:to>
                                        <p:strVal val="visible"/>
                                      </p:to>
                                    </p:set>
                                    <p:anim calcmode="lin" valueType="num">
                                      <p:cBhvr additive="base">
                                        <p:cTn id="18" dur="500" fill="hold"/>
                                        <p:tgtEl>
                                          <p:spTgt spid="19461"/>
                                        </p:tgtEl>
                                        <p:attrNameLst>
                                          <p:attrName>ppt_x</p:attrName>
                                        </p:attrNameLst>
                                      </p:cBhvr>
                                      <p:tavLst>
                                        <p:tav tm="0">
                                          <p:val>
                                            <p:strVal val="0-#ppt_w/2"/>
                                          </p:val>
                                        </p:tav>
                                        <p:tav tm="100000">
                                          <p:val>
                                            <p:strVal val="#ppt_x"/>
                                          </p:val>
                                        </p:tav>
                                      </p:tavLst>
                                    </p:anim>
                                    <p:anim calcmode="lin" valueType="num">
                                      <p:cBhvr additive="base">
                                        <p:cTn id="19" dur="500" fill="hold"/>
                                        <p:tgtEl>
                                          <p:spTgt spid="1946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additive="base">
                                        <p:cTn id="23" dur="500" fill="hold"/>
                                        <p:tgtEl>
                                          <p:spTgt spid="19462"/>
                                        </p:tgtEl>
                                        <p:attrNameLst>
                                          <p:attrName>ppt_x</p:attrName>
                                        </p:attrNameLst>
                                      </p:cBhvr>
                                      <p:tavLst>
                                        <p:tav tm="0">
                                          <p:val>
                                            <p:strVal val="0-#ppt_w/2"/>
                                          </p:val>
                                        </p:tav>
                                        <p:tav tm="100000">
                                          <p:val>
                                            <p:strVal val="#ppt_x"/>
                                          </p:val>
                                        </p:tav>
                                      </p:tavLst>
                                    </p:anim>
                                    <p:anim calcmode="lin" valueType="num">
                                      <p:cBhvr additive="base">
                                        <p:cTn id="2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 calcmode="lin" valueType="num">
                                      <p:cBhvr additive="base">
                                        <p:cTn id="29" dur="500" fill="hold"/>
                                        <p:tgtEl>
                                          <p:spTgt spid="19463"/>
                                        </p:tgtEl>
                                        <p:attrNameLst>
                                          <p:attrName>ppt_x</p:attrName>
                                        </p:attrNameLst>
                                      </p:cBhvr>
                                      <p:tavLst>
                                        <p:tav tm="0">
                                          <p:val>
                                            <p:strVal val="0-#ppt_w/2"/>
                                          </p:val>
                                        </p:tav>
                                        <p:tav tm="100000">
                                          <p:val>
                                            <p:strVal val="#ppt_x"/>
                                          </p:val>
                                        </p:tav>
                                      </p:tavLst>
                                    </p:anim>
                                    <p:anim calcmode="lin" valueType="num">
                                      <p:cBhvr additive="base">
                                        <p:cTn id="30" dur="500" fill="hold"/>
                                        <p:tgtEl>
                                          <p:spTgt spid="1946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9464"/>
                                        </p:tgtEl>
                                        <p:attrNameLst>
                                          <p:attrName>style.visibility</p:attrName>
                                        </p:attrNameLst>
                                      </p:cBhvr>
                                      <p:to>
                                        <p:strVal val="visible"/>
                                      </p:to>
                                    </p:set>
                                    <p:anim calcmode="lin" valueType="num">
                                      <p:cBhvr additive="base">
                                        <p:cTn id="34" dur="500" fill="hold"/>
                                        <p:tgtEl>
                                          <p:spTgt spid="19464"/>
                                        </p:tgtEl>
                                        <p:attrNameLst>
                                          <p:attrName>ppt_x</p:attrName>
                                        </p:attrNameLst>
                                      </p:cBhvr>
                                      <p:tavLst>
                                        <p:tav tm="0">
                                          <p:val>
                                            <p:strVal val="0-#ppt_w/2"/>
                                          </p:val>
                                        </p:tav>
                                        <p:tav tm="100000">
                                          <p:val>
                                            <p:strVal val="#ppt_x"/>
                                          </p:val>
                                        </p:tav>
                                      </p:tavLst>
                                    </p:anim>
                                    <p:anim calcmode="lin" valueType="num">
                                      <p:cBhvr additive="base">
                                        <p:cTn id="35"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utoUpdateAnimBg="0"/>
      <p:bldP spid="19461" grpId="0" animBg="1"/>
      <p:bldP spid="19462" grpId="0" autoUpdateAnimBg="0"/>
      <p:bldP spid="19463" grpId="0" animBg="1"/>
      <p:bldP spid="194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8394" y="495542"/>
            <a:ext cx="6992006" cy="685800"/>
          </a:xfrm>
        </p:spPr>
        <p:txBody>
          <a:bodyPr/>
          <a:lstStyle/>
          <a:p>
            <a:pPr algn="ctr"/>
            <a:r>
              <a:rPr lang="en-US" b="1" dirty="0">
                <a:solidFill>
                  <a:schemeClr val="bg2"/>
                </a:solidFill>
                <a:latin typeface="Times New Roman" pitchFamily="18" charset="0"/>
              </a:rPr>
              <a:t>What is Management?</a:t>
            </a:r>
          </a:p>
        </p:txBody>
      </p:sp>
      <p:sp>
        <p:nvSpPr>
          <p:cNvPr id="123907" name="Rectangle 3"/>
          <p:cNvSpPr>
            <a:spLocks noGrp="1" noChangeArrowheads="1"/>
          </p:cNvSpPr>
          <p:nvPr>
            <p:ph type="body" idx="1"/>
          </p:nvPr>
        </p:nvSpPr>
        <p:spPr>
          <a:xfrm>
            <a:off x="-1" y="1420032"/>
            <a:ext cx="9115097" cy="5437968"/>
          </a:xfrm>
        </p:spPr>
        <p:txBody>
          <a:bodyPr/>
          <a:lstStyle/>
          <a:p>
            <a:pPr marL="222250" indent="-222250">
              <a:buFont typeface="Wingdings" pitchFamily="2" charset="2"/>
              <a:buChar char="q"/>
            </a:pPr>
            <a:r>
              <a:rPr lang="en-US" sz="4000" dirty="0" smtClean="0">
                <a:latin typeface="Times New Roman" pitchFamily="18" charset="0"/>
              </a:rPr>
              <a:t>A </a:t>
            </a:r>
            <a:r>
              <a:rPr lang="en-US" sz="4000" dirty="0">
                <a:latin typeface="Times New Roman" pitchFamily="18" charset="0"/>
              </a:rPr>
              <a:t>set of activities</a:t>
            </a:r>
            <a:r>
              <a:rPr lang="en-US" sz="4000" dirty="0"/>
              <a:t> </a:t>
            </a:r>
            <a:r>
              <a:rPr lang="en-US" sz="4000" b="1" dirty="0">
                <a:latin typeface="Garamond" pitchFamily="18" charset="0"/>
              </a:rPr>
              <a:t>(</a:t>
            </a:r>
            <a:r>
              <a:rPr lang="en-US" sz="4000" b="1" i="1" dirty="0">
                <a:solidFill>
                  <a:srgbClr val="0033CC"/>
                </a:solidFill>
                <a:latin typeface="Garamond" pitchFamily="18" charset="0"/>
              </a:rPr>
              <a:t>Planning, organizing, leading, and controlling)</a:t>
            </a:r>
            <a:r>
              <a:rPr lang="en-US" sz="4000" i="1" dirty="0">
                <a:solidFill>
                  <a:srgbClr val="0033CC"/>
                </a:solidFill>
                <a:latin typeface="Comic Sans MS" pitchFamily="66" charset="0"/>
              </a:rPr>
              <a:t> </a:t>
            </a:r>
            <a:r>
              <a:rPr lang="en-US" sz="4000" dirty="0">
                <a:latin typeface="Times New Roman" pitchFamily="18" charset="0"/>
              </a:rPr>
              <a:t>directed at an organization’s resources</a:t>
            </a:r>
            <a:r>
              <a:rPr lang="en-US" sz="4000" dirty="0"/>
              <a:t> </a:t>
            </a:r>
            <a:r>
              <a:rPr lang="en-US" sz="4000" b="1" dirty="0">
                <a:latin typeface="Garamond" pitchFamily="18" charset="0"/>
              </a:rPr>
              <a:t>(</a:t>
            </a:r>
            <a:r>
              <a:rPr lang="en-US" sz="4000" b="1" i="1" dirty="0">
                <a:solidFill>
                  <a:srgbClr val="3333FF"/>
                </a:solidFill>
                <a:latin typeface="Garamond" pitchFamily="18" charset="0"/>
              </a:rPr>
              <a:t>human, financial, physical, and information) </a:t>
            </a:r>
            <a:r>
              <a:rPr lang="en-US" sz="4000" dirty="0">
                <a:latin typeface="Times New Roman" pitchFamily="18" charset="0"/>
              </a:rPr>
              <a:t>with the aim of achieving organizational goals in an </a:t>
            </a:r>
            <a:r>
              <a:rPr lang="en-US" sz="4000" b="1" i="1" dirty="0">
                <a:solidFill>
                  <a:srgbClr val="FF0000"/>
                </a:solidFill>
                <a:latin typeface="Times New Roman" pitchFamily="18" charset="0"/>
              </a:rPr>
              <a:t>efficient and effective </a:t>
            </a:r>
            <a:r>
              <a:rPr lang="en-US" sz="4000" dirty="0">
                <a:solidFill>
                  <a:schemeClr val="bg2"/>
                </a:solidFill>
                <a:latin typeface="Times New Roman" pitchFamily="18" charset="0"/>
              </a:rPr>
              <a:t>manner</a:t>
            </a:r>
            <a:r>
              <a:rPr lang="en-US" sz="4000" b="1" i="1" dirty="0">
                <a:solidFill>
                  <a:srgbClr val="FF0000"/>
                </a:solidFill>
                <a:latin typeface="Times New Roman" pitchFamily="18" charset="0"/>
              </a:rPr>
              <a:t>.</a:t>
            </a:r>
          </a:p>
          <a:p>
            <a:pPr marL="222250" indent="-222250">
              <a:buFont typeface="Wingdings" pitchFamily="2" charset="2"/>
              <a:buNone/>
            </a:pPr>
            <a:endParaRPr lang="en-US" sz="4000" dirty="0"/>
          </a:p>
        </p:txBody>
      </p:sp>
      <p:sp>
        <p:nvSpPr>
          <p:cNvPr id="2" name="AutoShape 2" descr="Image result for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017776"/>
            <a:ext cx="2456794" cy="18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0197"/>
            <a:ext cx="2104697" cy="157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5153859"/>
            <a:ext cx="3324225" cy="166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346636"/>
            <a:ext cx="3352800" cy="25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0" y="304800"/>
            <a:ext cx="9144000" cy="762000"/>
          </a:xfrm>
        </p:spPr>
        <p:txBody>
          <a:bodyPr/>
          <a:lstStyle/>
          <a:p>
            <a:pPr algn="ctr"/>
            <a:r>
              <a:rPr lang="en-US" sz="3600" b="1" dirty="0" smtClean="0">
                <a:solidFill>
                  <a:schemeClr val="bg2"/>
                </a:solidFill>
                <a:latin typeface="Times New Roman" pitchFamily="18" charset="0"/>
                <a:cs typeface="Times New Roman" pitchFamily="18" charset="0"/>
              </a:rPr>
              <a:t>Strategic Human Resource Management</a:t>
            </a:r>
            <a:endParaRPr lang="en-US" sz="3600" b="1" dirty="0">
              <a:solidFill>
                <a:schemeClr val="bg2"/>
              </a:solidFill>
              <a:latin typeface="Times New Roman" pitchFamily="18" charset="0"/>
              <a:cs typeface="Times New Roman" pitchFamily="18" charset="0"/>
            </a:endParaRPr>
          </a:p>
        </p:txBody>
      </p:sp>
      <p:sp>
        <p:nvSpPr>
          <p:cNvPr id="6" name="Content Placeholder 5"/>
          <p:cNvSpPr>
            <a:spLocks noGrp="1"/>
          </p:cNvSpPr>
          <p:nvPr>
            <p:ph idx="1"/>
          </p:nvPr>
        </p:nvSpPr>
        <p:spPr>
          <a:xfrm>
            <a:off x="-18393" y="990600"/>
            <a:ext cx="9144000" cy="4648200"/>
          </a:xfrm>
        </p:spPr>
        <p:txBody>
          <a:bodyPr/>
          <a:lstStyle/>
          <a:p>
            <a:r>
              <a:rPr lang="en-US" dirty="0">
                <a:latin typeface="Times New Roman" pitchFamily="18" charset="0"/>
                <a:cs typeface="Times New Roman" pitchFamily="18" charset="0"/>
              </a:rPr>
              <a:t>Strategic human resource management (SHRM) is a concept that integrates traditional human resource management activities within a firm's overall strategic planning and implementation.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By a strategic approach to HRM, we are referring to a managerial process requiring human resource (HR) policies and practices to be linked with the </a:t>
            </a:r>
            <a:r>
              <a:rPr lang="en-US" b="1" i="1" dirty="0" smtClean="0">
                <a:solidFill>
                  <a:schemeClr val="bg2"/>
                </a:solidFill>
                <a:latin typeface="Times New Roman" pitchFamily="18" charset="0"/>
                <a:cs typeface="Times New Roman" pitchFamily="18" charset="0"/>
              </a:rPr>
              <a:t>strategic objectives of the organization</a:t>
            </a:r>
            <a:r>
              <a:rPr lang="en-US" dirty="0" smtClean="0"/>
              <a:t>. </a:t>
            </a:r>
          </a:p>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 y="5077616"/>
            <a:ext cx="3880945" cy="178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055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2400"/>
            <a:ext cx="9144000" cy="990600"/>
          </a:xfrm>
          <a:ln/>
        </p:spPr>
        <p:txBody>
          <a:bodyPr/>
          <a:lstStyle/>
          <a:p>
            <a:pPr algn="ctr"/>
            <a:r>
              <a:rPr lang="en-US" sz="4000" b="1" dirty="0">
                <a:solidFill>
                  <a:schemeClr val="bg2"/>
                </a:solidFill>
                <a:latin typeface="Times New Roman" pitchFamily="18" charset="0"/>
                <a:cs typeface="Times New Roman" pitchFamily="18" charset="0"/>
              </a:rPr>
              <a:t>Strategic Human Resource Management</a:t>
            </a:r>
          </a:p>
        </p:txBody>
      </p:sp>
      <p:sp>
        <p:nvSpPr>
          <p:cNvPr id="27651" name="Rectangle 3"/>
          <p:cNvSpPr>
            <a:spLocks noGrp="1" noChangeArrowheads="1"/>
          </p:cNvSpPr>
          <p:nvPr>
            <p:ph type="body" idx="1"/>
          </p:nvPr>
        </p:nvSpPr>
        <p:spPr>
          <a:xfrm>
            <a:off x="0" y="1295400"/>
            <a:ext cx="9144000" cy="4572000"/>
          </a:xfrm>
          <a:ln/>
        </p:spPr>
        <p:txBody>
          <a:bodyPr/>
          <a:lstStyle/>
          <a:p>
            <a:pPr>
              <a:buFont typeface="Wingdings" pitchFamily="2" charset="2"/>
              <a:buChar char="§"/>
            </a:pPr>
            <a:r>
              <a:rPr lang="en-US" dirty="0">
                <a:latin typeface="Times New Roman" pitchFamily="18" charset="0"/>
                <a:cs typeface="Times New Roman" pitchFamily="18" charset="0"/>
              </a:rPr>
              <a:t>Involves the development of a consistent, aligned collection of practices, programs, and policies to facilitate the achievement of the organization’s strategic objectives.</a:t>
            </a:r>
          </a:p>
          <a:p>
            <a:pPr>
              <a:buFont typeface="Wingdings" pitchFamily="2" charset="2"/>
              <a:buChar char="§"/>
            </a:pPr>
            <a:r>
              <a:rPr lang="en-US" dirty="0">
                <a:latin typeface="Times New Roman" pitchFamily="18" charset="0"/>
                <a:cs typeface="Times New Roman" pitchFamily="18" charset="0"/>
              </a:rPr>
              <a:t>Requires abandoning the mindset and practices of “personnel management” and focusing on strategic issues than operational issues.</a:t>
            </a:r>
          </a:p>
          <a:p>
            <a:pPr>
              <a:buFont typeface="Wingdings" pitchFamily="2" charset="2"/>
              <a:buChar char="§"/>
            </a:pPr>
            <a:r>
              <a:rPr lang="en-US" dirty="0">
                <a:latin typeface="Times New Roman" pitchFamily="18" charset="0"/>
                <a:cs typeface="Times New Roman" pitchFamily="18" charset="0"/>
              </a:rPr>
              <a:t>Integration of all HR programs within a larger framework, facilitating the organization’s mission and its objectives.</a:t>
            </a:r>
          </a:p>
        </p:txBody>
      </p:sp>
    </p:spTree>
    <p:extLst>
      <p:ext uri="{BB962C8B-B14F-4D97-AF65-F5344CB8AC3E}">
        <p14:creationId xmlns:p14="http://schemas.microsoft.com/office/powerpoint/2010/main" val="19381448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627" t="5555" b="2381"/>
          <a:stretch>
            <a:fillRect/>
          </a:stretch>
        </p:blipFill>
        <p:spPr bwMode="auto">
          <a:xfrm>
            <a:off x="2667000" y="-34953"/>
            <a:ext cx="6477000" cy="689295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2590800"/>
            <a:ext cx="4227871" cy="609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66800"/>
            <a:ext cx="9144000" cy="5486400"/>
          </a:xfrm>
        </p:spPr>
        <p:txBody>
          <a:bodyPr/>
          <a:lstStyle/>
          <a:p>
            <a:pPr>
              <a:buFont typeface="Wingdings" pitchFamily="2" charset="2"/>
              <a:buChar char="Ø"/>
            </a:pPr>
            <a:r>
              <a:rPr lang="en-US" sz="3000" dirty="0">
                <a:solidFill>
                  <a:schemeClr val="tx1"/>
                </a:solidFill>
                <a:latin typeface="Times New Roman" pitchFamily="18" charset="0"/>
                <a:cs typeface="Times New Roman" pitchFamily="18" charset="0"/>
              </a:rPr>
              <a:t>Once the business strategy has been </a:t>
            </a:r>
            <a:r>
              <a:rPr lang="en-US" sz="3000" dirty="0" smtClean="0">
                <a:solidFill>
                  <a:schemeClr val="tx1"/>
                </a:solidFill>
                <a:latin typeface="Times New Roman" pitchFamily="18" charset="0"/>
                <a:cs typeface="Times New Roman" pitchFamily="18" charset="0"/>
              </a:rPr>
              <a:t>determined, an </a:t>
            </a:r>
            <a:r>
              <a:rPr lang="en-US" sz="3000" dirty="0">
                <a:solidFill>
                  <a:schemeClr val="tx1"/>
                </a:solidFill>
                <a:latin typeface="Times New Roman" pitchFamily="18" charset="0"/>
                <a:cs typeface="Times New Roman" pitchFamily="18" charset="0"/>
              </a:rPr>
              <a:t>HR strategy is implemented to support the </a:t>
            </a:r>
            <a:r>
              <a:rPr lang="en-US" sz="3000" dirty="0" smtClean="0">
                <a:solidFill>
                  <a:schemeClr val="tx1"/>
                </a:solidFill>
                <a:latin typeface="Times New Roman" pitchFamily="18" charset="0"/>
                <a:cs typeface="Times New Roman" pitchFamily="18" charset="0"/>
              </a:rPr>
              <a:t>chosen competitive strategy.</a:t>
            </a:r>
          </a:p>
          <a:p>
            <a:pPr>
              <a:buFont typeface="Wingdings" pitchFamily="2" charset="2"/>
              <a:buChar char="Ø"/>
            </a:pPr>
            <a:r>
              <a:rPr lang="en-US" sz="3000" i="1" dirty="0" smtClean="0">
                <a:solidFill>
                  <a:schemeClr val="tx1"/>
                </a:solidFill>
                <a:latin typeface="Times New Roman" pitchFamily="18" charset="0"/>
                <a:cs typeface="Times New Roman" pitchFamily="18" charset="0"/>
              </a:rPr>
              <a:t>one-way </a:t>
            </a:r>
            <a:r>
              <a:rPr lang="en-US" sz="3000" i="1" dirty="0">
                <a:solidFill>
                  <a:schemeClr val="tx1"/>
                </a:solidFill>
                <a:latin typeface="Times New Roman" pitchFamily="18" charset="0"/>
                <a:cs typeface="Times New Roman" pitchFamily="18" charset="0"/>
              </a:rPr>
              <a:t>downward from business- to </a:t>
            </a:r>
            <a:r>
              <a:rPr lang="en-US" sz="3000" i="1" dirty="0" smtClean="0">
                <a:solidFill>
                  <a:schemeClr val="tx1"/>
                </a:solidFill>
                <a:latin typeface="Times New Roman" pitchFamily="18" charset="0"/>
                <a:cs typeface="Times New Roman" pitchFamily="18" charset="0"/>
              </a:rPr>
              <a:t>functional </a:t>
            </a:r>
            <a:r>
              <a:rPr lang="en-US" sz="3000" dirty="0" smtClean="0">
                <a:solidFill>
                  <a:schemeClr val="tx1"/>
                </a:solidFill>
                <a:latin typeface="Times New Roman" pitchFamily="18" charset="0"/>
                <a:cs typeface="Times New Roman" pitchFamily="18" charset="0"/>
              </a:rPr>
              <a:t>level</a:t>
            </a:r>
            <a:r>
              <a:rPr lang="en-US" sz="3000" dirty="0" smtClean="0">
                <a:latin typeface="Times New Roman" pitchFamily="18" charset="0"/>
                <a:cs typeface="Times New Roman" pitchFamily="18" charset="0"/>
              </a:rPr>
              <a:t> </a:t>
            </a:r>
            <a:r>
              <a:rPr lang="en-US" sz="3000" dirty="0" smtClean="0">
                <a:solidFill>
                  <a:schemeClr val="tx1"/>
                </a:solidFill>
                <a:latin typeface="Times New Roman" pitchFamily="18" charset="0"/>
                <a:cs typeface="Times New Roman" pitchFamily="18" charset="0"/>
              </a:rPr>
              <a:t>strategy.</a:t>
            </a:r>
          </a:p>
          <a:p>
            <a:pPr>
              <a:buFont typeface="Wingdings" pitchFamily="2" charset="2"/>
              <a:buChar char="Ø"/>
            </a:pPr>
            <a:r>
              <a:rPr lang="en-US" sz="3000" dirty="0">
                <a:latin typeface="Times New Roman" pitchFamily="18" charset="0"/>
                <a:cs typeface="Times New Roman" pitchFamily="18" charset="0"/>
              </a:rPr>
              <a:t>This </a:t>
            </a:r>
            <a:r>
              <a:rPr lang="en-US" sz="3000" dirty="0" smtClean="0">
                <a:latin typeface="Times New Roman" pitchFamily="18" charset="0"/>
                <a:cs typeface="Times New Roman" pitchFamily="18" charset="0"/>
              </a:rPr>
              <a:t>relatively </a:t>
            </a:r>
            <a:r>
              <a:rPr lang="en-US" sz="3000" dirty="0">
                <a:latin typeface="Times New Roman" pitchFamily="18" charset="0"/>
                <a:cs typeface="Times New Roman" pitchFamily="18" charset="0"/>
              </a:rPr>
              <a:t>young field represents an intersection of </a:t>
            </a:r>
            <a:r>
              <a:rPr lang="en-US" sz="3000" dirty="0" smtClean="0">
                <a:latin typeface="Times New Roman" pitchFamily="18" charset="0"/>
                <a:cs typeface="Times New Roman" pitchFamily="18" charset="0"/>
              </a:rPr>
              <a:t>the </a:t>
            </a:r>
            <a:r>
              <a:rPr lang="en-US" sz="3000" b="1" i="1" dirty="0">
                <a:solidFill>
                  <a:schemeClr val="bg2"/>
                </a:solidFill>
                <a:latin typeface="Times New Roman" pitchFamily="18" charset="0"/>
                <a:cs typeface="Times New Roman" pitchFamily="18" charset="0"/>
              </a:rPr>
              <a:t>strategic management </a:t>
            </a:r>
            <a:r>
              <a:rPr lang="en-US" sz="3000" dirty="0">
                <a:latin typeface="Times New Roman" pitchFamily="18" charset="0"/>
                <a:cs typeface="Times New Roman" pitchFamily="18" charset="0"/>
              </a:rPr>
              <a:t>and </a:t>
            </a:r>
            <a:r>
              <a:rPr lang="en-US" sz="3000" b="1" i="1" dirty="0">
                <a:solidFill>
                  <a:schemeClr val="bg2"/>
                </a:solidFill>
                <a:latin typeface="Times New Roman" pitchFamily="18" charset="0"/>
                <a:cs typeface="Times New Roman" pitchFamily="18" charset="0"/>
              </a:rPr>
              <a:t>human resource </a:t>
            </a:r>
            <a:r>
              <a:rPr lang="en-US" sz="3000" b="1" i="1" dirty="0" smtClean="0">
                <a:solidFill>
                  <a:schemeClr val="bg2"/>
                </a:solidFill>
                <a:latin typeface="Times New Roman" pitchFamily="18" charset="0"/>
                <a:cs typeface="Times New Roman" pitchFamily="18" charset="0"/>
              </a:rPr>
              <a:t>management</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(HRM) literatures </a:t>
            </a:r>
            <a:endParaRPr lang="en-US" sz="3000" dirty="0" smtClean="0">
              <a:solidFill>
                <a:schemeClr val="tx1"/>
              </a:solidFill>
              <a:latin typeface="Times New Roman" pitchFamily="18" charset="0"/>
              <a:cs typeface="Times New Roman" pitchFamily="18" charset="0"/>
            </a:endParaRPr>
          </a:p>
          <a:p>
            <a:pPr marL="574675" indent="-574675">
              <a:buFont typeface="Wingdings" pitchFamily="2" charset="2"/>
              <a:buChar char="v"/>
            </a:pPr>
            <a:r>
              <a:rPr lang="en-US" sz="3000" dirty="0" smtClean="0">
                <a:solidFill>
                  <a:schemeClr val="tx1"/>
                </a:solidFill>
                <a:latin typeface="Times New Roman" pitchFamily="18" charset="0"/>
                <a:cs typeface="Times New Roman" pitchFamily="18" charset="0"/>
              </a:rPr>
              <a:t>In </a:t>
            </a:r>
            <a:r>
              <a:rPr lang="en-US" sz="3000" dirty="0">
                <a:solidFill>
                  <a:schemeClr val="tx1"/>
                </a:solidFill>
                <a:latin typeface="Times New Roman" pitchFamily="18" charset="0"/>
                <a:cs typeface="Times New Roman" pitchFamily="18" charset="0"/>
              </a:rPr>
              <a:t>this sense, a HR strategy is concerned with </a:t>
            </a:r>
            <a:r>
              <a:rPr lang="en-US" sz="3000" dirty="0" smtClean="0">
                <a:solidFill>
                  <a:schemeClr val="tx1"/>
                </a:solidFill>
                <a:latin typeface="Times New Roman" pitchFamily="18" charset="0"/>
                <a:cs typeface="Times New Roman" pitchFamily="18" charset="0"/>
              </a:rPr>
              <a:t>the challenge </a:t>
            </a:r>
            <a:r>
              <a:rPr lang="en-US" sz="3000" dirty="0">
                <a:solidFill>
                  <a:schemeClr val="tx1"/>
                </a:solidFill>
                <a:latin typeface="Times New Roman" pitchFamily="18" charset="0"/>
                <a:cs typeface="Times New Roman" pitchFamily="18" charset="0"/>
              </a:rPr>
              <a:t>of matching the </a:t>
            </a:r>
            <a:r>
              <a:rPr lang="en-US" sz="3000" b="1" dirty="0">
                <a:solidFill>
                  <a:schemeClr val="tx1"/>
                </a:solidFill>
                <a:latin typeface="Times New Roman" pitchFamily="18" charset="0"/>
                <a:cs typeface="Times New Roman" pitchFamily="18" charset="0"/>
              </a:rPr>
              <a:t>philosophy, </a:t>
            </a:r>
            <a:r>
              <a:rPr lang="en-US" sz="3000" b="1" dirty="0" smtClean="0">
                <a:solidFill>
                  <a:schemeClr val="tx1"/>
                </a:solidFill>
                <a:latin typeface="Times New Roman" pitchFamily="18" charset="0"/>
                <a:cs typeface="Times New Roman" pitchFamily="18" charset="0"/>
              </a:rPr>
              <a:t>policies, programs, </a:t>
            </a:r>
            <a:r>
              <a:rPr lang="en-US" sz="3000" b="1" dirty="0">
                <a:solidFill>
                  <a:schemeClr val="tx1"/>
                </a:solidFill>
                <a:latin typeface="Times New Roman" pitchFamily="18" charset="0"/>
                <a:cs typeface="Times New Roman" pitchFamily="18" charset="0"/>
              </a:rPr>
              <a:t>practices and processes – </a:t>
            </a:r>
            <a:r>
              <a:rPr lang="en-US" sz="3000" b="1" dirty="0" smtClean="0">
                <a:solidFill>
                  <a:schemeClr val="tx1"/>
                </a:solidFill>
                <a:latin typeface="Times New Roman" pitchFamily="18" charset="0"/>
                <a:cs typeface="Times New Roman" pitchFamily="18" charset="0"/>
              </a:rPr>
              <a:t>the </a:t>
            </a:r>
            <a:r>
              <a:rPr lang="en-US" sz="3000" b="1" dirty="0">
                <a:solidFill>
                  <a:schemeClr val="tx1"/>
                </a:solidFill>
                <a:latin typeface="Times New Roman" pitchFamily="18" charset="0"/>
                <a:cs typeface="Times New Roman" pitchFamily="18" charset="0"/>
              </a:rPr>
              <a:t>‘</a:t>
            </a:r>
            <a:r>
              <a:rPr lang="en-US" sz="3000" b="1" dirty="0" smtClean="0">
                <a:solidFill>
                  <a:schemeClr val="tx1"/>
                </a:solidFill>
                <a:latin typeface="Times New Roman" pitchFamily="18" charset="0"/>
                <a:cs typeface="Times New Roman" pitchFamily="18" charset="0"/>
              </a:rPr>
              <a:t>five Ps</a:t>
            </a:r>
            <a:r>
              <a:rPr lang="en-US" sz="3000" b="1" dirty="0">
                <a:solidFill>
                  <a:schemeClr val="tx1"/>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4" name="Rectangle 2"/>
          <p:cNvSpPr txBox="1">
            <a:spLocks noChangeArrowheads="1"/>
          </p:cNvSpPr>
          <p:nvPr/>
        </p:nvSpPr>
        <p:spPr bwMode="auto">
          <a:xfrm>
            <a:off x="39414" y="3048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en-US" sz="4000" b="1" dirty="0" smtClean="0">
                <a:solidFill>
                  <a:schemeClr val="bg2"/>
                </a:solidFill>
                <a:latin typeface="Times New Roman" pitchFamily="18" charset="0"/>
                <a:cs typeface="Times New Roman" pitchFamily="18" charset="0"/>
              </a:rPr>
              <a:t>Strategic Human Resource Management</a:t>
            </a:r>
            <a:endParaRPr lang="en-US" sz="4000" b="1"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4032357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5139" t="26042" r="27379" b="15625"/>
          <a:stretch>
            <a:fillRect/>
          </a:stretch>
        </p:blipFill>
        <p:spPr bwMode="auto">
          <a:xfrm>
            <a:off x="762000" y="190500"/>
            <a:ext cx="7620000" cy="666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6" y="457200"/>
            <a:ext cx="9144000" cy="6400800"/>
          </a:xfrm>
        </p:spPr>
        <p:txBody>
          <a:bodyPr/>
          <a:lstStyle/>
          <a:p>
            <a:r>
              <a:rPr lang="en-US" b="1" dirty="0">
                <a:solidFill>
                  <a:schemeClr val="bg2"/>
                </a:solidFill>
                <a:latin typeface="Times New Roman" pitchFamily="18" charset="0"/>
                <a:cs typeface="Times New Roman" pitchFamily="18" charset="0"/>
              </a:rPr>
              <a:t>The major objectives of SHRM are as follows:</a:t>
            </a:r>
          </a:p>
          <a:p>
            <a:pPr>
              <a:buFont typeface="Wingdings" pitchFamily="2" charset="2"/>
              <a:buChar char="Ø"/>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ensure the </a:t>
            </a:r>
            <a:r>
              <a:rPr lang="en-US" dirty="0" smtClean="0">
                <a:solidFill>
                  <a:schemeClr val="tx1"/>
                </a:solidFill>
                <a:latin typeface="Times New Roman" pitchFamily="18" charset="0"/>
                <a:cs typeface="Times New Roman" pitchFamily="18" charset="0"/>
              </a:rPr>
              <a:t>availability </a:t>
            </a:r>
            <a:r>
              <a:rPr lang="en-US" dirty="0">
                <a:solidFill>
                  <a:schemeClr val="tx1"/>
                </a:solidFill>
                <a:latin typeface="Times New Roman" pitchFamily="18" charset="0"/>
                <a:cs typeface="Times New Roman" pitchFamily="18" charset="0"/>
              </a:rPr>
              <a:t>of a skilled committed and </a:t>
            </a:r>
            <a:r>
              <a:rPr lang="en-US" dirty="0" smtClean="0">
                <a:solidFill>
                  <a:schemeClr val="tx1"/>
                </a:solidFill>
                <a:latin typeface="Times New Roman" pitchFamily="18" charset="0"/>
                <a:cs typeface="Times New Roman" pitchFamily="18" charset="0"/>
              </a:rPr>
              <a:t>highly motivated </a:t>
            </a:r>
            <a:r>
              <a:rPr lang="en-US" dirty="0">
                <a:solidFill>
                  <a:schemeClr val="tx1"/>
                </a:solidFill>
                <a:latin typeface="Times New Roman" pitchFamily="18" charset="0"/>
                <a:cs typeface="Times New Roman" pitchFamily="18" charset="0"/>
              </a:rPr>
              <a:t>workforce in the organization to achieve </a:t>
            </a:r>
            <a:r>
              <a:rPr lang="en-US" dirty="0" smtClean="0">
                <a:solidFill>
                  <a:schemeClr val="tx1"/>
                </a:solidFill>
                <a:latin typeface="Times New Roman" pitchFamily="18" charset="0"/>
                <a:cs typeface="Times New Roman" pitchFamily="18" charset="0"/>
              </a:rPr>
              <a:t>sustained competitive </a:t>
            </a:r>
            <a:r>
              <a:rPr lang="en-US" dirty="0">
                <a:solidFill>
                  <a:schemeClr val="tx1"/>
                </a:solidFill>
                <a:latin typeface="Times New Roman" pitchFamily="18" charset="0"/>
                <a:cs typeface="Times New Roman" pitchFamily="18" charset="0"/>
              </a:rPr>
              <a:t>advantage</a:t>
            </a:r>
          </a:p>
          <a:p>
            <a:pPr>
              <a:buFont typeface="Wingdings" pitchFamily="2" charset="2"/>
              <a:buChar char="Ø"/>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provide direction to the organization so that both the </a:t>
            </a:r>
            <a:r>
              <a:rPr lang="en-US" dirty="0" smtClean="0">
                <a:solidFill>
                  <a:schemeClr val="tx1"/>
                </a:solidFill>
                <a:latin typeface="Times New Roman" pitchFamily="18" charset="0"/>
                <a:cs typeface="Times New Roman" pitchFamily="18" charset="0"/>
              </a:rPr>
              <a:t>business needs </a:t>
            </a:r>
            <a:r>
              <a:rPr lang="en-US" dirty="0">
                <a:solidFill>
                  <a:schemeClr val="tx1"/>
                </a:solidFill>
                <a:latin typeface="Times New Roman" pitchFamily="18" charset="0"/>
                <a:cs typeface="Times New Roman" pitchFamily="18" charset="0"/>
              </a:rPr>
              <a:t>of the organization and the individual and collective </a:t>
            </a:r>
            <a:r>
              <a:rPr lang="en-US" dirty="0" smtClean="0">
                <a:solidFill>
                  <a:schemeClr val="tx1"/>
                </a:solidFill>
                <a:latin typeface="Times New Roman" pitchFamily="18" charset="0"/>
                <a:cs typeface="Times New Roman" pitchFamily="18" charset="0"/>
              </a:rPr>
              <a:t>needs of </a:t>
            </a:r>
            <a:r>
              <a:rPr lang="en-US" dirty="0">
                <a:solidFill>
                  <a:schemeClr val="tx1"/>
                </a:solidFill>
                <a:latin typeface="Times New Roman" pitchFamily="18" charset="0"/>
                <a:cs typeface="Times New Roman" pitchFamily="18" charset="0"/>
              </a:rPr>
              <a:t>its workforce are met</a:t>
            </a:r>
          </a:p>
          <a:p>
            <a:pPr>
              <a:buFont typeface="Wingdings" pitchFamily="2" charset="2"/>
              <a:buChar char="Ø"/>
            </a:pPr>
            <a:r>
              <a:rPr lang="en-US" dirty="0" smtClean="0">
                <a:solidFill>
                  <a:schemeClr val="tx1"/>
                </a:solidFill>
                <a:latin typeface="Times New Roman" pitchFamily="18" charset="0"/>
                <a:cs typeface="Times New Roman" pitchFamily="18" charset="0"/>
              </a:rPr>
              <a:t>This </a:t>
            </a:r>
            <a:r>
              <a:rPr lang="en-US" dirty="0">
                <a:solidFill>
                  <a:schemeClr val="tx1"/>
                </a:solidFill>
                <a:latin typeface="Times New Roman" pitchFamily="18" charset="0"/>
                <a:cs typeface="Times New Roman" pitchFamily="18" charset="0"/>
              </a:rPr>
              <a:t>is achieved by developing and implementing HR </a:t>
            </a:r>
            <a:r>
              <a:rPr lang="en-US" dirty="0" smtClean="0">
                <a:solidFill>
                  <a:schemeClr val="tx1"/>
                </a:solidFill>
                <a:latin typeface="Times New Roman" pitchFamily="18" charset="0"/>
                <a:cs typeface="Times New Roman" pitchFamily="18" charset="0"/>
              </a:rPr>
              <a:t>practices that </a:t>
            </a:r>
            <a:r>
              <a:rPr lang="en-US" dirty="0">
                <a:solidFill>
                  <a:schemeClr val="tx1"/>
                </a:solidFill>
                <a:latin typeface="Times New Roman" pitchFamily="18" charset="0"/>
                <a:cs typeface="Times New Roman" pitchFamily="18" charset="0"/>
              </a:rPr>
              <a:t>are strategically </a:t>
            </a:r>
            <a:r>
              <a:rPr lang="en-US" dirty="0" smtClean="0">
                <a:solidFill>
                  <a:schemeClr val="tx1"/>
                </a:solidFill>
                <a:latin typeface="Times New Roman" pitchFamily="18" charset="0"/>
                <a:cs typeface="Times New Roman" pitchFamily="18" charset="0"/>
              </a:rPr>
              <a:t>aligned.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61143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6400800" cy="6172200"/>
          </a:xfrm>
        </p:spPr>
        <p:txBody>
          <a:bodyPr/>
          <a:lstStyle/>
          <a:p>
            <a:pPr marL="457200" indent="-398463">
              <a:buFont typeface="Wingdings" pitchFamily="2" charset="2"/>
              <a:buChar char="Ø"/>
            </a:pPr>
            <a:r>
              <a:rPr lang="en-US" dirty="0" smtClean="0">
                <a:solidFill>
                  <a:schemeClr val="tx1"/>
                </a:solidFill>
                <a:latin typeface="Times New Roman" pitchFamily="18" charset="0"/>
                <a:cs typeface="Times New Roman" pitchFamily="18" charset="0"/>
              </a:rPr>
              <a:t>SHRM </a:t>
            </a:r>
            <a:r>
              <a:rPr lang="en-US" dirty="0">
                <a:solidFill>
                  <a:schemeClr val="tx1"/>
                </a:solidFill>
                <a:latin typeface="Times New Roman" pitchFamily="18" charset="0"/>
                <a:cs typeface="Times New Roman" pitchFamily="18" charset="0"/>
              </a:rPr>
              <a:t>is practiced in only those organizations that have </a:t>
            </a:r>
            <a:r>
              <a:rPr lang="en-US" dirty="0" smtClean="0">
                <a:solidFill>
                  <a:schemeClr val="tx1"/>
                </a:solidFill>
                <a:latin typeface="Times New Roman" pitchFamily="18" charset="0"/>
                <a:cs typeface="Times New Roman" pitchFamily="18" charset="0"/>
              </a:rPr>
              <a:t>a clearly </a:t>
            </a:r>
            <a:r>
              <a:rPr lang="en-US" dirty="0">
                <a:solidFill>
                  <a:schemeClr val="tx1"/>
                </a:solidFill>
                <a:latin typeface="Times New Roman" pitchFamily="18" charset="0"/>
                <a:cs typeface="Times New Roman" pitchFamily="18" charset="0"/>
              </a:rPr>
              <a:t>articulated corporate or business </a:t>
            </a:r>
            <a:r>
              <a:rPr lang="en-US" dirty="0" smtClean="0">
                <a:solidFill>
                  <a:schemeClr val="tx1"/>
                </a:solidFill>
                <a:latin typeface="Times New Roman" pitchFamily="18" charset="0"/>
                <a:cs typeface="Times New Roman" pitchFamily="18" charset="0"/>
              </a:rPr>
              <a:t>strategy.</a:t>
            </a:r>
            <a:endParaRPr lang="en-US" dirty="0">
              <a:solidFill>
                <a:schemeClr val="tx1"/>
              </a:solidFill>
              <a:latin typeface="Times New Roman" pitchFamily="18" charset="0"/>
              <a:cs typeface="Times New Roman" pitchFamily="18" charset="0"/>
            </a:endParaRPr>
          </a:p>
          <a:p>
            <a:pPr marL="457200" indent="-398463">
              <a:buFont typeface="Wingdings" pitchFamily="2" charset="2"/>
              <a:buChar char="Ø"/>
            </a:pPr>
            <a:r>
              <a:rPr lang="en-US" dirty="0" smtClean="0">
                <a:solidFill>
                  <a:schemeClr val="tx1"/>
                </a:solidFill>
                <a:latin typeface="Times New Roman" pitchFamily="18" charset="0"/>
                <a:cs typeface="Times New Roman" pitchFamily="18" charset="0"/>
              </a:rPr>
              <a:t>Organizations </a:t>
            </a:r>
            <a:r>
              <a:rPr lang="en-US" dirty="0">
                <a:solidFill>
                  <a:schemeClr val="tx1"/>
                </a:solidFill>
                <a:latin typeface="Times New Roman" pitchFamily="18" charset="0"/>
                <a:cs typeface="Times New Roman" pitchFamily="18" charset="0"/>
              </a:rPr>
              <a:t>who do not have a corporate plan </a:t>
            </a:r>
            <a:r>
              <a:rPr lang="en-US" dirty="0" smtClean="0">
                <a:solidFill>
                  <a:schemeClr val="tx1"/>
                </a:solidFill>
                <a:latin typeface="Times New Roman" pitchFamily="18" charset="0"/>
                <a:cs typeface="Times New Roman" pitchFamily="18" charset="0"/>
              </a:rPr>
              <a:t>cannot have SHRM.</a:t>
            </a:r>
            <a:endParaRPr lang="en-US" dirty="0">
              <a:solidFill>
                <a:schemeClr val="tx1"/>
              </a:solidFill>
              <a:latin typeface="Times New Roman" pitchFamily="18" charset="0"/>
              <a:cs typeface="Times New Roman" pitchFamily="18" charset="0"/>
            </a:endParaRPr>
          </a:p>
          <a:p>
            <a:pPr marL="457200" indent="-398463">
              <a:buFont typeface="Wingdings" pitchFamily="2" charset="2"/>
              <a:buChar char="Ø"/>
            </a:pPr>
            <a:r>
              <a:rPr lang="en-US" dirty="0" smtClean="0">
                <a:solidFill>
                  <a:schemeClr val="tx1"/>
                </a:solidFill>
                <a:latin typeface="Times New Roman" pitchFamily="18" charset="0"/>
                <a:cs typeface="Times New Roman" pitchFamily="18" charset="0"/>
              </a:rPr>
              <a:t>In </a:t>
            </a:r>
            <a:r>
              <a:rPr lang="en-US" dirty="0">
                <a:solidFill>
                  <a:schemeClr val="tx1"/>
                </a:solidFill>
                <a:latin typeface="Times New Roman" pitchFamily="18" charset="0"/>
                <a:cs typeface="Times New Roman" pitchFamily="18" charset="0"/>
              </a:rPr>
              <a:t>such organization HR personnel carry out </a:t>
            </a:r>
            <a:r>
              <a:rPr lang="en-US" dirty="0" smtClean="0">
                <a:solidFill>
                  <a:schemeClr val="tx1"/>
                </a:solidFill>
                <a:latin typeface="Times New Roman" pitchFamily="18" charset="0"/>
                <a:cs typeface="Times New Roman" pitchFamily="18" charset="0"/>
              </a:rPr>
              <a:t>the traditional </a:t>
            </a:r>
            <a:r>
              <a:rPr lang="en-US" dirty="0">
                <a:solidFill>
                  <a:schemeClr val="tx1"/>
                </a:solidFill>
                <a:latin typeface="Times New Roman" pitchFamily="18" charset="0"/>
                <a:cs typeface="Times New Roman" pitchFamily="18" charset="0"/>
              </a:rPr>
              <a:t>administrative and service </a:t>
            </a:r>
            <a:r>
              <a:rPr lang="en-US" dirty="0" smtClean="0">
                <a:solidFill>
                  <a:schemeClr val="tx1"/>
                </a:solidFill>
                <a:latin typeface="Times New Roman" pitchFamily="18" charset="0"/>
                <a:cs typeface="Times New Roman" pitchFamily="18" charset="0"/>
              </a:rPr>
              <a:t>roles-not concerned </a:t>
            </a:r>
            <a:r>
              <a:rPr lang="en-US" dirty="0">
                <a:solidFill>
                  <a:schemeClr val="tx1"/>
                </a:solidFill>
                <a:latin typeface="Times New Roman" pitchFamily="18" charset="0"/>
                <a:cs typeface="Times New Roman" pitchFamily="18" charset="0"/>
              </a:rPr>
              <a:t>with strategic business </a:t>
            </a:r>
            <a:r>
              <a:rPr lang="en-US" dirty="0" smtClean="0">
                <a:solidFill>
                  <a:schemeClr val="tx1"/>
                </a:solidFill>
                <a:latin typeface="Times New Roman" pitchFamily="18" charset="0"/>
                <a:cs typeface="Times New Roman" pitchFamily="18" charset="0"/>
              </a:rPr>
              <a:t>issues.</a:t>
            </a:r>
            <a:endParaRPr lang="en-US" dirty="0">
              <a:latin typeface="Times New Roman" pitchFamily="18" charset="0"/>
              <a:cs typeface="Times New Roman" pitchFamily="18" charset="0"/>
            </a:endParaRPr>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741" y="2271661"/>
            <a:ext cx="2514106" cy="458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799" y="38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53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836" t="30534" r="7601" b="11679"/>
          <a:stretch/>
        </p:blipFill>
        <p:spPr bwMode="auto">
          <a:xfrm>
            <a:off x="0" y="914400"/>
            <a:ext cx="90804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1715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850" y="4391474"/>
            <a:ext cx="5568950" cy="246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3"/>
          <p:cNvSpPr>
            <a:spLocks noChangeArrowheads="1"/>
          </p:cNvSpPr>
          <p:nvPr/>
        </p:nvSpPr>
        <p:spPr bwMode="white">
          <a:xfrm>
            <a:off x="673100" y="2493963"/>
            <a:ext cx="7785100" cy="228600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Rectangle 4"/>
          <p:cNvSpPr>
            <a:spLocks noGrp="1" noChangeArrowheads="1"/>
          </p:cNvSpPr>
          <p:nvPr>
            <p:ph type="title"/>
          </p:nvPr>
        </p:nvSpPr>
        <p:spPr>
          <a:xfrm>
            <a:off x="450850" y="26276"/>
            <a:ext cx="8229600" cy="1371600"/>
          </a:xfrm>
          <a:ln/>
        </p:spPr>
        <p:txBody>
          <a:bodyPr/>
          <a:lstStyle/>
          <a:p>
            <a:pPr algn="ctr"/>
            <a:r>
              <a:rPr lang="en-US" b="1" dirty="0">
                <a:solidFill>
                  <a:schemeClr val="bg2"/>
                </a:solidFill>
                <a:latin typeface="Times New Roman" pitchFamily="18" charset="0"/>
                <a:cs typeface="Times New Roman" pitchFamily="18" charset="0"/>
              </a:rPr>
              <a:t>Barriers to Strategic HR</a:t>
            </a:r>
          </a:p>
        </p:txBody>
      </p:sp>
      <p:pic>
        <p:nvPicPr>
          <p:cNvPr id="7" name="Picture 2" descr="C:\My Documents\PowerPoint Files\Books\South-Western\Mello SHRM 1e\Mello PC art files\Exh04-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21" t="17054" r="13668" b="11902"/>
          <a:stretch/>
        </p:blipFill>
        <p:spPr bwMode="auto">
          <a:xfrm>
            <a:off x="58800" y="1143000"/>
            <a:ext cx="9128146" cy="3276600"/>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307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4286"/>
          </a:xfrm>
        </p:spPr>
        <p:txBody>
          <a:bodyPr/>
          <a:lstStyle/>
          <a:p>
            <a:pPr algn="ctr"/>
            <a:r>
              <a:rPr lang="en-US" sz="4000" b="1" dirty="0" smtClean="0">
                <a:solidFill>
                  <a:schemeClr val="bg2"/>
                </a:solidFill>
                <a:latin typeface="Times New Roman" pitchFamily="18" charset="0"/>
                <a:cs typeface="Times New Roman" pitchFamily="18" charset="0"/>
              </a:rPr>
              <a:t>Outcomes of Strategic HR</a:t>
            </a:r>
            <a:endParaRPr lang="en-US" sz="4000" b="1" dirty="0">
              <a:solidFill>
                <a:schemeClr val="bg2"/>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33" t="8503" r="4582" b="7772"/>
          <a:stretch/>
        </p:blipFill>
        <p:spPr bwMode="auto">
          <a:xfrm>
            <a:off x="-1" y="1001486"/>
            <a:ext cx="9079331" cy="585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562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84200"/>
            <a:ext cx="8229600" cy="787400"/>
          </a:xfrm>
        </p:spPr>
        <p:txBody>
          <a:bodyPr/>
          <a:lstStyle/>
          <a:p>
            <a:pPr algn="ctr"/>
            <a:r>
              <a:rPr lang="en-US" b="1" u="sng">
                <a:solidFill>
                  <a:schemeClr val="bg2"/>
                </a:solidFill>
              </a:rPr>
              <a:t>The Management</a:t>
            </a:r>
          </a:p>
        </p:txBody>
      </p:sp>
      <p:grpSp>
        <p:nvGrpSpPr>
          <p:cNvPr id="13315" name="Group 3"/>
          <p:cNvGrpSpPr>
            <a:grpSpLocks/>
          </p:cNvGrpSpPr>
          <p:nvPr/>
        </p:nvGrpSpPr>
        <p:grpSpPr bwMode="auto">
          <a:xfrm>
            <a:off x="685800" y="1981200"/>
            <a:ext cx="7907338" cy="4216400"/>
            <a:chOff x="410" y="1152"/>
            <a:chExt cx="4981" cy="2656"/>
          </a:xfrm>
        </p:grpSpPr>
        <p:sp>
          <p:nvSpPr>
            <p:cNvPr id="13316" name="AutoShape 4"/>
            <p:cNvSpPr>
              <a:spLocks noChangeArrowheads="1"/>
            </p:cNvSpPr>
            <p:nvPr/>
          </p:nvSpPr>
          <p:spPr bwMode="auto">
            <a:xfrm>
              <a:off x="1470" y="1872"/>
              <a:ext cx="2658" cy="912"/>
            </a:xfrm>
            <a:prstGeom prst="parallelogram">
              <a:avLst>
                <a:gd name="adj" fmla="val 728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Century Gothic" pitchFamily="34" charset="0"/>
                </a:rPr>
                <a:t>ORGANIZATIONAL</a:t>
              </a:r>
            </a:p>
            <a:p>
              <a:pPr algn="ctr"/>
              <a:r>
                <a:rPr lang="en-US" sz="2400" b="1">
                  <a:latin typeface="Century Gothic" pitchFamily="34" charset="0"/>
                </a:rPr>
                <a:t>GOALS</a:t>
              </a:r>
            </a:p>
          </p:txBody>
        </p:sp>
        <p:sp>
          <p:nvSpPr>
            <p:cNvPr id="13317" name="AutoShape 5"/>
            <p:cNvSpPr>
              <a:spLocks noChangeArrowheads="1"/>
            </p:cNvSpPr>
            <p:nvPr/>
          </p:nvSpPr>
          <p:spPr bwMode="auto">
            <a:xfrm rot="2415256">
              <a:off x="3907" y="1968"/>
              <a:ext cx="354" cy="1056"/>
            </a:xfrm>
            <a:prstGeom prst="downArrow">
              <a:avLst>
                <a:gd name="adj1" fmla="val 50000"/>
                <a:gd name="adj2" fmla="val 745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318" name="AutoShape 6"/>
            <p:cNvSpPr>
              <a:spLocks noChangeArrowheads="1"/>
            </p:cNvSpPr>
            <p:nvPr/>
          </p:nvSpPr>
          <p:spPr bwMode="auto">
            <a:xfrm rot="13176463">
              <a:off x="1337" y="1680"/>
              <a:ext cx="354" cy="1056"/>
            </a:xfrm>
            <a:prstGeom prst="downArrow">
              <a:avLst>
                <a:gd name="adj1" fmla="val 50000"/>
                <a:gd name="adj2" fmla="val 745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319" name="AutoShape 7"/>
            <p:cNvSpPr>
              <a:spLocks noChangeArrowheads="1"/>
            </p:cNvSpPr>
            <p:nvPr/>
          </p:nvSpPr>
          <p:spPr bwMode="auto">
            <a:xfrm rot="16200000">
              <a:off x="2917" y="746"/>
              <a:ext cx="384" cy="1772"/>
            </a:xfrm>
            <a:prstGeom prst="downArrow">
              <a:avLst>
                <a:gd name="adj1" fmla="val 50000"/>
                <a:gd name="adj2" fmla="val 1153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320" name="AutoShape 8"/>
            <p:cNvSpPr>
              <a:spLocks noChangeArrowheads="1"/>
            </p:cNvSpPr>
            <p:nvPr/>
          </p:nvSpPr>
          <p:spPr bwMode="auto">
            <a:xfrm rot="5400000">
              <a:off x="2253" y="2185"/>
              <a:ext cx="384" cy="1773"/>
            </a:xfrm>
            <a:prstGeom prst="downArrow">
              <a:avLst>
                <a:gd name="adj1" fmla="val 50000"/>
                <a:gd name="adj2" fmla="val 11543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321" name="Text Box 9"/>
            <p:cNvSpPr txBox="1">
              <a:spLocks noChangeArrowheads="1"/>
            </p:cNvSpPr>
            <p:nvPr/>
          </p:nvSpPr>
          <p:spPr bwMode="auto">
            <a:xfrm>
              <a:off x="2267" y="1200"/>
              <a:ext cx="11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2"/>
                  </a:solidFill>
                  <a:latin typeface="Century Gothic" pitchFamily="34" charset="0"/>
                </a:rPr>
                <a:t>Planning</a:t>
              </a:r>
            </a:p>
          </p:txBody>
        </p:sp>
        <p:sp>
          <p:nvSpPr>
            <p:cNvPr id="13322" name="Text Box 10"/>
            <p:cNvSpPr txBox="1">
              <a:spLocks noChangeArrowheads="1"/>
            </p:cNvSpPr>
            <p:nvPr/>
          </p:nvSpPr>
          <p:spPr bwMode="auto">
            <a:xfrm>
              <a:off x="2090" y="3312"/>
              <a:ext cx="11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2"/>
                  </a:solidFill>
                  <a:latin typeface="Century Gothic" pitchFamily="34" charset="0"/>
                </a:rPr>
                <a:t>Leading</a:t>
              </a:r>
            </a:p>
          </p:txBody>
        </p:sp>
        <p:sp>
          <p:nvSpPr>
            <p:cNvPr id="13323" name="Text Box 11"/>
            <p:cNvSpPr txBox="1">
              <a:spLocks noChangeArrowheads="1"/>
            </p:cNvSpPr>
            <p:nvPr/>
          </p:nvSpPr>
          <p:spPr bwMode="auto">
            <a:xfrm rot="-46350121">
              <a:off x="601" y="1871"/>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2"/>
                  </a:solidFill>
                  <a:latin typeface="Century Gothic" pitchFamily="34" charset="0"/>
                </a:rPr>
                <a:t>Controlling</a:t>
              </a:r>
            </a:p>
          </p:txBody>
        </p:sp>
        <p:sp>
          <p:nvSpPr>
            <p:cNvPr id="13324" name="Text Box 12"/>
            <p:cNvSpPr txBox="1">
              <a:spLocks noChangeArrowheads="1"/>
            </p:cNvSpPr>
            <p:nvPr/>
          </p:nvSpPr>
          <p:spPr bwMode="auto">
            <a:xfrm rot="-67998809">
              <a:off x="3796" y="2490"/>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2"/>
                  </a:solidFill>
                  <a:latin typeface="Century Gothic" pitchFamily="34" charset="0"/>
                </a:rPr>
                <a:t>Organizing</a:t>
              </a:r>
            </a:p>
          </p:txBody>
        </p:sp>
        <p:sp>
          <p:nvSpPr>
            <p:cNvPr id="13325" name="Text Box 13"/>
            <p:cNvSpPr txBox="1">
              <a:spLocks noChangeArrowheads="1"/>
            </p:cNvSpPr>
            <p:nvPr/>
          </p:nvSpPr>
          <p:spPr bwMode="auto">
            <a:xfrm>
              <a:off x="432" y="1152"/>
              <a:ext cx="1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b="1">
                <a:latin typeface="Century Gothic" pitchFamily="34" charset="0"/>
              </a:endParaRPr>
            </a:p>
          </p:txBody>
        </p:sp>
        <p:sp>
          <p:nvSpPr>
            <p:cNvPr id="13326" name="Text Box 14"/>
            <p:cNvSpPr txBox="1">
              <a:spLocks noChangeArrowheads="1"/>
            </p:cNvSpPr>
            <p:nvPr/>
          </p:nvSpPr>
          <p:spPr bwMode="auto">
            <a:xfrm>
              <a:off x="410" y="3312"/>
              <a:ext cx="1462" cy="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Century Gothic" pitchFamily="34" charset="0"/>
                </a:rPr>
                <a:t>INFORMATION RESOURCES</a:t>
              </a:r>
            </a:p>
          </p:txBody>
        </p:sp>
        <p:sp>
          <p:nvSpPr>
            <p:cNvPr id="13327" name="Text Box 15"/>
            <p:cNvSpPr txBox="1">
              <a:spLocks noChangeArrowheads="1"/>
            </p:cNvSpPr>
            <p:nvPr/>
          </p:nvSpPr>
          <p:spPr bwMode="auto">
            <a:xfrm>
              <a:off x="4320" y="1152"/>
              <a:ext cx="1023" cy="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000" b="1">
                  <a:latin typeface="Century Gothic" pitchFamily="34" charset="0"/>
                </a:rPr>
                <a:t>PHYSICAL RESOURCES</a:t>
              </a:r>
            </a:p>
          </p:txBody>
        </p:sp>
        <p:sp>
          <p:nvSpPr>
            <p:cNvPr id="13328" name="Text Box 16"/>
            <p:cNvSpPr txBox="1">
              <a:spLocks noChangeArrowheads="1"/>
            </p:cNvSpPr>
            <p:nvPr/>
          </p:nvSpPr>
          <p:spPr bwMode="auto">
            <a:xfrm>
              <a:off x="4368" y="3360"/>
              <a:ext cx="1023" cy="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000" b="1">
                  <a:latin typeface="Century Gothic" pitchFamily="34" charset="0"/>
                </a:rPr>
                <a:t>FINANCIAL RESOURCES</a:t>
              </a:r>
            </a:p>
          </p:txBody>
        </p:sp>
      </p:grpSp>
      <p:sp>
        <p:nvSpPr>
          <p:cNvPr id="13333" name="Rectangle 21"/>
          <p:cNvSpPr>
            <a:spLocks noChangeArrowheads="1"/>
          </p:cNvSpPr>
          <p:nvPr/>
        </p:nvSpPr>
        <p:spPr bwMode="auto">
          <a:xfrm>
            <a:off x="381000" y="1981200"/>
            <a:ext cx="1676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p>
          <a:p>
            <a:pPr algn="ctr"/>
            <a:endParaRPr lang="en-US" b="1"/>
          </a:p>
          <a:p>
            <a:pPr algn="ctr"/>
            <a:r>
              <a:rPr lang="en-US" b="1"/>
              <a:t>HUMAN </a:t>
            </a:r>
          </a:p>
          <a:p>
            <a:pPr algn="ctr"/>
            <a:r>
              <a:rPr lang="en-US" b="1"/>
              <a:t>RESOURCES</a:t>
            </a:r>
          </a:p>
          <a:p>
            <a:pPr algn="ctr"/>
            <a:endParaRPr lang="en-US"/>
          </a:p>
          <a:p>
            <a:pPr algn="ctr"/>
            <a:endParaRPr lang="en-US"/>
          </a:p>
        </p:txBody>
      </p:sp>
      <p:sp>
        <p:nvSpPr>
          <p:cNvPr id="13335" name="Oval 23"/>
          <p:cNvSpPr>
            <a:spLocks noChangeArrowheads="1"/>
          </p:cNvSpPr>
          <p:nvPr/>
        </p:nvSpPr>
        <p:spPr bwMode="auto">
          <a:xfrm>
            <a:off x="381000" y="1676400"/>
            <a:ext cx="1676400" cy="1524000"/>
          </a:xfrm>
          <a:prstGeom prst="ellipse">
            <a:avLst/>
          </a:prstGeom>
          <a:noFill/>
          <a:ln w="63500">
            <a:solidFill>
              <a:srgbClr val="F02E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55" t="12295" r="39976" b="10715"/>
          <a:stretch/>
        </p:blipFill>
        <p:spPr bwMode="auto">
          <a:xfrm>
            <a:off x="2133600" y="10886"/>
            <a:ext cx="5627914" cy="68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7132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31" t="18238" r="39976" b="8196"/>
          <a:stretch/>
        </p:blipFill>
        <p:spPr bwMode="auto">
          <a:xfrm>
            <a:off x="1905000" y="0"/>
            <a:ext cx="5738650" cy="682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13324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82" t="16811" r="39900" b="10991"/>
          <a:stretch/>
        </p:blipFill>
        <p:spPr bwMode="auto">
          <a:xfrm>
            <a:off x="1676400" y="7882"/>
            <a:ext cx="5867400" cy="68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2703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white">
          <a:xfrm>
            <a:off x="381000" y="2195513"/>
            <a:ext cx="8382000" cy="373380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Rectangle 5"/>
          <p:cNvSpPr>
            <a:spLocks noGrp="1" noChangeArrowheads="1"/>
          </p:cNvSpPr>
          <p:nvPr>
            <p:ph type="title"/>
          </p:nvPr>
        </p:nvSpPr>
        <p:spPr>
          <a:xfrm>
            <a:off x="0" y="457200"/>
            <a:ext cx="9144000" cy="1371600"/>
          </a:xfrm>
          <a:ln/>
        </p:spPr>
        <p:txBody>
          <a:bodyPr/>
          <a:lstStyle/>
          <a:p>
            <a:r>
              <a:rPr lang="en-US" b="1" dirty="0">
                <a:solidFill>
                  <a:schemeClr val="bg2"/>
                </a:solidFill>
                <a:latin typeface="Times New Roman" pitchFamily="18" charset="0"/>
                <a:cs typeface="Times New Roman" pitchFamily="18" charset="0"/>
              </a:rPr>
              <a:t>Traditional HR versus Strategic HR</a:t>
            </a:r>
          </a:p>
        </p:txBody>
      </p:sp>
      <p:pic>
        <p:nvPicPr>
          <p:cNvPr id="8" name="Picture 2" descr="C:\My Documents\PowerPoint Files\Books\South-Western\Mello SHRM 1e\Mello PC art files\Exh04-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4" t="9202" r="3363" b="6758"/>
          <a:stretch/>
        </p:blipFill>
        <p:spPr bwMode="auto">
          <a:xfrm>
            <a:off x="54793" y="1600200"/>
            <a:ext cx="9046391" cy="3962400"/>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380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9942"/>
          </a:xfrm>
        </p:spPr>
        <p:txBody>
          <a:bodyPr/>
          <a:lstStyle/>
          <a:p>
            <a:pPr algn="ctr"/>
            <a:r>
              <a:rPr lang="en-US" b="1" dirty="0" smtClean="0">
                <a:solidFill>
                  <a:schemeClr val="bg2"/>
                </a:solidFill>
                <a:latin typeface="Times New Roman" pitchFamily="18" charset="0"/>
                <a:cs typeface="Times New Roman" pitchFamily="18" charset="0"/>
              </a:rPr>
              <a:t>Model of SHRM</a:t>
            </a:r>
            <a:endParaRPr lang="en-US" b="1" dirty="0">
              <a:solidFill>
                <a:schemeClr val="bg2"/>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7" t="6553" r="3175" b="6328"/>
          <a:stretch/>
        </p:blipFill>
        <p:spPr bwMode="auto">
          <a:xfrm>
            <a:off x="120185" y="907142"/>
            <a:ext cx="8765451" cy="595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004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0378"/>
            <a:ext cx="6705600" cy="672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4816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algn="ctr"/>
            <a:r>
              <a:rPr lang="en-US" b="1" dirty="0">
                <a:solidFill>
                  <a:schemeClr val="bg2"/>
                </a:solidFill>
                <a:latin typeface="Times New Roman" pitchFamily="18" charset="0"/>
                <a:cs typeface="Times New Roman" pitchFamily="18" charset="0"/>
              </a:rPr>
              <a:t>Management in Organizations</a:t>
            </a:r>
          </a:p>
        </p:txBody>
      </p:sp>
      <p:grpSp>
        <p:nvGrpSpPr>
          <p:cNvPr id="67587" name="Group 3"/>
          <p:cNvGrpSpPr>
            <a:grpSpLocks/>
          </p:cNvGrpSpPr>
          <p:nvPr/>
        </p:nvGrpSpPr>
        <p:grpSpPr bwMode="auto">
          <a:xfrm>
            <a:off x="0" y="1752600"/>
            <a:ext cx="9144000" cy="3657600"/>
            <a:chOff x="192" y="1154"/>
            <a:chExt cx="5368" cy="2001"/>
          </a:xfrm>
        </p:grpSpPr>
        <p:sp>
          <p:nvSpPr>
            <p:cNvPr id="67588" name="Rectangle 4"/>
            <p:cNvSpPr>
              <a:spLocks noChangeArrowheads="1"/>
            </p:cNvSpPr>
            <p:nvPr/>
          </p:nvSpPr>
          <p:spPr bwMode="blackWhite">
            <a:xfrm>
              <a:off x="1875" y="1154"/>
              <a:ext cx="1957" cy="1957"/>
            </a:xfrm>
            <a:prstGeom prst="rect">
              <a:avLst/>
            </a:prstGeom>
            <a:solidFill>
              <a:srgbClr val="BEC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9" name="Oval 5"/>
            <p:cNvSpPr>
              <a:spLocks noChangeArrowheads="1"/>
            </p:cNvSpPr>
            <p:nvPr/>
          </p:nvSpPr>
          <p:spPr bwMode="blackWhite">
            <a:xfrm>
              <a:off x="2041" y="1314"/>
              <a:ext cx="713" cy="713"/>
            </a:xfrm>
            <a:prstGeom prst="ellipse">
              <a:avLst/>
            </a:prstGeom>
            <a:solidFill>
              <a:srgbClr val="B3A255"/>
            </a:solidFill>
            <a:ln w="4763">
              <a:solidFill>
                <a:srgbClr val="B3A255"/>
              </a:solidFill>
              <a:round/>
              <a:headEnd/>
              <a:tailEnd/>
            </a:ln>
          </p:spPr>
          <p:txBody>
            <a:bodyPr/>
            <a:lstStyle/>
            <a:p>
              <a:endParaRPr lang="en-US"/>
            </a:p>
          </p:txBody>
        </p:sp>
        <p:sp>
          <p:nvSpPr>
            <p:cNvPr id="67590" name="Rectangle 6"/>
            <p:cNvSpPr>
              <a:spLocks noChangeArrowheads="1"/>
            </p:cNvSpPr>
            <p:nvPr/>
          </p:nvSpPr>
          <p:spPr bwMode="blackWhite">
            <a:xfrm>
              <a:off x="192" y="1748"/>
              <a:ext cx="1418" cy="785"/>
            </a:xfrm>
            <a:prstGeom prst="rect">
              <a:avLst/>
            </a:prstGeom>
            <a:solidFill>
              <a:srgbClr val="FB8D6C"/>
            </a:solidFill>
            <a:ln w="4763">
              <a:solidFill>
                <a:srgbClr val="FB8D6C"/>
              </a:solidFill>
              <a:miter lim="800000"/>
              <a:headEnd/>
              <a:tailEnd/>
            </a:ln>
          </p:spPr>
          <p:txBody>
            <a:bodyPr/>
            <a:lstStyle/>
            <a:p>
              <a:endParaRPr lang="en-US"/>
            </a:p>
          </p:txBody>
        </p:sp>
        <p:sp>
          <p:nvSpPr>
            <p:cNvPr id="67591" name="Freeform 7"/>
            <p:cNvSpPr>
              <a:spLocks/>
            </p:cNvSpPr>
            <p:nvPr/>
          </p:nvSpPr>
          <p:spPr bwMode="blackWhite">
            <a:xfrm>
              <a:off x="1610" y="1748"/>
              <a:ext cx="44" cy="829"/>
            </a:xfrm>
            <a:custGeom>
              <a:avLst/>
              <a:gdLst>
                <a:gd name="T0" fmla="*/ 0 w 44"/>
                <a:gd name="T1" fmla="*/ 0 h 829"/>
                <a:gd name="T2" fmla="*/ 44 w 44"/>
                <a:gd name="T3" fmla="*/ 45 h 829"/>
                <a:gd name="T4" fmla="*/ 44 w 44"/>
                <a:gd name="T5" fmla="*/ 829 h 829"/>
                <a:gd name="T6" fmla="*/ 0 w 44"/>
                <a:gd name="T7" fmla="*/ 785 h 829"/>
                <a:gd name="T8" fmla="*/ 0 w 44"/>
                <a:gd name="T9" fmla="*/ 0 h 829"/>
              </a:gdLst>
              <a:ahLst/>
              <a:cxnLst>
                <a:cxn ang="0">
                  <a:pos x="T0" y="T1"/>
                </a:cxn>
                <a:cxn ang="0">
                  <a:pos x="T2" y="T3"/>
                </a:cxn>
                <a:cxn ang="0">
                  <a:pos x="T4" y="T5"/>
                </a:cxn>
                <a:cxn ang="0">
                  <a:pos x="T6" y="T7"/>
                </a:cxn>
                <a:cxn ang="0">
                  <a:pos x="T8" y="T9"/>
                </a:cxn>
              </a:cxnLst>
              <a:rect l="0" t="0" r="r" b="b"/>
              <a:pathLst>
                <a:path w="44" h="829">
                  <a:moveTo>
                    <a:pt x="0" y="0"/>
                  </a:moveTo>
                  <a:lnTo>
                    <a:pt x="44" y="45"/>
                  </a:lnTo>
                  <a:lnTo>
                    <a:pt x="44" y="829"/>
                  </a:lnTo>
                  <a:lnTo>
                    <a:pt x="0" y="785"/>
                  </a:lnTo>
                  <a:lnTo>
                    <a:pt x="0" y="0"/>
                  </a:lnTo>
                  <a:close/>
                </a:path>
              </a:pathLst>
            </a:custGeom>
            <a:solidFill>
              <a:srgbClr val="D678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2" name="Freeform 8"/>
            <p:cNvSpPr>
              <a:spLocks/>
            </p:cNvSpPr>
            <p:nvPr/>
          </p:nvSpPr>
          <p:spPr bwMode="blackWhite">
            <a:xfrm>
              <a:off x="192" y="2533"/>
              <a:ext cx="1462" cy="44"/>
            </a:xfrm>
            <a:custGeom>
              <a:avLst/>
              <a:gdLst>
                <a:gd name="T0" fmla="*/ 1462 w 1462"/>
                <a:gd name="T1" fmla="*/ 44 h 44"/>
                <a:gd name="T2" fmla="*/ 44 w 1462"/>
                <a:gd name="T3" fmla="*/ 44 h 44"/>
                <a:gd name="T4" fmla="*/ 0 w 1462"/>
                <a:gd name="T5" fmla="*/ 0 h 44"/>
                <a:gd name="T6" fmla="*/ 1418 w 1462"/>
                <a:gd name="T7" fmla="*/ 0 h 44"/>
                <a:gd name="T8" fmla="*/ 1462 w 1462"/>
                <a:gd name="T9" fmla="*/ 44 h 44"/>
              </a:gdLst>
              <a:ahLst/>
              <a:cxnLst>
                <a:cxn ang="0">
                  <a:pos x="T0" y="T1"/>
                </a:cxn>
                <a:cxn ang="0">
                  <a:pos x="T2" y="T3"/>
                </a:cxn>
                <a:cxn ang="0">
                  <a:pos x="T4" y="T5"/>
                </a:cxn>
                <a:cxn ang="0">
                  <a:pos x="T6" y="T7"/>
                </a:cxn>
                <a:cxn ang="0">
                  <a:pos x="T8" y="T9"/>
                </a:cxn>
              </a:cxnLst>
              <a:rect l="0" t="0" r="r" b="b"/>
              <a:pathLst>
                <a:path w="1462" h="44">
                  <a:moveTo>
                    <a:pt x="1462" y="44"/>
                  </a:moveTo>
                  <a:lnTo>
                    <a:pt x="44" y="44"/>
                  </a:lnTo>
                  <a:lnTo>
                    <a:pt x="0" y="0"/>
                  </a:lnTo>
                  <a:lnTo>
                    <a:pt x="1418" y="0"/>
                  </a:lnTo>
                  <a:lnTo>
                    <a:pt x="1462" y="44"/>
                  </a:lnTo>
                  <a:close/>
                </a:path>
              </a:pathLst>
            </a:custGeom>
            <a:solidFill>
              <a:srgbClr val="B16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Rectangle 9"/>
            <p:cNvSpPr>
              <a:spLocks noChangeArrowheads="1"/>
            </p:cNvSpPr>
            <p:nvPr/>
          </p:nvSpPr>
          <p:spPr bwMode="blackWhite">
            <a:xfrm>
              <a:off x="4098" y="1746"/>
              <a:ext cx="1418" cy="784"/>
            </a:xfrm>
            <a:prstGeom prst="rect">
              <a:avLst/>
            </a:prstGeom>
            <a:solidFill>
              <a:srgbClr val="FB8D6C"/>
            </a:solidFill>
            <a:ln w="4763">
              <a:solidFill>
                <a:srgbClr val="FB8D6C"/>
              </a:solidFill>
              <a:miter lim="800000"/>
              <a:headEnd/>
              <a:tailEnd/>
            </a:ln>
          </p:spPr>
          <p:txBody>
            <a:bodyPr/>
            <a:lstStyle/>
            <a:p>
              <a:endParaRPr lang="en-US"/>
            </a:p>
          </p:txBody>
        </p:sp>
        <p:sp>
          <p:nvSpPr>
            <p:cNvPr id="67594" name="Freeform 10"/>
            <p:cNvSpPr>
              <a:spLocks/>
            </p:cNvSpPr>
            <p:nvPr/>
          </p:nvSpPr>
          <p:spPr bwMode="blackWhite">
            <a:xfrm>
              <a:off x="5516" y="1746"/>
              <a:ext cx="44" cy="829"/>
            </a:xfrm>
            <a:custGeom>
              <a:avLst/>
              <a:gdLst>
                <a:gd name="T0" fmla="*/ 0 w 44"/>
                <a:gd name="T1" fmla="*/ 0 h 829"/>
                <a:gd name="T2" fmla="*/ 44 w 44"/>
                <a:gd name="T3" fmla="*/ 44 h 829"/>
                <a:gd name="T4" fmla="*/ 44 w 44"/>
                <a:gd name="T5" fmla="*/ 829 h 829"/>
                <a:gd name="T6" fmla="*/ 0 w 44"/>
                <a:gd name="T7" fmla="*/ 784 h 829"/>
                <a:gd name="T8" fmla="*/ 0 w 44"/>
                <a:gd name="T9" fmla="*/ 0 h 829"/>
              </a:gdLst>
              <a:ahLst/>
              <a:cxnLst>
                <a:cxn ang="0">
                  <a:pos x="T0" y="T1"/>
                </a:cxn>
                <a:cxn ang="0">
                  <a:pos x="T2" y="T3"/>
                </a:cxn>
                <a:cxn ang="0">
                  <a:pos x="T4" y="T5"/>
                </a:cxn>
                <a:cxn ang="0">
                  <a:pos x="T6" y="T7"/>
                </a:cxn>
                <a:cxn ang="0">
                  <a:pos x="T8" y="T9"/>
                </a:cxn>
              </a:cxnLst>
              <a:rect l="0" t="0" r="r" b="b"/>
              <a:pathLst>
                <a:path w="44" h="829">
                  <a:moveTo>
                    <a:pt x="0" y="0"/>
                  </a:moveTo>
                  <a:lnTo>
                    <a:pt x="44" y="44"/>
                  </a:lnTo>
                  <a:lnTo>
                    <a:pt x="44" y="829"/>
                  </a:lnTo>
                  <a:lnTo>
                    <a:pt x="0" y="784"/>
                  </a:lnTo>
                  <a:lnTo>
                    <a:pt x="0" y="0"/>
                  </a:lnTo>
                  <a:close/>
                </a:path>
              </a:pathLst>
            </a:custGeom>
            <a:solidFill>
              <a:srgbClr val="D678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5" name="Freeform 11"/>
            <p:cNvSpPr>
              <a:spLocks/>
            </p:cNvSpPr>
            <p:nvPr/>
          </p:nvSpPr>
          <p:spPr bwMode="blackWhite">
            <a:xfrm>
              <a:off x="4098" y="2530"/>
              <a:ext cx="1462" cy="45"/>
            </a:xfrm>
            <a:custGeom>
              <a:avLst/>
              <a:gdLst>
                <a:gd name="T0" fmla="*/ 1462 w 1462"/>
                <a:gd name="T1" fmla="*/ 45 h 45"/>
                <a:gd name="T2" fmla="*/ 44 w 1462"/>
                <a:gd name="T3" fmla="*/ 45 h 45"/>
                <a:gd name="T4" fmla="*/ 0 w 1462"/>
                <a:gd name="T5" fmla="*/ 0 h 45"/>
                <a:gd name="T6" fmla="*/ 1418 w 1462"/>
                <a:gd name="T7" fmla="*/ 0 h 45"/>
                <a:gd name="T8" fmla="*/ 1462 w 1462"/>
                <a:gd name="T9" fmla="*/ 45 h 45"/>
              </a:gdLst>
              <a:ahLst/>
              <a:cxnLst>
                <a:cxn ang="0">
                  <a:pos x="T0" y="T1"/>
                </a:cxn>
                <a:cxn ang="0">
                  <a:pos x="T2" y="T3"/>
                </a:cxn>
                <a:cxn ang="0">
                  <a:pos x="T4" y="T5"/>
                </a:cxn>
                <a:cxn ang="0">
                  <a:pos x="T6" y="T7"/>
                </a:cxn>
                <a:cxn ang="0">
                  <a:pos x="T8" y="T9"/>
                </a:cxn>
              </a:cxnLst>
              <a:rect l="0" t="0" r="r" b="b"/>
              <a:pathLst>
                <a:path w="1462" h="45">
                  <a:moveTo>
                    <a:pt x="1462" y="45"/>
                  </a:moveTo>
                  <a:lnTo>
                    <a:pt x="44" y="45"/>
                  </a:lnTo>
                  <a:lnTo>
                    <a:pt x="0" y="0"/>
                  </a:lnTo>
                  <a:lnTo>
                    <a:pt x="1418" y="0"/>
                  </a:lnTo>
                  <a:lnTo>
                    <a:pt x="1462" y="45"/>
                  </a:lnTo>
                  <a:close/>
                </a:path>
              </a:pathLst>
            </a:custGeom>
            <a:solidFill>
              <a:srgbClr val="B163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6" name="Rectangle 12"/>
            <p:cNvSpPr>
              <a:spLocks noChangeArrowheads="1"/>
            </p:cNvSpPr>
            <p:nvPr/>
          </p:nvSpPr>
          <p:spPr bwMode="blackWhite">
            <a:xfrm>
              <a:off x="305" y="1832"/>
              <a:ext cx="12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rPr>
                <a:t>Inputs from the environment</a:t>
              </a:r>
              <a:endParaRPr lang="en-US" sz="1200" b="1" dirty="0"/>
            </a:p>
          </p:txBody>
        </p:sp>
        <p:sp>
          <p:nvSpPr>
            <p:cNvPr id="67597" name="Rectangle 13"/>
            <p:cNvSpPr>
              <a:spLocks noChangeArrowheads="1"/>
            </p:cNvSpPr>
            <p:nvPr/>
          </p:nvSpPr>
          <p:spPr bwMode="blackWhite">
            <a:xfrm>
              <a:off x="305" y="1953"/>
              <a:ext cx="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598" name="Rectangle 14"/>
            <p:cNvSpPr>
              <a:spLocks noChangeArrowheads="1"/>
            </p:cNvSpPr>
            <p:nvPr/>
          </p:nvSpPr>
          <p:spPr bwMode="blackWhite">
            <a:xfrm>
              <a:off x="371" y="1953"/>
              <a:ext cx="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Human resources</a:t>
              </a:r>
              <a:endParaRPr lang="en-US" sz="1200" b="1"/>
            </a:p>
          </p:txBody>
        </p:sp>
        <p:sp>
          <p:nvSpPr>
            <p:cNvPr id="67599" name="Rectangle 15"/>
            <p:cNvSpPr>
              <a:spLocks noChangeArrowheads="1"/>
            </p:cNvSpPr>
            <p:nvPr/>
          </p:nvSpPr>
          <p:spPr bwMode="blackWhite">
            <a:xfrm>
              <a:off x="305" y="2075"/>
              <a:ext cx="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600" name="Rectangle 16"/>
            <p:cNvSpPr>
              <a:spLocks noChangeArrowheads="1"/>
            </p:cNvSpPr>
            <p:nvPr/>
          </p:nvSpPr>
          <p:spPr bwMode="blackWhite">
            <a:xfrm>
              <a:off x="371" y="2075"/>
              <a:ext cx="84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Financial resources</a:t>
              </a:r>
              <a:endParaRPr lang="en-US" sz="1200" b="1"/>
            </a:p>
          </p:txBody>
        </p:sp>
        <p:sp>
          <p:nvSpPr>
            <p:cNvPr id="67601" name="Rectangle 17"/>
            <p:cNvSpPr>
              <a:spLocks noChangeArrowheads="1"/>
            </p:cNvSpPr>
            <p:nvPr/>
          </p:nvSpPr>
          <p:spPr bwMode="blackWhite">
            <a:xfrm>
              <a:off x="305" y="2194"/>
              <a:ext cx="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602" name="Rectangle 18"/>
            <p:cNvSpPr>
              <a:spLocks noChangeArrowheads="1"/>
            </p:cNvSpPr>
            <p:nvPr/>
          </p:nvSpPr>
          <p:spPr bwMode="blackWhite">
            <a:xfrm>
              <a:off x="371" y="2194"/>
              <a:ext cx="81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Physical resources</a:t>
              </a:r>
              <a:endParaRPr lang="en-US" sz="1200" b="1"/>
            </a:p>
          </p:txBody>
        </p:sp>
        <p:sp>
          <p:nvSpPr>
            <p:cNvPr id="67603" name="Rectangle 19"/>
            <p:cNvSpPr>
              <a:spLocks noChangeArrowheads="1"/>
            </p:cNvSpPr>
            <p:nvPr/>
          </p:nvSpPr>
          <p:spPr bwMode="blackWhite">
            <a:xfrm>
              <a:off x="305" y="2315"/>
              <a:ext cx="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604" name="Rectangle 20"/>
            <p:cNvSpPr>
              <a:spLocks noChangeArrowheads="1"/>
            </p:cNvSpPr>
            <p:nvPr/>
          </p:nvSpPr>
          <p:spPr bwMode="blackWhite">
            <a:xfrm>
              <a:off x="371" y="2315"/>
              <a:ext cx="94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Information resources</a:t>
              </a:r>
              <a:endParaRPr lang="en-US" sz="1200" b="1"/>
            </a:p>
          </p:txBody>
        </p:sp>
        <p:sp>
          <p:nvSpPr>
            <p:cNvPr id="67605" name="Freeform 21"/>
            <p:cNvSpPr>
              <a:spLocks/>
            </p:cNvSpPr>
            <p:nvPr/>
          </p:nvSpPr>
          <p:spPr bwMode="blackWhite">
            <a:xfrm>
              <a:off x="3832" y="1154"/>
              <a:ext cx="45" cy="2001"/>
            </a:xfrm>
            <a:custGeom>
              <a:avLst/>
              <a:gdLst>
                <a:gd name="T0" fmla="*/ 0 w 45"/>
                <a:gd name="T1" fmla="*/ 0 h 2001"/>
                <a:gd name="T2" fmla="*/ 45 w 45"/>
                <a:gd name="T3" fmla="*/ 44 h 2001"/>
                <a:gd name="T4" fmla="*/ 45 w 45"/>
                <a:gd name="T5" fmla="*/ 2001 h 2001"/>
                <a:gd name="T6" fmla="*/ 0 w 45"/>
                <a:gd name="T7" fmla="*/ 1957 h 2001"/>
                <a:gd name="T8" fmla="*/ 0 w 45"/>
                <a:gd name="T9" fmla="*/ 0 h 2001"/>
              </a:gdLst>
              <a:ahLst/>
              <a:cxnLst>
                <a:cxn ang="0">
                  <a:pos x="T0" y="T1"/>
                </a:cxn>
                <a:cxn ang="0">
                  <a:pos x="T2" y="T3"/>
                </a:cxn>
                <a:cxn ang="0">
                  <a:pos x="T4" y="T5"/>
                </a:cxn>
                <a:cxn ang="0">
                  <a:pos x="T6" y="T7"/>
                </a:cxn>
                <a:cxn ang="0">
                  <a:pos x="T8" y="T9"/>
                </a:cxn>
              </a:cxnLst>
              <a:rect l="0" t="0" r="r" b="b"/>
              <a:pathLst>
                <a:path w="45" h="2001">
                  <a:moveTo>
                    <a:pt x="0" y="0"/>
                  </a:moveTo>
                  <a:lnTo>
                    <a:pt x="45" y="44"/>
                  </a:lnTo>
                  <a:lnTo>
                    <a:pt x="45" y="2001"/>
                  </a:lnTo>
                  <a:lnTo>
                    <a:pt x="0" y="1957"/>
                  </a:lnTo>
                  <a:lnTo>
                    <a:pt x="0" y="0"/>
                  </a:lnTo>
                  <a:close/>
                </a:path>
              </a:pathLst>
            </a:custGeom>
            <a:solidFill>
              <a:srgbClr val="A2A8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6" name="Freeform 22"/>
            <p:cNvSpPr>
              <a:spLocks/>
            </p:cNvSpPr>
            <p:nvPr/>
          </p:nvSpPr>
          <p:spPr bwMode="blackWhite">
            <a:xfrm>
              <a:off x="1875" y="3111"/>
              <a:ext cx="2002" cy="44"/>
            </a:xfrm>
            <a:custGeom>
              <a:avLst/>
              <a:gdLst>
                <a:gd name="T0" fmla="*/ 2002 w 2002"/>
                <a:gd name="T1" fmla="*/ 44 h 44"/>
                <a:gd name="T2" fmla="*/ 44 w 2002"/>
                <a:gd name="T3" fmla="*/ 44 h 44"/>
                <a:gd name="T4" fmla="*/ 0 w 2002"/>
                <a:gd name="T5" fmla="*/ 0 h 44"/>
                <a:gd name="T6" fmla="*/ 1957 w 2002"/>
                <a:gd name="T7" fmla="*/ 0 h 44"/>
                <a:gd name="T8" fmla="*/ 2002 w 2002"/>
                <a:gd name="T9" fmla="*/ 44 h 44"/>
              </a:gdLst>
              <a:ahLst/>
              <a:cxnLst>
                <a:cxn ang="0">
                  <a:pos x="T0" y="T1"/>
                </a:cxn>
                <a:cxn ang="0">
                  <a:pos x="T2" y="T3"/>
                </a:cxn>
                <a:cxn ang="0">
                  <a:pos x="T4" y="T5"/>
                </a:cxn>
                <a:cxn ang="0">
                  <a:pos x="T6" y="T7"/>
                </a:cxn>
                <a:cxn ang="0">
                  <a:pos x="T8" y="T9"/>
                </a:cxn>
              </a:cxnLst>
              <a:rect l="0" t="0" r="r" b="b"/>
              <a:pathLst>
                <a:path w="2002" h="44">
                  <a:moveTo>
                    <a:pt x="2002" y="44"/>
                  </a:moveTo>
                  <a:lnTo>
                    <a:pt x="44" y="44"/>
                  </a:lnTo>
                  <a:lnTo>
                    <a:pt x="0" y="0"/>
                  </a:lnTo>
                  <a:lnTo>
                    <a:pt x="1957" y="0"/>
                  </a:lnTo>
                  <a:lnTo>
                    <a:pt x="2002" y="44"/>
                  </a:lnTo>
                  <a:close/>
                </a:path>
              </a:pathLst>
            </a:custGeom>
            <a:solidFill>
              <a:srgbClr val="868A9D"/>
            </a:solidFill>
            <a:ln w="4763">
              <a:solidFill>
                <a:srgbClr val="868A9D"/>
              </a:solidFill>
              <a:prstDash val="solid"/>
              <a:round/>
              <a:headEnd/>
              <a:tailEnd/>
            </a:ln>
          </p:spPr>
          <p:txBody>
            <a:bodyPr/>
            <a:lstStyle/>
            <a:p>
              <a:endParaRPr lang="en-US"/>
            </a:p>
          </p:txBody>
        </p:sp>
        <p:sp>
          <p:nvSpPr>
            <p:cNvPr id="67607" name="Freeform 23"/>
            <p:cNvSpPr>
              <a:spLocks/>
            </p:cNvSpPr>
            <p:nvPr/>
          </p:nvSpPr>
          <p:spPr bwMode="blackWhite">
            <a:xfrm>
              <a:off x="1820" y="2105"/>
              <a:ext cx="55" cy="61"/>
            </a:xfrm>
            <a:custGeom>
              <a:avLst/>
              <a:gdLst>
                <a:gd name="T0" fmla="*/ 0 w 55"/>
                <a:gd name="T1" fmla="*/ 61 h 61"/>
                <a:gd name="T2" fmla="*/ 55 w 55"/>
                <a:gd name="T3" fmla="*/ 30 h 61"/>
                <a:gd name="T4" fmla="*/ 0 w 55"/>
                <a:gd name="T5" fmla="*/ 0 h 61"/>
                <a:gd name="T6" fmla="*/ 0 w 55"/>
                <a:gd name="T7" fmla="*/ 61 h 61"/>
              </a:gdLst>
              <a:ahLst/>
              <a:cxnLst>
                <a:cxn ang="0">
                  <a:pos x="T0" y="T1"/>
                </a:cxn>
                <a:cxn ang="0">
                  <a:pos x="T2" y="T3"/>
                </a:cxn>
                <a:cxn ang="0">
                  <a:pos x="T4" y="T5"/>
                </a:cxn>
                <a:cxn ang="0">
                  <a:pos x="T6" y="T7"/>
                </a:cxn>
              </a:cxnLst>
              <a:rect l="0" t="0" r="r" b="b"/>
              <a:pathLst>
                <a:path w="55" h="61">
                  <a:moveTo>
                    <a:pt x="0" y="61"/>
                  </a:moveTo>
                  <a:lnTo>
                    <a:pt x="55"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8" name="Line 24"/>
            <p:cNvSpPr>
              <a:spLocks noChangeShapeType="1"/>
            </p:cNvSpPr>
            <p:nvPr/>
          </p:nvSpPr>
          <p:spPr bwMode="blackWhite">
            <a:xfrm>
              <a:off x="1632" y="2135"/>
              <a:ext cx="204"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9" name="Freeform 25"/>
            <p:cNvSpPr>
              <a:spLocks/>
            </p:cNvSpPr>
            <p:nvPr/>
          </p:nvSpPr>
          <p:spPr bwMode="blackWhite">
            <a:xfrm>
              <a:off x="4042" y="2105"/>
              <a:ext cx="56" cy="61"/>
            </a:xfrm>
            <a:custGeom>
              <a:avLst/>
              <a:gdLst>
                <a:gd name="T0" fmla="*/ 0 w 56"/>
                <a:gd name="T1" fmla="*/ 61 h 61"/>
                <a:gd name="T2" fmla="*/ 56 w 56"/>
                <a:gd name="T3" fmla="*/ 30 h 61"/>
                <a:gd name="T4" fmla="*/ 0 w 56"/>
                <a:gd name="T5" fmla="*/ 0 h 61"/>
                <a:gd name="T6" fmla="*/ 0 w 56"/>
                <a:gd name="T7" fmla="*/ 61 h 61"/>
              </a:gdLst>
              <a:ahLst/>
              <a:cxnLst>
                <a:cxn ang="0">
                  <a:pos x="T0" y="T1"/>
                </a:cxn>
                <a:cxn ang="0">
                  <a:pos x="T2" y="T3"/>
                </a:cxn>
                <a:cxn ang="0">
                  <a:pos x="T4" y="T5"/>
                </a:cxn>
                <a:cxn ang="0">
                  <a:pos x="T6" y="T7"/>
                </a:cxn>
              </a:cxnLst>
              <a:rect l="0" t="0" r="r" b="b"/>
              <a:pathLst>
                <a:path w="56" h="61">
                  <a:moveTo>
                    <a:pt x="0" y="61"/>
                  </a:moveTo>
                  <a:lnTo>
                    <a:pt x="56"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Line 26"/>
            <p:cNvSpPr>
              <a:spLocks noChangeShapeType="1"/>
            </p:cNvSpPr>
            <p:nvPr/>
          </p:nvSpPr>
          <p:spPr bwMode="blackWhite">
            <a:xfrm>
              <a:off x="3855" y="2135"/>
              <a:ext cx="204"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1" name="Freeform 27"/>
            <p:cNvSpPr>
              <a:spLocks/>
            </p:cNvSpPr>
            <p:nvPr/>
          </p:nvSpPr>
          <p:spPr bwMode="blackWhite">
            <a:xfrm>
              <a:off x="2931" y="1613"/>
              <a:ext cx="55" cy="61"/>
            </a:xfrm>
            <a:custGeom>
              <a:avLst/>
              <a:gdLst>
                <a:gd name="T0" fmla="*/ 0 w 55"/>
                <a:gd name="T1" fmla="*/ 61 h 61"/>
                <a:gd name="T2" fmla="*/ 55 w 55"/>
                <a:gd name="T3" fmla="*/ 30 h 61"/>
                <a:gd name="T4" fmla="*/ 0 w 55"/>
                <a:gd name="T5" fmla="*/ 0 h 61"/>
                <a:gd name="T6" fmla="*/ 0 w 55"/>
                <a:gd name="T7" fmla="*/ 61 h 61"/>
              </a:gdLst>
              <a:ahLst/>
              <a:cxnLst>
                <a:cxn ang="0">
                  <a:pos x="T0" y="T1"/>
                </a:cxn>
                <a:cxn ang="0">
                  <a:pos x="T2" y="T3"/>
                </a:cxn>
                <a:cxn ang="0">
                  <a:pos x="T4" y="T5"/>
                </a:cxn>
                <a:cxn ang="0">
                  <a:pos x="T6" y="T7"/>
                </a:cxn>
              </a:cxnLst>
              <a:rect l="0" t="0" r="r" b="b"/>
              <a:pathLst>
                <a:path w="55" h="61">
                  <a:moveTo>
                    <a:pt x="0" y="61"/>
                  </a:moveTo>
                  <a:lnTo>
                    <a:pt x="55"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2" name="Line 28"/>
            <p:cNvSpPr>
              <a:spLocks noChangeShapeType="1"/>
            </p:cNvSpPr>
            <p:nvPr/>
          </p:nvSpPr>
          <p:spPr bwMode="blackWhite">
            <a:xfrm>
              <a:off x="2743" y="1643"/>
              <a:ext cx="20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3" name="Freeform 29"/>
            <p:cNvSpPr>
              <a:spLocks/>
            </p:cNvSpPr>
            <p:nvPr/>
          </p:nvSpPr>
          <p:spPr bwMode="blackWhite">
            <a:xfrm>
              <a:off x="2334" y="2016"/>
              <a:ext cx="61" cy="56"/>
            </a:xfrm>
            <a:custGeom>
              <a:avLst/>
              <a:gdLst>
                <a:gd name="T0" fmla="*/ 61 w 61"/>
                <a:gd name="T1" fmla="*/ 56 h 56"/>
                <a:gd name="T2" fmla="*/ 30 w 61"/>
                <a:gd name="T3" fmla="*/ 0 h 56"/>
                <a:gd name="T4" fmla="*/ 0 w 61"/>
                <a:gd name="T5" fmla="*/ 56 h 56"/>
                <a:gd name="T6" fmla="*/ 61 w 61"/>
                <a:gd name="T7" fmla="*/ 56 h 56"/>
              </a:gdLst>
              <a:ahLst/>
              <a:cxnLst>
                <a:cxn ang="0">
                  <a:pos x="T0" y="T1"/>
                </a:cxn>
                <a:cxn ang="0">
                  <a:pos x="T2" y="T3"/>
                </a:cxn>
                <a:cxn ang="0">
                  <a:pos x="T4" y="T5"/>
                </a:cxn>
                <a:cxn ang="0">
                  <a:pos x="T6" y="T7"/>
                </a:cxn>
              </a:cxnLst>
              <a:rect l="0" t="0" r="r" b="b"/>
              <a:pathLst>
                <a:path w="61" h="56">
                  <a:moveTo>
                    <a:pt x="61" y="56"/>
                  </a:moveTo>
                  <a:lnTo>
                    <a:pt x="30" y="0"/>
                  </a:lnTo>
                  <a:lnTo>
                    <a:pt x="0" y="56"/>
                  </a:lnTo>
                  <a:lnTo>
                    <a:pt x="61" y="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4" name="Line 30"/>
            <p:cNvSpPr>
              <a:spLocks noChangeShapeType="1"/>
            </p:cNvSpPr>
            <p:nvPr/>
          </p:nvSpPr>
          <p:spPr bwMode="blackWhite">
            <a:xfrm flipV="1">
              <a:off x="2364" y="2052"/>
              <a:ext cx="1" cy="213"/>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Oval 31"/>
            <p:cNvSpPr>
              <a:spLocks noChangeArrowheads="1"/>
            </p:cNvSpPr>
            <p:nvPr/>
          </p:nvSpPr>
          <p:spPr bwMode="blackWhite">
            <a:xfrm>
              <a:off x="3020" y="1314"/>
              <a:ext cx="713" cy="713"/>
            </a:xfrm>
            <a:prstGeom prst="ellipse">
              <a:avLst/>
            </a:prstGeom>
            <a:solidFill>
              <a:srgbClr val="B3A255"/>
            </a:solidFill>
            <a:ln w="4763">
              <a:solidFill>
                <a:srgbClr val="B3A255"/>
              </a:solidFill>
              <a:round/>
              <a:headEnd/>
              <a:tailEnd/>
            </a:ln>
          </p:spPr>
          <p:txBody>
            <a:bodyPr/>
            <a:lstStyle/>
            <a:p>
              <a:endParaRPr lang="en-US"/>
            </a:p>
          </p:txBody>
        </p:sp>
        <p:sp>
          <p:nvSpPr>
            <p:cNvPr id="67616" name="Oval 32"/>
            <p:cNvSpPr>
              <a:spLocks noChangeArrowheads="1"/>
            </p:cNvSpPr>
            <p:nvPr/>
          </p:nvSpPr>
          <p:spPr bwMode="blackWhite">
            <a:xfrm>
              <a:off x="2041" y="2293"/>
              <a:ext cx="713" cy="713"/>
            </a:xfrm>
            <a:prstGeom prst="ellipse">
              <a:avLst/>
            </a:prstGeom>
            <a:solidFill>
              <a:srgbClr val="B3A255"/>
            </a:solidFill>
            <a:ln w="4763">
              <a:solidFill>
                <a:srgbClr val="B3A255"/>
              </a:solidFill>
              <a:round/>
              <a:headEnd/>
              <a:tailEnd/>
            </a:ln>
          </p:spPr>
          <p:txBody>
            <a:bodyPr/>
            <a:lstStyle/>
            <a:p>
              <a:endParaRPr lang="en-US"/>
            </a:p>
          </p:txBody>
        </p:sp>
        <p:sp>
          <p:nvSpPr>
            <p:cNvPr id="67617" name="Oval 33"/>
            <p:cNvSpPr>
              <a:spLocks noChangeArrowheads="1"/>
            </p:cNvSpPr>
            <p:nvPr/>
          </p:nvSpPr>
          <p:spPr bwMode="blackWhite">
            <a:xfrm>
              <a:off x="3020" y="2293"/>
              <a:ext cx="713" cy="713"/>
            </a:xfrm>
            <a:prstGeom prst="ellipse">
              <a:avLst/>
            </a:prstGeom>
            <a:solidFill>
              <a:srgbClr val="B3A255"/>
            </a:solidFill>
            <a:ln w="4763">
              <a:solidFill>
                <a:srgbClr val="B3A255"/>
              </a:solidFill>
              <a:round/>
              <a:headEnd/>
              <a:tailEnd/>
            </a:ln>
          </p:spPr>
          <p:txBody>
            <a:bodyPr/>
            <a:lstStyle/>
            <a:p>
              <a:endParaRPr lang="en-US"/>
            </a:p>
          </p:txBody>
        </p:sp>
        <p:sp>
          <p:nvSpPr>
            <p:cNvPr id="67618" name="Freeform 34"/>
            <p:cNvSpPr>
              <a:spLocks/>
            </p:cNvSpPr>
            <p:nvPr/>
          </p:nvSpPr>
          <p:spPr bwMode="blackWhite">
            <a:xfrm>
              <a:off x="3310" y="2210"/>
              <a:ext cx="61" cy="55"/>
            </a:xfrm>
            <a:custGeom>
              <a:avLst/>
              <a:gdLst>
                <a:gd name="T0" fmla="*/ 61 w 61"/>
                <a:gd name="T1" fmla="*/ 0 h 55"/>
                <a:gd name="T2" fmla="*/ 30 w 61"/>
                <a:gd name="T3" fmla="*/ 55 h 55"/>
                <a:gd name="T4" fmla="*/ 0 w 61"/>
                <a:gd name="T5" fmla="*/ 0 h 55"/>
                <a:gd name="T6" fmla="*/ 61 w 61"/>
                <a:gd name="T7" fmla="*/ 0 h 55"/>
              </a:gdLst>
              <a:ahLst/>
              <a:cxnLst>
                <a:cxn ang="0">
                  <a:pos x="T0" y="T1"/>
                </a:cxn>
                <a:cxn ang="0">
                  <a:pos x="T2" y="T3"/>
                </a:cxn>
                <a:cxn ang="0">
                  <a:pos x="T4" y="T5"/>
                </a:cxn>
                <a:cxn ang="0">
                  <a:pos x="T6" y="T7"/>
                </a:cxn>
              </a:cxnLst>
              <a:rect l="0" t="0" r="r" b="b"/>
              <a:pathLst>
                <a:path w="61" h="55">
                  <a:moveTo>
                    <a:pt x="61" y="0"/>
                  </a:moveTo>
                  <a:lnTo>
                    <a:pt x="30" y="55"/>
                  </a:lnTo>
                  <a:lnTo>
                    <a:pt x="0" y="0"/>
                  </a:lnTo>
                  <a:lnTo>
                    <a:pt x="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9" name="Line 35"/>
            <p:cNvSpPr>
              <a:spLocks noChangeShapeType="1"/>
            </p:cNvSpPr>
            <p:nvPr/>
          </p:nvSpPr>
          <p:spPr bwMode="blackWhite">
            <a:xfrm>
              <a:off x="3340" y="2016"/>
              <a:ext cx="1" cy="210"/>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0" name="Line 36"/>
            <p:cNvSpPr>
              <a:spLocks noChangeShapeType="1"/>
            </p:cNvSpPr>
            <p:nvPr/>
          </p:nvSpPr>
          <p:spPr bwMode="blackWhite">
            <a:xfrm flipH="1">
              <a:off x="2774" y="2622"/>
              <a:ext cx="212"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1" name="Freeform 37"/>
            <p:cNvSpPr>
              <a:spLocks/>
            </p:cNvSpPr>
            <p:nvPr/>
          </p:nvSpPr>
          <p:spPr bwMode="blackWhite">
            <a:xfrm>
              <a:off x="2743" y="2591"/>
              <a:ext cx="55" cy="61"/>
            </a:xfrm>
            <a:custGeom>
              <a:avLst/>
              <a:gdLst>
                <a:gd name="T0" fmla="*/ 55 w 55"/>
                <a:gd name="T1" fmla="*/ 61 h 61"/>
                <a:gd name="T2" fmla="*/ 0 w 55"/>
                <a:gd name="T3" fmla="*/ 31 h 61"/>
                <a:gd name="T4" fmla="*/ 55 w 55"/>
                <a:gd name="T5" fmla="*/ 0 h 61"/>
                <a:gd name="T6" fmla="*/ 55 w 55"/>
                <a:gd name="T7" fmla="*/ 61 h 61"/>
              </a:gdLst>
              <a:ahLst/>
              <a:cxnLst>
                <a:cxn ang="0">
                  <a:pos x="T0" y="T1"/>
                </a:cxn>
                <a:cxn ang="0">
                  <a:pos x="T2" y="T3"/>
                </a:cxn>
                <a:cxn ang="0">
                  <a:pos x="T4" y="T5"/>
                </a:cxn>
                <a:cxn ang="0">
                  <a:pos x="T6" y="T7"/>
                </a:cxn>
              </a:cxnLst>
              <a:rect l="0" t="0" r="r" b="b"/>
              <a:pathLst>
                <a:path w="55" h="61">
                  <a:moveTo>
                    <a:pt x="55" y="61"/>
                  </a:moveTo>
                  <a:lnTo>
                    <a:pt x="0" y="31"/>
                  </a:lnTo>
                  <a:lnTo>
                    <a:pt x="55" y="0"/>
                  </a:lnTo>
                  <a:lnTo>
                    <a:pt x="55"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2" name="Oval 38"/>
            <p:cNvSpPr>
              <a:spLocks noChangeArrowheads="1"/>
            </p:cNvSpPr>
            <p:nvPr/>
          </p:nvSpPr>
          <p:spPr bwMode="blackWhite">
            <a:xfrm>
              <a:off x="2008" y="1287"/>
              <a:ext cx="713" cy="713"/>
            </a:xfrm>
            <a:prstGeom prst="ellipse">
              <a:avLst/>
            </a:prstGeom>
            <a:solidFill>
              <a:srgbClr val="FEE679"/>
            </a:solidFill>
            <a:ln w="4763">
              <a:solidFill>
                <a:srgbClr val="FEE679"/>
              </a:solidFill>
              <a:round/>
              <a:headEnd/>
              <a:tailEnd/>
            </a:ln>
          </p:spPr>
          <p:txBody>
            <a:bodyPr/>
            <a:lstStyle/>
            <a:p>
              <a:endParaRPr lang="en-US"/>
            </a:p>
          </p:txBody>
        </p:sp>
        <p:sp>
          <p:nvSpPr>
            <p:cNvPr id="67623" name="Oval 39"/>
            <p:cNvSpPr>
              <a:spLocks noChangeArrowheads="1"/>
            </p:cNvSpPr>
            <p:nvPr/>
          </p:nvSpPr>
          <p:spPr bwMode="blackWhite">
            <a:xfrm>
              <a:off x="2986" y="1287"/>
              <a:ext cx="714" cy="713"/>
            </a:xfrm>
            <a:prstGeom prst="ellipse">
              <a:avLst/>
            </a:prstGeom>
            <a:solidFill>
              <a:srgbClr val="FEE679"/>
            </a:solidFill>
            <a:ln w="4763">
              <a:solidFill>
                <a:srgbClr val="FEE679"/>
              </a:solidFill>
              <a:round/>
              <a:headEnd/>
              <a:tailEnd/>
            </a:ln>
          </p:spPr>
          <p:txBody>
            <a:bodyPr/>
            <a:lstStyle/>
            <a:p>
              <a:endParaRPr lang="en-US"/>
            </a:p>
          </p:txBody>
        </p:sp>
        <p:sp>
          <p:nvSpPr>
            <p:cNvPr id="67624" name="Oval 40"/>
            <p:cNvSpPr>
              <a:spLocks noChangeArrowheads="1"/>
            </p:cNvSpPr>
            <p:nvPr/>
          </p:nvSpPr>
          <p:spPr bwMode="blackWhite">
            <a:xfrm>
              <a:off x="2008" y="2265"/>
              <a:ext cx="713" cy="713"/>
            </a:xfrm>
            <a:prstGeom prst="ellipse">
              <a:avLst/>
            </a:prstGeom>
            <a:solidFill>
              <a:srgbClr val="FEE679"/>
            </a:solidFill>
            <a:ln w="4763">
              <a:solidFill>
                <a:srgbClr val="FEE679"/>
              </a:solidFill>
              <a:round/>
              <a:headEnd/>
              <a:tailEnd/>
            </a:ln>
          </p:spPr>
          <p:txBody>
            <a:bodyPr/>
            <a:lstStyle/>
            <a:p>
              <a:endParaRPr lang="en-US"/>
            </a:p>
          </p:txBody>
        </p:sp>
        <p:sp>
          <p:nvSpPr>
            <p:cNvPr id="67625" name="Oval 41"/>
            <p:cNvSpPr>
              <a:spLocks noChangeArrowheads="1"/>
            </p:cNvSpPr>
            <p:nvPr/>
          </p:nvSpPr>
          <p:spPr bwMode="blackWhite">
            <a:xfrm>
              <a:off x="2986" y="2265"/>
              <a:ext cx="714" cy="713"/>
            </a:xfrm>
            <a:prstGeom prst="ellipse">
              <a:avLst/>
            </a:prstGeom>
            <a:solidFill>
              <a:srgbClr val="FEE679"/>
            </a:solidFill>
            <a:ln w="4763">
              <a:solidFill>
                <a:srgbClr val="FEE679"/>
              </a:solidFill>
              <a:round/>
              <a:headEnd/>
              <a:tailEnd/>
            </a:ln>
          </p:spPr>
          <p:txBody>
            <a:bodyPr/>
            <a:lstStyle/>
            <a:p>
              <a:endParaRPr lang="en-US"/>
            </a:p>
          </p:txBody>
        </p:sp>
        <p:sp>
          <p:nvSpPr>
            <p:cNvPr id="67626" name="Rectangle 42"/>
            <p:cNvSpPr>
              <a:spLocks noChangeArrowheads="1"/>
            </p:cNvSpPr>
            <p:nvPr/>
          </p:nvSpPr>
          <p:spPr bwMode="blackWhite">
            <a:xfrm>
              <a:off x="2182" y="1475"/>
              <a:ext cx="37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Planning</a:t>
              </a:r>
              <a:endParaRPr lang="en-US" sz="1200" b="1"/>
            </a:p>
          </p:txBody>
        </p:sp>
        <p:sp>
          <p:nvSpPr>
            <p:cNvPr id="67627" name="Rectangle 43"/>
            <p:cNvSpPr>
              <a:spLocks noChangeArrowheads="1"/>
            </p:cNvSpPr>
            <p:nvPr/>
          </p:nvSpPr>
          <p:spPr bwMode="blackWhite">
            <a:xfrm>
              <a:off x="2096" y="1597"/>
              <a:ext cx="54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and decision</a:t>
              </a:r>
              <a:endParaRPr lang="en-US" sz="1200" b="1"/>
            </a:p>
          </p:txBody>
        </p:sp>
        <p:sp>
          <p:nvSpPr>
            <p:cNvPr id="67628" name="Rectangle 44"/>
            <p:cNvSpPr>
              <a:spLocks noChangeArrowheads="1"/>
            </p:cNvSpPr>
            <p:nvPr/>
          </p:nvSpPr>
          <p:spPr bwMode="blackWhite">
            <a:xfrm>
              <a:off x="2215" y="1718"/>
              <a:ext cx="31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making</a:t>
              </a:r>
              <a:endParaRPr lang="en-US" sz="1200" b="1"/>
            </a:p>
          </p:txBody>
        </p:sp>
        <p:sp>
          <p:nvSpPr>
            <p:cNvPr id="67629" name="Rectangle 45"/>
            <p:cNvSpPr>
              <a:spLocks noChangeArrowheads="1"/>
            </p:cNvSpPr>
            <p:nvPr/>
          </p:nvSpPr>
          <p:spPr bwMode="blackWhite">
            <a:xfrm>
              <a:off x="3169" y="2569"/>
              <a:ext cx="34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Leading</a:t>
              </a:r>
              <a:endParaRPr lang="en-US" sz="1200" b="1"/>
            </a:p>
          </p:txBody>
        </p:sp>
        <p:sp>
          <p:nvSpPr>
            <p:cNvPr id="67630" name="Rectangle 46"/>
            <p:cNvSpPr>
              <a:spLocks noChangeArrowheads="1"/>
            </p:cNvSpPr>
            <p:nvPr/>
          </p:nvSpPr>
          <p:spPr bwMode="blackWhite">
            <a:xfrm>
              <a:off x="3105" y="1580"/>
              <a:ext cx="46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Organizing</a:t>
              </a:r>
              <a:endParaRPr lang="en-US" sz="1200" b="1"/>
            </a:p>
          </p:txBody>
        </p:sp>
        <p:sp>
          <p:nvSpPr>
            <p:cNvPr id="67631" name="Rectangle 47"/>
            <p:cNvSpPr>
              <a:spLocks noChangeArrowheads="1"/>
            </p:cNvSpPr>
            <p:nvPr/>
          </p:nvSpPr>
          <p:spPr bwMode="blackWhite">
            <a:xfrm>
              <a:off x="2132" y="2569"/>
              <a:ext cx="47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Controlling</a:t>
              </a:r>
              <a:endParaRPr lang="en-US" sz="1200" b="1"/>
            </a:p>
          </p:txBody>
        </p:sp>
        <p:sp>
          <p:nvSpPr>
            <p:cNvPr id="67632" name="Rectangle 48"/>
            <p:cNvSpPr>
              <a:spLocks noChangeArrowheads="1"/>
            </p:cNvSpPr>
            <p:nvPr/>
          </p:nvSpPr>
          <p:spPr bwMode="blackWhite">
            <a:xfrm>
              <a:off x="4499" y="1962"/>
              <a:ext cx="61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Goals attained</a:t>
              </a:r>
              <a:endParaRPr lang="en-US" sz="1200" b="1"/>
            </a:p>
          </p:txBody>
        </p:sp>
        <p:sp>
          <p:nvSpPr>
            <p:cNvPr id="67633" name="Rectangle 49"/>
            <p:cNvSpPr>
              <a:spLocks noChangeArrowheads="1"/>
            </p:cNvSpPr>
            <p:nvPr/>
          </p:nvSpPr>
          <p:spPr bwMode="blackWhite">
            <a:xfrm>
              <a:off x="4499" y="2083"/>
              <a:ext cx="3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634" name="Rectangle 50"/>
            <p:cNvSpPr>
              <a:spLocks noChangeArrowheads="1"/>
            </p:cNvSpPr>
            <p:nvPr/>
          </p:nvSpPr>
          <p:spPr bwMode="blackWhite">
            <a:xfrm>
              <a:off x="4565" y="2083"/>
              <a:ext cx="42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Efficiently</a:t>
              </a:r>
              <a:endParaRPr lang="en-US" sz="1200" b="1"/>
            </a:p>
          </p:txBody>
        </p:sp>
        <p:sp>
          <p:nvSpPr>
            <p:cNvPr id="67635" name="Rectangle 51"/>
            <p:cNvSpPr>
              <a:spLocks noChangeArrowheads="1"/>
            </p:cNvSpPr>
            <p:nvPr/>
          </p:nvSpPr>
          <p:spPr bwMode="blackWhite">
            <a:xfrm>
              <a:off x="4499" y="2202"/>
              <a:ext cx="3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a:t>
              </a:r>
              <a:endParaRPr lang="en-US" sz="1200" b="1"/>
            </a:p>
          </p:txBody>
        </p:sp>
        <p:sp>
          <p:nvSpPr>
            <p:cNvPr id="67636" name="Rectangle 52"/>
            <p:cNvSpPr>
              <a:spLocks noChangeArrowheads="1"/>
            </p:cNvSpPr>
            <p:nvPr/>
          </p:nvSpPr>
          <p:spPr bwMode="blackWhite">
            <a:xfrm>
              <a:off x="4565" y="2202"/>
              <a:ext cx="44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rPr>
                <a:t>Effectively</a:t>
              </a:r>
              <a:endParaRPr lang="en-US" sz="1200" b="1"/>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766"/>
            <a:ext cx="8382000" cy="1412875"/>
          </a:xfrm>
        </p:spPr>
        <p:txBody>
          <a:bodyPr/>
          <a:lstStyle/>
          <a:p>
            <a:pPr algn="ctr"/>
            <a:r>
              <a:rPr lang="en-US" b="1" dirty="0">
                <a:solidFill>
                  <a:schemeClr val="bg2"/>
                </a:solidFill>
                <a:latin typeface="Times New Roman" pitchFamily="18" charset="0"/>
                <a:cs typeface="Times New Roman" pitchFamily="18" charset="0"/>
              </a:rPr>
              <a:t>Organizational Performance</a:t>
            </a:r>
          </a:p>
        </p:txBody>
      </p:sp>
      <p:sp>
        <p:nvSpPr>
          <p:cNvPr id="16387" name="Rectangle 3"/>
          <p:cNvSpPr>
            <a:spLocks noGrp="1" noChangeArrowheads="1"/>
          </p:cNvSpPr>
          <p:nvPr>
            <p:ph type="body" idx="1"/>
          </p:nvPr>
        </p:nvSpPr>
        <p:spPr>
          <a:xfrm>
            <a:off x="685800" y="1676400"/>
            <a:ext cx="7924800" cy="4724400"/>
          </a:xfrm>
        </p:spPr>
        <p:txBody>
          <a:bodyPr/>
          <a:lstStyle/>
          <a:p>
            <a:pPr marL="447675" indent="-447675">
              <a:lnSpc>
                <a:spcPct val="110000"/>
              </a:lnSpc>
            </a:pPr>
            <a:r>
              <a:rPr lang="en-US" b="1" u="sng" dirty="0">
                <a:solidFill>
                  <a:schemeClr val="bg2"/>
                </a:solidFill>
                <a:latin typeface="Times New Roman" pitchFamily="18" charset="0"/>
                <a:cs typeface="Times New Roman" pitchFamily="18" charset="0"/>
              </a:rPr>
              <a:t>Efficiency</a:t>
            </a:r>
            <a:r>
              <a:rPr lang="en-US" b="1" dirty="0">
                <a:solidFill>
                  <a:schemeClr val="tx2"/>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A measure of how well resources are used to achieve a goal</a:t>
            </a:r>
          </a:p>
          <a:p>
            <a:pPr marL="447675" indent="-447675" algn="ctr">
              <a:lnSpc>
                <a:spcPct val="110000"/>
              </a:lnSpc>
              <a:buFont typeface="Wingdings" pitchFamily="2" charset="2"/>
              <a:buNone/>
            </a:pPr>
            <a:r>
              <a:rPr lang="en-US" b="1" dirty="0">
                <a:solidFill>
                  <a:srgbClr val="FF5050"/>
                </a:solidFill>
                <a:latin typeface="Times New Roman" pitchFamily="18" charset="0"/>
                <a:cs typeface="Times New Roman" pitchFamily="18" charset="0"/>
              </a:rPr>
              <a:t>“Doing Things Right”</a:t>
            </a:r>
            <a:r>
              <a:rPr lang="en-US" dirty="0">
                <a:solidFill>
                  <a:srgbClr val="FF5050"/>
                </a:solidFill>
                <a:latin typeface="Times New Roman" pitchFamily="18" charset="0"/>
                <a:cs typeface="Times New Roman" pitchFamily="18" charset="0"/>
              </a:rPr>
              <a:t/>
            </a:r>
            <a:br>
              <a:rPr lang="en-US" dirty="0">
                <a:solidFill>
                  <a:srgbClr val="FF5050"/>
                </a:solidFill>
                <a:latin typeface="Times New Roman" pitchFamily="18" charset="0"/>
                <a:cs typeface="Times New Roman" pitchFamily="18" charset="0"/>
              </a:rPr>
            </a:br>
            <a:endParaRPr lang="en-US" dirty="0">
              <a:solidFill>
                <a:srgbClr val="FF5050"/>
              </a:solidFill>
              <a:latin typeface="Times New Roman" pitchFamily="18" charset="0"/>
              <a:cs typeface="Times New Roman" pitchFamily="18" charset="0"/>
            </a:endParaRPr>
          </a:p>
          <a:p>
            <a:pPr marL="447675" indent="-447675">
              <a:lnSpc>
                <a:spcPct val="110000"/>
              </a:lnSpc>
            </a:pPr>
            <a:r>
              <a:rPr lang="en-US" b="1" u="sng" dirty="0">
                <a:solidFill>
                  <a:schemeClr val="bg2"/>
                </a:solidFill>
                <a:latin typeface="Times New Roman" pitchFamily="18" charset="0"/>
                <a:cs typeface="Times New Roman" pitchFamily="18" charset="0"/>
              </a:rPr>
              <a:t>Effectiveness</a:t>
            </a:r>
            <a:r>
              <a:rPr lang="en-US" b="1" dirty="0">
                <a:solidFill>
                  <a:schemeClr val="tx2"/>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A measure of the appropriateness of the goals chosen (are these the right goals?), and the degree to which they are achieved</a:t>
            </a:r>
          </a:p>
          <a:p>
            <a:pPr marL="447675" indent="-447675" algn="ctr">
              <a:lnSpc>
                <a:spcPct val="110000"/>
              </a:lnSpc>
              <a:buFont typeface="Wingdings" pitchFamily="2" charset="2"/>
              <a:buNone/>
            </a:pPr>
            <a:r>
              <a:rPr lang="en-US" b="1" dirty="0">
                <a:solidFill>
                  <a:srgbClr val="FF5050"/>
                </a:solidFill>
                <a:latin typeface="Times New Roman" pitchFamily="18" charset="0"/>
                <a:cs typeface="Times New Roman" pitchFamily="18" charset="0"/>
              </a:rPr>
              <a:t>“Doing the Right Things Right”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81000"/>
            <a:ext cx="8229600" cy="1143000"/>
          </a:xfrm>
        </p:spPr>
        <p:txBody>
          <a:bodyPr/>
          <a:lstStyle/>
          <a:p>
            <a:pPr algn="ctr"/>
            <a:r>
              <a:rPr lang="en-US" sz="4800" b="1" dirty="0">
                <a:solidFill>
                  <a:schemeClr val="bg2"/>
                </a:solidFill>
                <a:latin typeface="Times New Roman" pitchFamily="18" charset="0"/>
              </a:rPr>
              <a:t>HRM</a:t>
            </a:r>
          </a:p>
        </p:txBody>
      </p:sp>
      <p:sp>
        <p:nvSpPr>
          <p:cNvPr id="80899" name="Rectangle 3"/>
          <p:cNvSpPr>
            <a:spLocks noGrp="1" noChangeArrowheads="1"/>
          </p:cNvSpPr>
          <p:nvPr>
            <p:ph type="body" sz="half" idx="1"/>
          </p:nvPr>
        </p:nvSpPr>
        <p:spPr>
          <a:xfrm>
            <a:off x="0" y="1981200"/>
            <a:ext cx="6172200" cy="4876800"/>
          </a:xfrm>
        </p:spPr>
        <p:txBody>
          <a:bodyPr/>
          <a:lstStyle/>
          <a:p>
            <a:pPr>
              <a:spcBef>
                <a:spcPct val="100000"/>
              </a:spcBef>
              <a:buSzPct val="150000"/>
              <a:buFont typeface="Wingdings" pitchFamily="2" charset="2"/>
              <a:buChar char="F"/>
            </a:pPr>
            <a:r>
              <a:rPr lang="en-US" sz="4000"/>
              <a:t>Human</a:t>
            </a:r>
          </a:p>
          <a:p>
            <a:pPr>
              <a:spcBef>
                <a:spcPct val="100000"/>
              </a:spcBef>
              <a:buSzPct val="150000"/>
              <a:buFont typeface="Wingdings" pitchFamily="2" charset="2"/>
              <a:buChar char="F"/>
            </a:pPr>
            <a:r>
              <a:rPr lang="en-US" sz="4000"/>
              <a:t>Resource</a:t>
            </a:r>
          </a:p>
          <a:p>
            <a:pPr>
              <a:spcBef>
                <a:spcPct val="100000"/>
              </a:spcBef>
              <a:buSzPct val="150000"/>
              <a:buFont typeface="Wingdings" pitchFamily="2" charset="2"/>
              <a:buChar char="F"/>
            </a:pPr>
            <a:r>
              <a:rPr lang="en-US" sz="4000"/>
              <a:t>Management</a:t>
            </a:r>
          </a:p>
        </p:txBody>
      </p:sp>
      <p:pic>
        <p:nvPicPr>
          <p:cNvPr id="80903" name="Picture 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24400" y="1828800"/>
            <a:ext cx="4419600" cy="50292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ox(in)">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box(in)">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box(in)">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152400"/>
            <a:ext cx="9144000" cy="1447800"/>
          </a:xfrm>
          <a:noFill/>
          <a:ln/>
        </p:spPr>
        <p:txBody>
          <a:bodyPr lIns="92075" tIns="46038" rIns="92075" bIns="46038"/>
          <a:lstStyle/>
          <a:p>
            <a:pPr algn="ctr"/>
            <a:r>
              <a:rPr lang="en-US" sz="4800" b="1">
                <a:solidFill>
                  <a:schemeClr val="bg2"/>
                </a:solidFill>
                <a:latin typeface="Times New Roman" pitchFamily="18" charset="0"/>
              </a:rPr>
              <a:t>Human Resource Management</a:t>
            </a:r>
          </a:p>
        </p:txBody>
      </p:sp>
      <p:sp>
        <p:nvSpPr>
          <p:cNvPr id="79875" name="Rectangle 3"/>
          <p:cNvSpPr>
            <a:spLocks noGrp="1" noChangeArrowheads="1"/>
          </p:cNvSpPr>
          <p:nvPr>
            <p:ph type="body" sz="half" idx="1"/>
          </p:nvPr>
        </p:nvSpPr>
        <p:spPr>
          <a:xfrm>
            <a:off x="0" y="1295400"/>
            <a:ext cx="8686800" cy="4191000"/>
          </a:xfrm>
        </p:spPr>
        <p:txBody>
          <a:bodyPr/>
          <a:lstStyle/>
          <a:p>
            <a:pPr>
              <a:spcBef>
                <a:spcPct val="100000"/>
              </a:spcBef>
              <a:buSzPct val="80000"/>
              <a:buFont typeface="Wingdings" pitchFamily="2" charset="2"/>
              <a:buChar char="Ø"/>
            </a:pPr>
            <a:r>
              <a:rPr lang="en-US" sz="5400" i="1">
                <a:effectLst>
                  <a:outerShdw blurRad="38100" dist="38100" dir="2700000" algn="tl">
                    <a:srgbClr val="C0C0C0"/>
                  </a:outerShdw>
                </a:effectLst>
                <a:latin typeface="Times New Roman" pitchFamily="18" charset="0"/>
                <a:cs typeface="Arial" charset="0"/>
              </a:rPr>
              <a:t> Managerial function that tries to match an organization’s needs to the skills and abilities of its employees.</a:t>
            </a:r>
          </a:p>
        </p:txBody>
      </p:sp>
      <p:sp>
        <p:nvSpPr>
          <p:cNvPr id="79876" name="Text Box 4"/>
          <p:cNvSpPr txBox="1">
            <a:spLocks noChangeArrowheads="1"/>
          </p:cNvSpPr>
          <p:nvPr/>
        </p:nvSpPr>
        <p:spPr bwMode="auto">
          <a:xfrm rot="-986765">
            <a:off x="1828800" y="48006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02E00"/>
                </a:solidFill>
                <a:latin typeface="Comic Sans MS" pitchFamily="66" charset="0"/>
              </a:rPr>
              <a:t>“Assets make things possible, people make things happen”.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10"/>
          <p:cNvSpPr>
            <a:spLocks noGrp="1" noChangeArrowheads="1"/>
          </p:cNvSpPr>
          <p:nvPr>
            <p:ph type="body" sz="half" idx="1"/>
          </p:nvPr>
        </p:nvSpPr>
        <p:spPr>
          <a:xfrm>
            <a:off x="0" y="457200"/>
            <a:ext cx="9144000" cy="6400800"/>
          </a:xfrm>
          <a:noFill/>
          <a:ln/>
        </p:spPr>
        <p:txBody>
          <a:bodyPr/>
          <a:lstStyle/>
          <a:p>
            <a:pPr>
              <a:spcBef>
                <a:spcPct val="100000"/>
              </a:spcBef>
              <a:buClr>
                <a:srgbClr val="FDFD5D"/>
              </a:buClr>
              <a:buSzPct val="150000"/>
              <a:buFont typeface="Wingdings" pitchFamily="2" charset="2"/>
              <a:buNone/>
            </a:pPr>
            <a:r>
              <a:rPr lang="en-US" sz="4000" b="1">
                <a:latin typeface="Times New Roman" pitchFamily="18" charset="0"/>
              </a:rPr>
              <a:t> 	</a:t>
            </a:r>
            <a:r>
              <a:rPr lang="en-US" sz="4000" b="1" u="sng">
                <a:solidFill>
                  <a:schemeClr val="bg2"/>
                </a:solidFill>
                <a:latin typeface="Times New Roman" pitchFamily="18" charset="0"/>
              </a:rPr>
              <a:t>Human Resource Management</a:t>
            </a:r>
            <a:r>
              <a:rPr lang="en-US" sz="4000" b="1">
                <a:latin typeface="Times New Roman" pitchFamily="18" charset="0"/>
              </a:rPr>
              <a:t>       </a:t>
            </a:r>
          </a:p>
          <a:p>
            <a:pPr>
              <a:spcBef>
                <a:spcPct val="100000"/>
              </a:spcBef>
              <a:buSzPct val="80000"/>
              <a:buFont typeface="Wingdings" pitchFamily="2" charset="2"/>
              <a:buChar char="Ø"/>
            </a:pPr>
            <a:r>
              <a:rPr lang="en-US">
                <a:latin typeface="Times New Roman" pitchFamily="18" charset="0"/>
              </a:rPr>
              <a:t>Human Resource Management (HRM) is the approach of </a:t>
            </a:r>
            <a:r>
              <a:rPr lang="en-US" i="1" u="sng">
                <a:latin typeface="Times New Roman" pitchFamily="18" charset="0"/>
              </a:rPr>
              <a:t>Management </a:t>
            </a:r>
            <a:r>
              <a:rPr lang="en-US">
                <a:latin typeface="Times New Roman" pitchFamily="18" charset="0"/>
              </a:rPr>
              <a:t>of an organization's most valued assets - the people working there who individually and collectively contribute to the achievement of the objectives of the business. In simple sense, HRM means employing people, developing their resources, utilizing, maintaining and compensating their services in tune with the job and organizational requirements to achieve its goals effectively &amp; efficiently.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 calcmode="lin" valueType="num">
                                      <p:cBhvr additive="base">
                                        <p:cTn id="7" dur="500" fill="hold"/>
                                        <p:tgtEl>
                                          <p:spTgt spid="9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6">
                                            <p:txEl>
                                              <p:pRg st="1" end="1"/>
                                            </p:txEl>
                                          </p:spTgt>
                                        </p:tgtEl>
                                        <p:attrNameLst>
                                          <p:attrName>style.visibility</p:attrName>
                                        </p:attrNameLst>
                                      </p:cBhvr>
                                      <p:to>
                                        <p:strVal val="visible"/>
                                      </p:to>
                                    </p:set>
                                    <p:anim calcmode="lin" valueType="num">
                                      <p:cBhvr additive="base">
                                        <p:cTn id="13" dur="500" fill="hold"/>
                                        <p:tgtEl>
                                          <p:spTgt spid="9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59436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200"/>
            <a:ext cx="39624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1299</TotalTime>
  <Words>1143</Words>
  <Application>Microsoft Office PowerPoint</Application>
  <PresentationFormat>On-screen Show (4:3)</PresentationFormat>
  <Paragraphs>163</Paragraphs>
  <Slides>35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Antique Olive</vt:lpstr>
      <vt:lpstr>Arial</vt:lpstr>
      <vt:lpstr>Arial Black</vt:lpstr>
      <vt:lpstr>Century Gothic</vt:lpstr>
      <vt:lpstr>Comic Sans MS</vt:lpstr>
      <vt:lpstr>Garamond</vt:lpstr>
      <vt:lpstr>Tahoma</vt:lpstr>
      <vt:lpstr>Times New Roman</vt:lpstr>
      <vt:lpstr>Verdana</vt:lpstr>
      <vt:lpstr>Wingdings</vt:lpstr>
      <vt:lpstr>Pixel</vt:lpstr>
      <vt:lpstr>An Introduction to HRM &amp; SHRM</vt:lpstr>
      <vt:lpstr>What is Management?</vt:lpstr>
      <vt:lpstr>The Management</vt:lpstr>
      <vt:lpstr>Management in Organizations</vt:lpstr>
      <vt:lpstr>Organizational Performance</vt:lpstr>
      <vt:lpstr>HRM</vt:lpstr>
      <vt:lpstr>Human Resource Management</vt:lpstr>
      <vt:lpstr>PowerPoint Presentation</vt:lpstr>
      <vt:lpstr>PowerPoint Presentation</vt:lpstr>
      <vt:lpstr>Functions of HRM</vt:lpstr>
      <vt:lpstr>1. Staffing</vt:lpstr>
      <vt:lpstr>2.  Human Resource Development</vt:lpstr>
      <vt:lpstr>3.  Compensation &amp; Benefits</vt:lpstr>
      <vt:lpstr>PowerPoint Presentation</vt:lpstr>
      <vt:lpstr>PowerPoint Presentation</vt:lpstr>
      <vt:lpstr>Strategy…!</vt:lpstr>
      <vt:lpstr>PowerPoint Presentation</vt:lpstr>
      <vt:lpstr>Strategic Management</vt:lpstr>
      <vt:lpstr>Strategic-Management Process</vt:lpstr>
      <vt:lpstr>Strategic Human Resource Management</vt:lpstr>
      <vt:lpstr>Strategic Human Resource Management</vt:lpstr>
      <vt:lpstr>PowerPoint Presentation</vt:lpstr>
      <vt:lpstr>PowerPoint Presentation</vt:lpstr>
      <vt:lpstr>PowerPoint Presentation</vt:lpstr>
      <vt:lpstr>PowerPoint Presentation</vt:lpstr>
      <vt:lpstr>PowerPoint Presentation</vt:lpstr>
      <vt:lpstr>PowerPoint Presentation</vt:lpstr>
      <vt:lpstr>Barriers to Strategic HR</vt:lpstr>
      <vt:lpstr>Outcomes of Strategic HR</vt:lpstr>
      <vt:lpstr>PowerPoint Presentation</vt:lpstr>
      <vt:lpstr>PowerPoint Presentation</vt:lpstr>
      <vt:lpstr>PowerPoint Presentation</vt:lpstr>
      <vt:lpstr>Traditional HR versus Strategic HR</vt:lpstr>
      <vt:lpstr>Model of SHRM</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Resource Management</dc:title>
  <dc:creator>Papoo</dc:creator>
  <cp:lastModifiedBy>Mr. Furqan-Ul-Haq</cp:lastModifiedBy>
  <cp:revision>114</cp:revision>
  <dcterms:created xsi:type="dcterms:W3CDTF">2008-07-31T08:20:11Z</dcterms:created>
  <dcterms:modified xsi:type="dcterms:W3CDTF">2018-03-27T09:03:53Z</dcterms:modified>
</cp:coreProperties>
</file>